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4EB1"/>
    <a:srgbClr val="3259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787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924680118110236"/>
          <c:y val="3.2682013984893107E-2"/>
          <c:w val="0.84947572178477671"/>
          <c:h val="0.89307190799623326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ln w="44450" cap="rnd">
              <a:solidFill>
                <a:srgbClr val="214EB1"/>
              </a:solidFill>
              <a:round/>
            </a:ln>
            <a:effectLst/>
          </c:spPr>
          <c:marker>
            <c:symbol val="none"/>
          </c:marker>
          <c:cat>
            <c:strRef>
              <c:f>Sheet1!$A$2:$A$91</c:f>
              <c:strCache>
                <c:ptCount val="85"/>
                <c:pt idx="0">
                  <c:v>1 Sep 21</c:v>
                </c:pt>
                <c:pt idx="21">
                  <c:v>1 Oct 21</c:v>
                </c:pt>
                <c:pt idx="42">
                  <c:v>1 Nov 21</c:v>
                </c:pt>
                <c:pt idx="63">
                  <c:v>1 Dec 21</c:v>
                </c:pt>
                <c:pt idx="84">
                  <c:v>1 Jan 22</c:v>
                </c:pt>
              </c:strCache>
            </c:strRef>
          </c:cat>
          <c:val>
            <c:numRef>
              <c:f>Sheet1!$B$2:$B$91</c:f>
              <c:numCache>
                <c:formatCode>0.00</c:formatCode>
                <c:ptCount val="90"/>
                <c:pt idx="0">
                  <c:v>12.05283964902131</c:v>
                </c:pt>
                <c:pt idx="1">
                  <c:v>12.075836251660427</c:v>
                </c:pt>
                <c:pt idx="2">
                  <c:v>12.049354154617312</c:v>
                </c:pt>
                <c:pt idx="3">
                  <c:v>12.070588803321828</c:v>
                </c:pt>
                <c:pt idx="4">
                  <c:v>11.989401369189636</c:v>
                </c:pt>
                <c:pt idx="5">
                  <c:v>11.813767764953276</c:v>
                </c:pt>
                <c:pt idx="6">
                  <c:v>11.859160608612122</c:v>
                </c:pt>
                <c:pt idx="7">
                  <c:v>11.853116184244836</c:v>
                </c:pt>
                <c:pt idx="8">
                  <c:v>11.842167590355739</c:v>
                </c:pt>
                <c:pt idx="9">
                  <c:v>11.85438078641962</c:v>
                </c:pt>
                <c:pt idx="10">
                  <c:v>11.740672036067345</c:v>
                </c:pt>
                <c:pt idx="11">
                  <c:v>11.559090068429814</c:v>
                </c:pt>
                <c:pt idx="12">
                  <c:v>11.533360244507236</c:v>
                </c:pt>
                <c:pt idx="13">
                  <c:v>11.568182869834807</c:v>
                </c:pt>
                <c:pt idx="14">
                  <c:v>11.572734637194769</c:v>
                </c:pt>
                <c:pt idx="15">
                  <c:v>11.406020097407412</c:v>
                </c:pt>
                <c:pt idx="16">
                  <c:v>11.290504685559446</c:v>
                </c:pt>
                <c:pt idx="17">
                  <c:v>11.337611392031926</c:v>
                </c:pt>
                <c:pt idx="18">
                  <c:v>11.273575865528787</c:v>
                </c:pt>
                <c:pt idx="19">
                  <c:v>11.268748380117421</c:v>
                </c:pt>
                <c:pt idx="20">
                  <c:v>11.253277517076848</c:v>
                </c:pt>
                <c:pt idx="21">
                  <c:v>11.285025899134439</c:v>
                </c:pt>
                <c:pt idx="22">
                  <c:v>11.280952112358284</c:v>
                </c:pt>
                <c:pt idx="23">
                  <c:v>11.257331337033243</c:v>
                </c:pt>
                <c:pt idx="24">
                  <c:v>11.243155728950002</c:v>
                </c:pt>
                <c:pt idx="25">
                  <c:v>11.265447745220634</c:v>
                </c:pt>
                <c:pt idx="26">
                  <c:v>11.207244362756084</c:v>
                </c:pt>
                <c:pt idx="27">
                  <c:v>11.151504337935188</c:v>
                </c:pt>
                <c:pt idx="28">
                  <c:v>11.058399407269793</c:v>
                </c:pt>
                <c:pt idx="29">
                  <c:v>11.023170704821535</c:v>
                </c:pt>
                <c:pt idx="30">
                  <c:v>10.879972147271303</c:v>
                </c:pt>
                <c:pt idx="31">
                  <c:v>10.869328927632008</c:v>
                </c:pt>
                <c:pt idx="32">
                  <c:v>10.728347512632631</c:v>
                </c:pt>
                <c:pt idx="33">
                  <c:v>10.730074252113825</c:v>
                </c:pt>
                <c:pt idx="34">
                  <c:v>10.819583446037328</c:v>
                </c:pt>
                <c:pt idx="35">
                  <c:v>10.572053832898117</c:v>
                </c:pt>
                <c:pt idx="36">
                  <c:v>10.399983360026626</c:v>
                </c:pt>
                <c:pt idx="37">
                  <c:v>10.468463752944256</c:v>
                </c:pt>
                <c:pt idx="38">
                  <c:v>10.490427484920009</c:v>
                </c:pt>
                <c:pt idx="39">
                  <c:v>10.511157593785803</c:v>
                </c:pt>
                <c:pt idx="40">
                  <c:v>10.488556984330096</c:v>
                </c:pt>
                <c:pt idx="41">
                  <c:v>10.404852823356812</c:v>
                </c:pt>
                <c:pt idx="42">
                  <c:v>10.507181658663695</c:v>
                </c:pt>
                <c:pt idx="43">
                  <c:v>10.439830039566957</c:v>
                </c:pt>
                <c:pt idx="44">
                  <c:v>10.33890945183102</c:v>
                </c:pt>
                <c:pt idx="45">
                  <c:v>10.293466736662241</c:v>
                </c:pt>
                <c:pt idx="46">
                  <c:v>10.310553882954592</c:v>
                </c:pt>
                <c:pt idx="47">
                  <c:v>10.282459152931015</c:v>
                </c:pt>
                <c:pt idx="48">
                  <c:v>10.175631397928241</c:v>
                </c:pt>
                <c:pt idx="49">
                  <c:v>10.123506782749544</c:v>
                </c:pt>
                <c:pt idx="50">
                  <c:v>10.00680462714646</c:v>
                </c:pt>
                <c:pt idx="51">
                  <c:v>9.9477741855259882</c:v>
                </c:pt>
                <c:pt idx="52">
                  <c:v>9.6800735685591199</c:v>
                </c:pt>
                <c:pt idx="53">
                  <c:v>9.4304925546261291</c:v>
                </c:pt>
                <c:pt idx="54">
                  <c:v>9.022909166373422</c:v>
                </c:pt>
                <c:pt idx="55">
                  <c:v>8.8988556071689189</c:v>
                </c:pt>
                <c:pt idx="56">
                  <c:v>8.8209868920134777</c:v>
                </c:pt>
                <c:pt idx="57">
                  <c:v>7.9182206174628442</c:v>
                </c:pt>
                <c:pt idx="58">
                  <c:v>8.131932472432748</c:v>
                </c:pt>
                <c:pt idx="59">
                  <c:v>8.2830826320323361</c:v>
                </c:pt>
                <c:pt idx="60">
                  <c:v>8.0460879920182808</c:v>
                </c:pt>
                <c:pt idx="61">
                  <c:v>7.796055196070788</c:v>
                </c:pt>
                <c:pt idx="62">
                  <c:v>7.5500188750471873</c:v>
                </c:pt>
                <c:pt idx="63">
                  <c:v>7.5974563716067864</c:v>
                </c:pt>
                <c:pt idx="64">
                  <c:v>7.2397665899251411</c:v>
                </c:pt>
                <c:pt idx="65">
                  <c:v>7.2821013231578107</c:v>
                </c:pt>
                <c:pt idx="66">
                  <c:v>7.2551039656398277</c:v>
                </c:pt>
                <c:pt idx="67">
                  <c:v>7.375338343646515</c:v>
                </c:pt>
                <c:pt idx="68">
                  <c:v>7.2929353335423972</c:v>
                </c:pt>
                <c:pt idx="69">
                  <c:v>7.2591592441763382</c:v>
                </c:pt>
                <c:pt idx="70">
                  <c:v>7.2168817297422123</c:v>
                </c:pt>
                <c:pt idx="71">
                  <c:v>7.2251725009934615</c:v>
                </c:pt>
                <c:pt idx="72">
                  <c:v>6.9500430902671591</c:v>
                </c:pt>
                <c:pt idx="73">
                  <c:v>6.7743792974968668</c:v>
                </c:pt>
                <c:pt idx="74">
                  <c:v>6.3912465487268646</c:v>
                </c:pt>
                <c:pt idx="75">
                  <c:v>6.1002019166834422</c:v>
                </c:pt>
                <c:pt idx="76">
                  <c:v>5.5559568191036028</c:v>
                </c:pt>
                <c:pt idx="77">
                  <c:v>7.7969061876247512</c:v>
                </c:pt>
                <c:pt idx="78">
                  <c:v>8.01969637429527</c:v>
                </c:pt>
                <c:pt idx="79">
                  <c:v>8.7852618447292823</c:v>
                </c:pt>
                <c:pt idx="80">
                  <c:v>8.478887569950821</c:v>
                </c:pt>
                <c:pt idx="81">
                  <c:v>7.9241814320580684</c:v>
                </c:pt>
                <c:pt idx="82">
                  <c:v>7.6530417014242307</c:v>
                </c:pt>
                <c:pt idx="83">
                  <c:v>7.5075075075075075</c:v>
                </c:pt>
                <c:pt idx="84">
                  <c:v>7.381871599725395</c:v>
                </c:pt>
                <c:pt idx="85">
                  <c:v>7.3394495412844041</c:v>
                </c:pt>
                <c:pt idx="86">
                  <c:v>7.2569467122402918</c:v>
                </c:pt>
                <c:pt idx="87">
                  <c:v>7.2344766217887972</c:v>
                </c:pt>
                <c:pt idx="88">
                  <c:v>7.2384564715420083</c:v>
                </c:pt>
                <c:pt idx="89">
                  <c:v>7.2233980309016967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980-4238-A84B-6B3D84F92A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41616184"/>
        <c:axId val="441616512"/>
      </c:lineChart>
      <c:catAx>
        <c:axId val="441616184"/>
        <c:scaling>
          <c:orientation val="minMax"/>
        </c:scaling>
        <c:delete val="0"/>
        <c:axPos val="b"/>
        <c:numFmt formatCode="General" sourceLinked="1"/>
        <c:majorTickMark val="out"/>
        <c:minorTickMark val="out"/>
        <c:tickLblPos val="nextTo"/>
        <c:spPr>
          <a:noFill/>
          <a:ln w="19050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441616512"/>
        <c:crosses val="autoZero"/>
        <c:auto val="1"/>
        <c:lblAlgn val="ctr"/>
        <c:lblOffset val="100"/>
        <c:tickLblSkip val="21"/>
        <c:tickMarkSkip val="21"/>
        <c:noMultiLvlLbl val="0"/>
      </c:catAx>
      <c:valAx>
        <c:axId val="441616512"/>
        <c:scaling>
          <c:orientation val="minMax"/>
          <c:min val="4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50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100" b="0" i="0" u="none" strike="noStrike" kern="1200" baseline="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GB" sz="2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$</a:t>
                </a:r>
                <a:r>
                  <a:rPr lang="en-GB" sz="2100" baseline="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per 100 Turkish lira</a:t>
                </a:r>
                <a:endParaRPr lang="en-GB" sz="21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c:rich>
          </c:tx>
          <c:layout>
            <c:manualLayout>
              <c:xMode val="edge"/>
              <c:yMode val="edge"/>
              <c:x val="1.3504739091876239E-3"/>
              <c:y val="0.2979710284306065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100" b="0" i="0" u="none" strike="noStrike" kern="1200" baseline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1905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441616184"/>
        <c:crosses val="autoZero"/>
        <c:crossBetween val="between"/>
      </c:valAx>
      <c:spPr>
        <a:noFill/>
        <a:ln>
          <a:solidFill>
            <a:schemeClr val="tx1"/>
          </a:solidFill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BA729-F50F-488B-B770-143CFB9D9A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D45FB2-91DA-4864-AC51-6C96314EDA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429E9-D3E2-45FA-822F-F9DC5BE9B4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15C88-1CB2-4DBD-915D-04B110685C22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E4D01-C11D-4414-B885-A4F86FC3F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FA1FF-8A99-4D30-8F6C-70C77FE88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166E-83E2-4ACB-99FB-0FF5F5F16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514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93014-1154-419C-802A-B6D290A5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07636-5EDC-403C-97F4-873493D2E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A956EC-66D9-4FD6-BF0E-9F8AF75B9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15C88-1CB2-4DBD-915D-04B110685C22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B19F5-C49B-4849-A5F5-746423325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354911-AC23-4298-8674-EE4D91DFE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166E-83E2-4ACB-99FB-0FF5F5F16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351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08E52-605C-481B-A0AB-E4E930FFC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E9F6E6-8F2E-44D6-BF14-0B11492FCD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89E81-50B3-4328-8251-8164EDE9D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15C88-1CB2-4DBD-915D-04B110685C22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2C33F-98A1-4093-AED0-A7FFE1272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7F40C-0627-46D3-9C67-E748AC1AC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166E-83E2-4ACB-99FB-0FF5F5F16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150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FC6A6-DC21-43E2-9D83-04CAE4984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67A0A-2AB8-42A6-91AE-DCF3479B61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B9D551-1CD4-4040-A3CC-841EFEDE6E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A8B9DF-DABD-4DB4-9746-7EBCE6AD76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15C88-1CB2-4DBD-915D-04B110685C22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E2B850-4316-4B01-9FE6-DC36654FF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403C86-FF7F-4301-B966-EF8C0C08E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166E-83E2-4ACB-99FB-0FF5F5F16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09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3B06E-ADD5-4115-A28F-C777137E6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5BB1C1-C547-481F-861C-581471F40A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E97451-D588-4921-8F58-1F256866F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1F0C7A-25B6-4E4C-8FC0-75C733A5B8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B83E84-1109-4F37-BF0C-0DCFEB3AF3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0D20AD-51C9-4736-8612-21FB3E868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15C88-1CB2-4DBD-915D-04B110685C22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314CB5-09EA-4DC3-A397-5E7A2E24B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CC8BA9-F8CB-4359-ABF0-B9FE39AA1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166E-83E2-4ACB-99FB-0FF5F5F16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226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B2ABA-5DB1-41D0-9011-E91B336D2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393696-6895-4BFC-9DD4-FFC116625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15C88-1CB2-4DBD-915D-04B110685C22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2BF45C-BD3D-40FA-9666-601F91CC3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A1E32A-EA54-4FC2-A7AD-B819B7602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166E-83E2-4ACB-99FB-0FF5F5F16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68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4B640D-E668-4F98-8259-7BA3036CA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15C88-1CB2-4DBD-915D-04B110685C22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7CB97A-E6AF-463F-83EE-C1536DE77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48941C-C916-4DA9-8CF2-E2DF2A1BF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166E-83E2-4ACB-99FB-0FF5F5F16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351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DEF74-3151-49E6-980A-3520C79D2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7A5C5-47BB-457D-99A4-8363C5F255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7000BA-BD94-416D-B572-A6E74BF6FD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07CDEB-19CC-4A0E-921D-29B1F2949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15C88-1CB2-4DBD-915D-04B110685C22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BA011B-D859-4285-83F8-851BBFCCD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E8F8F9-8E33-4E86-A2CA-A82199FB8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166E-83E2-4ACB-99FB-0FF5F5F16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399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8BA7F-5F52-4608-A3F8-15B18ACC6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0806B1-B719-49FB-BE9B-D2F47890C7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C4D7D2-3B02-4F81-B03A-AB66058562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EE5759-B7DE-4726-8979-449115BAA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15C88-1CB2-4DBD-915D-04B110685C22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1D3EF5-AE82-405A-AACA-7AF7469A66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E04ED7-1B13-40A6-9695-88AC36066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166E-83E2-4ACB-99FB-0FF5F5F16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03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64D12-E171-4787-9FDC-6F3E1F39F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6597B7-979B-43EC-9F1A-C3047C8ABA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F1870-FC07-469A-9F71-5A5C44F1B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15C88-1CB2-4DBD-915D-04B110685C22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23B57-9851-4B8B-9C09-D9C20E366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55E56-D85F-4D55-98F7-5B57C34A3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166E-83E2-4ACB-99FB-0FF5F5F16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13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C74E0F-D257-4FB8-A270-39F330F930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6FC6A6-B756-4C63-A63D-1CFA0A682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9D992-1CC0-4F74-AC95-CFED799E0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15C88-1CB2-4DBD-915D-04B110685C22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A2613-8F03-426B-AA65-F2F0C06FE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1DF196-C5F0-46E1-BD31-7863B2728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166E-83E2-4ACB-99FB-0FF5F5F16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237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7D35DD-E5DF-40F6-AD98-F73DDAD53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996E1-3E55-4A90-86BD-92EA2EEE1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373FF3-9460-438A-B962-2A64933532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A15C88-1CB2-4DBD-915D-04B110685C22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76936A-414B-44B0-B9EE-6F927966AD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C7B16A-6910-40FA-BE64-F7A08EA2A7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AF166E-83E2-4ACB-99FB-0FF5F5F16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933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165E5005-5D77-4345-ADDD-E189D8D316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7271650"/>
              </p:ext>
            </p:extLst>
          </p:nvPr>
        </p:nvGraphicFramePr>
        <p:xfrm>
          <a:off x="0" y="0"/>
          <a:ext cx="12192000" cy="62388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342931D-222A-4DB9-97F9-85605C358D6A}"/>
              </a:ext>
            </a:extLst>
          </p:cNvPr>
          <p:cNvSpPr txBox="1"/>
          <p:nvPr/>
        </p:nvSpPr>
        <p:spPr>
          <a:xfrm>
            <a:off x="4082500" y="6381750"/>
            <a:ext cx="43451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Depreciation of the Turkish lira</a:t>
            </a:r>
          </a:p>
        </p:txBody>
      </p:sp>
    </p:spTree>
    <p:extLst>
      <p:ext uri="{BB962C8B-B14F-4D97-AF65-F5344CB8AC3E}">
        <p14:creationId xmlns:p14="http://schemas.microsoft.com/office/powerpoint/2010/main" val="42939037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10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Sloman</dc:creator>
  <cp:lastModifiedBy>John Sloman</cp:lastModifiedBy>
  <cp:revision>4</cp:revision>
  <dcterms:created xsi:type="dcterms:W3CDTF">2022-01-04T17:01:12Z</dcterms:created>
  <dcterms:modified xsi:type="dcterms:W3CDTF">2022-01-16T18:09:34Z</dcterms:modified>
</cp:coreProperties>
</file>