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9999FF"/>
    <a:srgbClr val="800080"/>
    <a:srgbClr val="800000"/>
    <a:srgbClr val="FF99CC"/>
    <a:srgbClr val="0000CC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182" y="2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332515647082576"/>
          <c:y val="2.1628119887307996E-2"/>
          <c:w val="0.83550807591358778"/>
          <c:h val="0.9012230600057763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'Inverted' yield curve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circle"/>
            <c:size val="6"/>
            <c:spPr>
              <a:solidFill>
                <a:srgbClr val="FF99CC"/>
              </a:solidFill>
              <a:ln w="15875">
                <a:solidFill>
                  <a:srgbClr val="800000"/>
                </a:solidFill>
              </a:ln>
            </c:spPr>
          </c:marker>
          <c:cat>
            <c:strRef>
              <c:f>Sheet1!$A$2:$A$369</c:f>
              <c:strCache>
                <c:ptCount val="361"/>
                <c:pt idx="12">
                  <c:v>1-year</c:v>
                </c:pt>
                <c:pt idx="60">
                  <c:v>5-year</c:v>
                </c:pt>
                <c:pt idx="120">
                  <c:v>10-year</c:v>
                </c:pt>
                <c:pt idx="240">
                  <c:v>20-year</c:v>
                </c:pt>
                <c:pt idx="360">
                  <c:v>30-year</c:v>
                </c:pt>
              </c:strCache>
            </c:strRef>
          </c:cat>
          <c:val>
            <c:numRef>
              <c:f>Sheet1!$B$2:$B$369</c:f>
              <c:numCache>
                <c:formatCode>0.0000</c:formatCode>
                <c:ptCount val="368"/>
                <c:pt idx="3">
                  <c:v>3.05</c:v>
                </c:pt>
                <c:pt idx="6">
                  <c:v>3.06</c:v>
                </c:pt>
                <c:pt idx="12">
                  <c:v>3</c:v>
                </c:pt>
                <c:pt idx="24">
                  <c:v>2.8</c:v>
                </c:pt>
                <c:pt idx="60">
                  <c:v>2.5</c:v>
                </c:pt>
                <c:pt idx="84">
                  <c:v>2.4</c:v>
                </c:pt>
                <c:pt idx="120">
                  <c:v>2.2999999999999998</c:v>
                </c:pt>
                <c:pt idx="240">
                  <c:v>2</c:v>
                </c:pt>
                <c:pt idx="360">
                  <c:v>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F94-40DA-9808-DB4D5FBDCF8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Normal yield curve</c:v>
                </c:pt>
              </c:strCache>
            </c:strRef>
          </c:tx>
          <c:spPr>
            <a:ln w="34925">
              <a:solidFill>
                <a:srgbClr val="0000FF"/>
              </a:solidFill>
              <a:prstDash val="solid"/>
            </a:ln>
          </c:spPr>
          <c:marker>
            <c:symbol val="circle"/>
            <c:size val="6"/>
            <c:spPr>
              <a:solidFill>
                <a:schemeClr val="accent2">
                  <a:lumMod val="40000"/>
                  <a:lumOff val="60000"/>
                </a:schemeClr>
              </a:solidFill>
              <a:ln w="15875">
                <a:solidFill>
                  <a:srgbClr val="0000CC"/>
                </a:solidFill>
              </a:ln>
            </c:spPr>
          </c:marker>
          <c:dPt>
            <c:idx val="360"/>
            <c:bubble3D val="0"/>
            <c:spPr>
              <a:ln w="38100">
                <a:solidFill>
                  <a:srgbClr val="0000FF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B1EC-4BD1-A01B-006EA7D02053}"/>
              </c:ext>
            </c:extLst>
          </c:dPt>
          <c:cat>
            <c:strRef>
              <c:f>Sheet1!$A$2:$A$369</c:f>
              <c:strCache>
                <c:ptCount val="361"/>
                <c:pt idx="12">
                  <c:v>1-year</c:v>
                </c:pt>
                <c:pt idx="60">
                  <c:v>5-year</c:v>
                </c:pt>
                <c:pt idx="120">
                  <c:v>10-year</c:v>
                </c:pt>
                <c:pt idx="240">
                  <c:v>20-year</c:v>
                </c:pt>
                <c:pt idx="360">
                  <c:v>30-year</c:v>
                </c:pt>
              </c:strCache>
            </c:strRef>
          </c:cat>
          <c:val>
            <c:numRef>
              <c:f>Sheet1!$C$2:$C$369</c:f>
              <c:numCache>
                <c:formatCode>0.0000</c:formatCode>
                <c:ptCount val="368"/>
                <c:pt idx="3">
                  <c:v>0.1</c:v>
                </c:pt>
                <c:pt idx="6">
                  <c:v>0.15</c:v>
                </c:pt>
                <c:pt idx="12">
                  <c:v>0.3</c:v>
                </c:pt>
                <c:pt idx="24">
                  <c:v>0.62</c:v>
                </c:pt>
                <c:pt idx="60">
                  <c:v>1.55</c:v>
                </c:pt>
                <c:pt idx="84">
                  <c:v>2</c:v>
                </c:pt>
                <c:pt idx="120">
                  <c:v>2.6</c:v>
                </c:pt>
                <c:pt idx="240">
                  <c:v>3.6</c:v>
                </c:pt>
                <c:pt idx="360">
                  <c:v>4.25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F94-40DA-9808-DB4D5FBDCF8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Yield curve 24/12/18</c:v>
                </c:pt>
              </c:strCache>
            </c:strRef>
          </c:tx>
          <c:spPr>
            <a:ln w="38100">
              <a:solidFill>
                <a:srgbClr val="800080"/>
              </a:solidFill>
            </a:ln>
          </c:spPr>
          <c:marker>
            <c:symbol val="circle"/>
            <c:size val="6"/>
            <c:spPr>
              <a:solidFill>
                <a:srgbClr val="9999FF"/>
              </a:solidFill>
              <a:ln w="15875">
                <a:solidFill>
                  <a:srgbClr val="660066"/>
                </a:solidFill>
              </a:ln>
            </c:spPr>
          </c:marker>
          <c:cat>
            <c:strRef>
              <c:f>Sheet1!$A$2:$A$369</c:f>
              <c:strCache>
                <c:ptCount val="361"/>
                <c:pt idx="12">
                  <c:v>1-year</c:v>
                </c:pt>
                <c:pt idx="60">
                  <c:v>5-year</c:v>
                </c:pt>
                <c:pt idx="120">
                  <c:v>10-year</c:v>
                </c:pt>
                <c:pt idx="240">
                  <c:v>20-year</c:v>
                </c:pt>
                <c:pt idx="360">
                  <c:v>30-year</c:v>
                </c:pt>
              </c:strCache>
            </c:strRef>
          </c:cat>
          <c:val>
            <c:numRef>
              <c:f>Sheet1!$D$2:$D$369</c:f>
              <c:numCache>
                <c:formatCode>General</c:formatCode>
                <c:ptCount val="368"/>
                <c:pt idx="3">
                  <c:v>2.4500000000000002</c:v>
                </c:pt>
                <c:pt idx="6">
                  <c:v>2.52</c:v>
                </c:pt>
                <c:pt idx="12">
                  <c:v>2.61</c:v>
                </c:pt>
                <c:pt idx="24">
                  <c:v>2.5499999999999998</c:v>
                </c:pt>
                <c:pt idx="60">
                  <c:v>2.58</c:v>
                </c:pt>
                <c:pt idx="84">
                  <c:v>2.66</c:v>
                </c:pt>
                <c:pt idx="120">
                  <c:v>2.74</c:v>
                </c:pt>
                <c:pt idx="240">
                  <c:v>2.88</c:v>
                </c:pt>
                <c:pt idx="360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1EC-4BD1-A01B-006EA7D020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1140112"/>
        <c:axId val="1"/>
      </c:lineChart>
      <c:dateAx>
        <c:axId val="241140112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low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months"/>
        <c:majorUnit val="12"/>
        <c:majorTimeUnit val="years"/>
        <c:minorUnit val="12"/>
        <c:minorTimeUnit val="years"/>
      </c:dateAx>
      <c:valAx>
        <c:axId val="1"/>
        <c:scaling>
          <c:orientation val="minMax"/>
          <c:max val="5"/>
        </c:scaling>
        <c:delete val="0"/>
        <c:axPos val="l"/>
        <c:majorGridlines>
          <c:spPr>
            <a:ln w="12700">
              <a:solidFill>
                <a:srgbClr val="969696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dirty="0"/>
                  <a:t>Yield (%)</a:t>
                </a:r>
              </a:p>
            </c:rich>
          </c:tx>
          <c:layout>
            <c:manualLayout>
              <c:xMode val="edge"/>
              <c:yMode val="edge"/>
              <c:x val="5.5262467191601041E-3"/>
              <c:y val="0.47249630444710922"/>
            </c:manualLayout>
          </c:layout>
          <c:overlay val="0"/>
          <c:spPr>
            <a:noFill/>
            <a:ln w="36533">
              <a:noFill/>
            </a:ln>
          </c:spPr>
        </c:title>
        <c:numFmt formatCode="0.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41140112"/>
        <c:crosses val="autoZero"/>
        <c:crossBetween val="midCat"/>
        <c:majorUnit val="0.5"/>
        <c:minorUnit val="0.5"/>
      </c:valAx>
      <c:spPr>
        <a:noFill/>
        <a:ln w="9525">
          <a:solidFill>
            <a:schemeClr val="bg1">
              <a:lumMod val="75000"/>
            </a:schemeClr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2000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000" b="0" i="0" u="none" strike="noStrike" baseline="0">
                <a:solidFill>
                  <a:srgbClr val="660066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26223793660407835"/>
          <c:y val="7.2429424413259696E-2"/>
          <c:w val="0.32002109832424791"/>
          <c:h val="0.19695577533604308"/>
        </c:manualLayout>
      </c:layout>
      <c:overlay val="0"/>
      <c:spPr>
        <a:solidFill>
          <a:srgbClr val="FFFFDB"/>
        </a:solidFill>
        <a:ln w="19050">
          <a:solidFill>
            <a:srgbClr val="660066"/>
          </a:solidFill>
          <a:prstDash val="solid"/>
        </a:ln>
      </c:spPr>
      <c:txPr>
        <a:bodyPr/>
        <a:lstStyle/>
        <a:p>
          <a:pPr>
            <a:defRPr sz="20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589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8B36EB8-B870-4FF5-830E-D0BF180D2E3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AA3D59F-6327-43DC-BC80-03C09C72135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5AE25FA7-F199-4EF2-A203-9079C7333E4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EFB18FDC-8262-4B8A-A4B4-A22066CD80C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ADEAEFB4-311F-48BB-A70D-B68A5F1427C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AC602BD8-AFE6-456B-A8F3-519CE1E7C4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E723BF8-ED02-4534-A337-97D8877003A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B2EA283E-7E1E-43A7-988A-4B4B15DCDE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73D8B3B-6A67-43E0-B863-DA6FD2BC3FCD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B0B25000-9CA9-49E8-872F-F8987B381E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35A64C82-A85D-4B41-87C5-6284D607D1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9570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E43BA24-E23C-4A01-9132-4189C0C610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AFDF3D0-8368-498F-9BC4-5A221DA23D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AB05486-71EB-4BBB-A738-7F94FCD525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F2427-B199-4A63-B6AA-51BBDA604CD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79420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DF913D-4719-423A-8D8B-D5E2585259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E83ADC1-F1E8-4455-9FFD-E2BB099851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F17C9AC-D2E2-496E-9C42-B5695424CB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4CF05-AEF4-449F-9049-EDEFE6B58DD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05291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49975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16CEBF1-983D-429A-B99B-0363D38243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9003246-5B55-4BE3-AB3E-6DDC698BCF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2A32149-AFC1-4ADD-BB02-AB8C6DA98A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3CA79-8A65-4721-9A7F-4EB2578049D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7923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3352F0-BD43-4A4D-B540-C6405C1B2D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C0612B9-137E-4FA8-BE7C-E9BBF0326A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09518D-360A-4583-982B-5D67BE5ADA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2F914-098E-452A-A1E8-D331588F27D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60112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080FE48-0A8A-47C0-991A-15AEE3BECE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6C56FB7-8058-45AA-B267-CDAD7A82D8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7430B37-0FAF-412B-B9E0-FC365F6357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130D3-687B-4AC5-85F9-CC665F5024D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412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416CEA-5C03-4FDE-9206-FD82F42ADD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B0BD76-BD7A-4A5B-A58F-6660D63C48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D107996-D00A-4705-9181-0F5477B78B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BEC68-21C9-4B93-B949-B3F4DD8B259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202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1959508-C537-48E4-9653-8E20B5CF46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8B21AF3-959D-4029-9A17-A0B64B66EF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148BBA1-A78C-43DD-BB80-539FDF13CD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F201E-4319-4C62-8F2F-C0620878001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95530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ED077DC-0A20-44AD-8217-7DCCAE98DF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A4D4EF7-E449-48D1-BA9C-2C3C0866A3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FD58FEE-F7BE-4125-A85E-3936B15FF5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8FCFE-FA28-45E7-B99A-EF0892B690E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67669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7BDDAB3-19B7-4151-BF7A-7203030DA2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D1296EB-FBC3-48B0-B0A9-43867531B9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493EBAB-31E9-4998-B398-BB8ADD5D4C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E8A4D-B56F-4869-BE22-22ACD283A29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63706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ECE9F6-20C8-4237-9E39-F89243A6B6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EDF739-BFC5-47FB-8F3D-14F0810886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0BF440A-9E7F-4259-B9AC-5879C9C284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6E54E-2F70-4D04-872B-D0C18A6125F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24175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065234-7E2D-4369-B47D-32ED419A7E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C8FDA0-833D-482F-A49B-17F44BE867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1C2701-4C08-4B2B-940E-59340288A4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6EEE4-B21D-4A96-91A2-5636A7B570D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15033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01C2C2E-E587-4DFD-9B83-4379247496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D1FC181-1899-4520-84BB-C15298E532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9FB2EC8-E8D7-4987-BA95-16C26AC69EB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13B0010-9EC6-4BD8-83DE-B62EE89BC3A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BAFED73-9FA2-48FC-8BE7-039B13D8935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62E4E23-3800-4A77-922A-1E53BDC2215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1864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74A6841C-C8C1-4271-BE83-217631CA25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203121"/>
              </p:ext>
            </p:extLst>
          </p:nvPr>
        </p:nvGraphicFramePr>
        <p:xfrm>
          <a:off x="0" y="33079"/>
          <a:ext cx="9906000" cy="58312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Box 5">
            <a:extLst>
              <a:ext uri="{FF2B5EF4-FFF2-40B4-BE49-F238E27FC236}">
                <a16:creationId xmlns:a16="http://schemas.microsoft.com/office/drawing/2014/main" id="{BC49BAA5-031C-4B49-A718-DD3537CB22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00800"/>
            <a:ext cx="990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</a:rPr>
              <a:t>US Treasury yield curves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CDF125E-1CB4-417A-986E-722E55F6DA08}"/>
              </a:ext>
            </a:extLst>
          </p:cNvPr>
          <p:cNvSpPr txBox="1"/>
          <p:nvPr/>
        </p:nvSpPr>
        <p:spPr>
          <a:xfrm>
            <a:off x="453189" y="6144126"/>
            <a:ext cx="33278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i="1" dirty="0"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US Department of the Treasury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E5B0EE-3618-4279-9D19-BF242D0F2009}"/>
              </a:ext>
            </a:extLst>
          </p:cNvPr>
          <p:cNvSpPr txBox="1"/>
          <p:nvPr/>
        </p:nvSpPr>
        <p:spPr>
          <a:xfrm>
            <a:off x="3543808" y="5804184"/>
            <a:ext cx="32400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Bond time to maturity</a:t>
            </a:r>
          </a:p>
        </p:txBody>
      </p:sp>
    </p:spTree>
    <p:extLst>
      <p:ext uri="{BB962C8B-B14F-4D97-AF65-F5344CB8AC3E}">
        <p14:creationId xmlns:p14="http://schemas.microsoft.com/office/powerpoint/2010/main" val="208807700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CC"/>
      </a:hlink>
      <a:folHlink>
        <a:srgbClr val="660066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1265</TotalTime>
  <Words>18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1_Default Design</vt:lpstr>
      <vt:lpstr>PowerPoint Presentation</vt:lpstr>
    </vt:vector>
  </TitlesOfParts>
  <Company>None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Sloman</dc:creator>
  <cp:lastModifiedBy>John Sloman</cp:lastModifiedBy>
  <cp:revision>86</cp:revision>
  <cp:lastPrinted>2005-04-07T09:48:15Z</cp:lastPrinted>
  <dcterms:created xsi:type="dcterms:W3CDTF">2005-04-07T09:35:18Z</dcterms:created>
  <dcterms:modified xsi:type="dcterms:W3CDTF">2018-12-31T17:58:43Z</dcterms:modified>
</cp:coreProperties>
</file>