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</p:sldMasterIdLst>
  <p:notesMasterIdLst>
    <p:notesMasterId r:id="rId4"/>
  </p:notesMasterIdLst>
  <p:sldIdLst>
    <p:sldId id="574" r:id="rId3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C00"/>
    <a:srgbClr val="663300"/>
    <a:srgbClr val="FFFFD7"/>
    <a:srgbClr val="FFFFCC"/>
    <a:srgbClr val="4D4D4D"/>
    <a:srgbClr val="FDFDE1"/>
    <a:srgbClr val="877F61"/>
    <a:srgbClr val="660066"/>
    <a:srgbClr val="7A7358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67" autoAdjust="0"/>
    <p:restoredTop sz="94976" autoAdjust="0"/>
  </p:normalViewPr>
  <p:slideViewPr>
    <p:cSldViewPr snapToGrid="0">
      <p:cViewPr varScale="1">
        <p:scale>
          <a:sx n="86" d="100"/>
          <a:sy n="86" d="100"/>
        </p:scale>
        <p:origin x="1558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24357821082393"/>
          <c:y val="3.1622935076094989E-2"/>
          <c:w val="0.84811539994797092"/>
          <c:h val="0.884388949423323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Yen/Dollar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Sheet1!$B$1:$BD$1</c:f>
              <c:strCache>
                <c:ptCount val="55"/>
                <c:pt idx="0">
                  <c:v>2020</c:v>
                </c:pt>
                <c:pt idx="1">
                  <c:v>29 Feb 20</c:v>
                </c:pt>
                <c:pt idx="2">
                  <c:v>31 Mar 20</c:v>
                </c:pt>
                <c:pt idx="3">
                  <c:v>30 Apr 20</c:v>
                </c:pt>
                <c:pt idx="4">
                  <c:v>31 May 20</c:v>
                </c:pt>
                <c:pt idx="5">
                  <c:v>30 Jun 20</c:v>
                </c:pt>
                <c:pt idx="6">
                  <c:v>31 Jul 20</c:v>
                </c:pt>
                <c:pt idx="7">
                  <c:v>31 Aug 20</c:v>
                </c:pt>
                <c:pt idx="8">
                  <c:v>30 Sep 20</c:v>
                </c:pt>
                <c:pt idx="9">
                  <c:v>31 Oct 20</c:v>
                </c:pt>
                <c:pt idx="10">
                  <c:v>30 Nov 20</c:v>
                </c:pt>
                <c:pt idx="11">
                  <c:v>31 Dec 20</c:v>
                </c:pt>
                <c:pt idx="12">
                  <c:v>2021</c:v>
                </c:pt>
                <c:pt idx="13">
                  <c:v>28 Feb 21</c:v>
                </c:pt>
                <c:pt idx="14">
                  <c:v>31 Mar 21</c:v>
                </c:pt>
                <c:pt idx="15">
                  <c:v>30 Apr 21</c:v>
                </c:pt>
                <c:pt idx="16">
                  <c:v>31 May 21</c:v>
                </c:pt>
                <c:pt idx="17">
                  <c:v>30 Jun 21</c:v>
                </c:pt>
                <c:pt idx="18">
                  <c:v>31 Jul 21</c:v>
                </c:pt>
                <c:pt idx="19">
                  <c:v>31 Aug 21</c:v>
                </c:pt>
                <c:pt idx="20">
                  <c:v>30 Sep 21</c:v>
                </c:pt>
                <c:pt idx="21">
                  <c:v>31 Oct 21</c:v>
                </c:pt>
                <c:pt idx="22">
                  <c:v>30 Nov 21</c:v>
                </c:pt>
                <c:pt idx="23">
                  <c:v>31 Dec 21</c:v>
                </c:pt>
                <c:pt idx="24">
                  <c:v>2022</c:v>
                </c:pt>
                <c:pt idx="25">
                  <c:v>28 Feb 22</c:v>
                </c:pt>
                <c:pt idx="26">
                  <c:v>31 Mar 22</c:v>
                </c:pt>
                <c:pt idx="27">
                  <c:v>30 Apr 22</c:v>
                </c:pt>
                <c:pt idx="28">
                  <c:v>31 May 22</c:v>
                </c:pt>
                <c:pt idx="29">
                  <c:v>30 Jun 22</c:v>
                </c:pt>
                <c:pt idx="30">
                  <c:v>31 Jul 22</c:v>
                </c:pt>
                <c:pt idx="31">
                  <c:v>31 Aug 22</c:v>
                </c:pt>
                <c:pt idx="32">
                  <c:v>30 Sep 22</c:v>
                </c:pt>
                <c:pt idx="33">
                  <c:v>31 Oct 22</c:v>
                </c:pt>
                <c:pt idx="34">
                  <c:v>30 Nov 22</c:v>
                </c:pt>
                <c:pt idx="35">
                  <c:v>31 Dec 22</c:v>
                </c:pt>
                <c:pt idx="36">
                  <c:v>2023</c:v>
                </c:pt>
                <c:pt idx="37">
                  <c:v>28 Feb 23</c:v>
                </c:pt>
                <c:pt idx="38">
                  <c:v>31 Mar 23</c:v>
                </c:pt>
                <c:pt idx="39">
                  <c:v>30 Apr 23</c:v>
                </c:pt>
                <c:pt idx="40">
                  <c:v>31 May 23</c:v>
                </c:pt>
                <c:pt idx="41">
                  <c:v>30 Jun 23</c:v>
                </c:pt>
                <c:pt idx="42">
                  <c:v>31 Jul 23</c:v>
                </c:pt>
                <c:pt idx="43">
                  <c:v>31 Aug 23</c:v>
                </c:pt>
                <c:pt idx="44">
                  <c:v>30 Sep 23</c:v>
                </c:pt>
                <c:pt idx="45">
                  <c:v>31 Oct 23</c:v>
                </c:pt>
                <c:pt idx="46">
                  <c:v>30 Nov 23</c:v>
                </c:pt>
                <c:pt idx="47">
                  <c:v>31 Dec 23</c:v>
                </c:pt>
                <c:pt idx="48">
                  <c:v>2024</c:v>
                </c:pt>
                <c:pt idx="49">
                  <c:v>29 Feb 24</c:v>
                </c:pt>
                <c:pt idx="50">
                  <c:v>31 Mar 24</c:v>
                </c:pt>
                <c:pt idx="51">
                  <c:v>30 Apr 24</c:v>
                </c:pt>
                <c:pt idx="52">
                  <c:v>31 May 24</c:v>
                </c:pt>
                <c:pt idx="53">
                  <c:v>30 Jun 24</c:v>
                </c:pt>
                <c:pt idx="54">
                  <c:v>31 Jul 24</c:v>
                </c:pt>
              </c:strCache>
            </c:strRef>
          </c:cat>
          <c:val>
            <c:numRef>
              <c:f>Sheet1!$B$2:$BD$2</c:f>
              <c:numCache>
                <c:formatCode>0.00</c:formatCode>
                <c:ptCount val="55"/>
                <c:pt idx="0" formatCode="General">
                  <c:v>109.2855</c:v>
                </c:pt>
                <c:pt idx="1">
                  <c:v>110.03</c:v>
                </c:pt>
                <c:pt idx="2" formatCode="General">
                  <c:v>107.7064</c:v>
                </c:pt>
                <c:pt idx="3" formatCode="General">
                  <c:v>107.7285</c:v>
                </c:pt>
                <c:pt idx="4" formatCode="General">
                  <c:v>107.2668</c:v>
                </c:pt>
                <c:pt idx="5" formatCode="General">
                  <c:v>107.605</c:v>
                </c:pt>
                <c:pt idx="6" formatCode="General">
                  <c:v>106.73569999999999</c:v>
                </c:pt>
                <c:pt idx="7" formatCode="General">
                  <c:v>106.04649999999999</c:v>
                </c:pt>
                <c:pt idx="8" formatCode="General">
                  <c:v>105.6116</c:v>
                </c:pt>
                <c:pt idx="9" formatCode="General">
                  <c:v>105.2068</c:v>
                </c:pt>
                <c:pt idx="10" formatCode="General">
                  <c:v>104.4348</c:v>
                </c:pt>
                <c:pt idx="11" formatCode="General">
                  <c:v>103.80329999999999</c:v>
                </c:pt>
                <c:pt idx="12" formatCode="General">
                  <c:v>103.807</c:v>
                </c:pt>
                <c:pt idx="13" formatCode="General">
                  <c:v>105.373</c:v>
                </c:pt>
                <c:pt idx="14" formatCode="General">
                  <c:v>108.7187</c:v>
                </c:pt>
                <c:pt idx="15" formatCode="General">
                  <c:v>108.907</c:v>
                </c:pt>
                <c:pt idx="16" formatCode="General">
                  <c:v>109.08580000000001</c:v>
                </c:pt>
                <c:pt idx="17" formatCode="General">
                  <c:v>110.10550000000001</c:v>
                </c:pt>
                <c:pt idx="18" formatCode="General">
                  <c:v>110.253</c:v>
                </c:pt>
                <c:pt idx="19" formatCode="General">
                  <c:v>109.85899999999999</c:v>
                </c:pt>
                <c:pt idx="20" formatCode="General">
                  <c:v>110.15730000000001</c:v>
                </c:pt>
                <c:pt idx="21" formatCode="General">
                  <c:v>113.1262</c:v>
                </c:pt>
                <c:pt idx="22" formatCode="General">
                  <c:v>114.06180000000001</c:v>
                </c:pt>
                <c:pt idx="23" formatCode="General">
                  <c:v>113.87050000000001</c:v>
                </c:pt>
                <c:pt idx="24" formatCode="General">
                  <c:v>114.8005</c:v>
                </c:pt>
                <c:pt idx="25" formatCode="General">
                  <c:v>115.273</c:v>
                </c:pt>
                <c:pt idx="26" formatCode="General">
                  <c:v>118.57429999999999</c:v>
                </c:pt>
                <c:pt idx="27" formatCode="General">
                  <c:v>126.3613</c:v>
                </c:pt>
                <c:pt idx="28" formatCode="General">
                  <c:v>128.74619999999999</c:v>
                </c:pt>
                <c:pt idx="29" formatCode="General">
                  <c:v>134.3845</c:v>
                </c:pt>
                <c:pt idx="30" formatCode="General">
                  <c:v>136.73330000000001</c:v>
                </c:pt>
                <c:pt idx="31" formatCode="General">
                  <c:v>135.065</c:v>
                </c:pt>
                <c:pt idx="32" formatCode="General">
                  <c:v>143.14619999999999</c:v>
                </c:pt>
                <c:pt idx="33" formatCode="General">
                  <c:v>147.2226</c:v>
                </c:pt>
                <c:pt idx="34" formatCode="General">
                  <c:v>142.1061</c:v>
                </c:pt>
                <c:pt idx="35" formatCode="General">
                  <c:v>135.01650000000001</c:v>
                </c:pt>
                <c:pt idx="36">
                  <c:v>130.36000000000001</c:v>
                </c:pt>
                <c:pt idx="37" formatCode="General">
                  <c:v>133.09100000000001</c:v>
                </c:pt>
                <c:pt idx="38" formatCode="General">
                  <c:v>133.6448</c:v>
                </c:pt>
                <c:pt idx="39" formatCode="General">
                  <c:v>133.4922</c:v>
                </c:pt>
                <c:pt idx="40" formatCode="General">
                  <c:v>137.13380000000001</c:v>
                </c:pt>
                <c:pt idx="41" formatCode="General">
                  <c:v>141.36250000000001</c:v>
                </c:pt>
                <c:pt idx="42" formatCode="General">
                  <c:v>141.09479999999999</c:v>
                </c:pt>
                <c:pt idx="43" formatCode="General">
                  <c:v>144.7184</c:v>
                </c:pt>
                <c:pt idx="44" formatCode="General">
                  <c:v>147.77189999999999</c:v>
                </c:pt>
                <c:pt idx="45" formatCode="General">
                  <c:v>149.58590000000001</c:v>
                </c:pt>
                <c:pt idx="46" formatCode="General">
                  <c:v>149.76140000000001</c:v>
                </c:pt>
                <c:pt idx="47" formatCode="General">
                  <c:v>144.07759999999999</c:v>
                </c:pt>
                <c:pt idx="48" formatCode="General">
                  <c:v>146.2159</c:v>
                </c:pt>
                <c:pt idx="49" formatCode="General">
                  <c:v>149.62639999999999</c:v>
                </c:pt>
                <c:pt idx="50" formatCode="General">
                  <c:v>149.7475</c:v>
                </c:pt>
                <c:pt idx="51" formatCode="General">
                  <c:v>153.964</c:v>
                </c:pt>
                <c:pt idx="52" formatCode="General">
                  <c:v>155.95689999999999</c:v>
                </c:pt>
                <c:pt idx="53" formatCode="General">
                  <c:v>157.9085</c:v>
                </c:pt>
                <c:pt idx="54" formatCode="General">
                  <c:v>157.64429999999999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8-4897-895A-FECA9D579A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0122512"/>
        <c:axId val="1"/>
      </c:lineChart>
      <c:dateAx>
        <c:axId val="25012251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0.5"/>
        <c:auto val="0"/>
        <c:lblOffset val="100"/>
        <c:baseTimeUnit val="days"/>
        <c:majorUnit val="12"/>
        <c:minorUnit val="3"/>
      </c:dateAx>
      <c:valAx>
        <c:axId val="1"/>
        <c:scaling>
          <c:orientation val="minMax"/>
          <c:max val="160"/>
          <c:min val="100"/>
        </c:scaling>
        <c:delete val="0"/>
        <c:axPos val="l"/>
        <c:majorGridlines>
          <c:spPr>
            <a:ln w="63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dirty="0"/>
                  <a:t>¥ / $</a:t>
                </a:r>
              </a:p>
            </c:rich>
          </c:tx>
          <c:layout>
            <c:manualLayout>
              <c:xMode val="edge"/>
              <c:yMode val="edge"/>
              <c:x val="1.2238036317581637E-3"/>
              <c:y val="0.43214326822286286"/>
            </c:manualLayout>
          </c:layout>
          <c:overlay val="0"/>
          <c:spPr>
            <a:noFill/>
            <a:ln w="3082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50122512"/>
        <c:crosses val="autoZero"/>
        <c:crossBetween val="midCat"/>
      </c:valAx>
      <c:spPr>
        <a:solidFill>
          <a:schemeClr val="bg1"/>
        </a:solidFill>
        <a:ln w="308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8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E5330F96-5DFD-41A2-9197-277F7100B6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FFA0AF8-39C3-4FD7-A0EC-B5FEC9815795}" type="slidenum">
              <a:rPr lang="en-GB" altLang="en-US" sz="1200" b="0"/>
              <a:pPr algn="r"/>
              <a:t>1</a:t>
            </a:fld>
            <a:endParaRPr lang="en-GB" altLang="en-US" sz="1200" b="0"/>
          </a:p>
        </p:txBody>
      </p:sp>
      <p:sp>
        <p:nvSpPr>
          <p:cNvPr id="122883" name="Rectangle 2050">
            <a:extLst>
              <a:ext uri="{FF2B5EF4-FFF2-40B4-BE49-F238E27FC236}">
                <a16:creationId xmlns:a16="http://schemas.microsoft.com/office/drawing/2014/main" id="{FA0DE202-46F0-4A20-9C28-A77587E4E9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733425"/>
            <a:ext cx="5295900" cy="3665538"/>
          </a:xfrm>
          <a:ln/>
        </p:spPr>
      </p:sp>
      <p:sp>
        <p:nvSpPr>
          <p:cNvPr id="122884" name="Rectangle 2051">
            <a:extLst>
              <a:ext uri="{FF2B5EF4-FFF2-40B4-BE49-F238E27FC236}">
                <a16:creationId xmlns:a16="http://schemas.microsoft.com/office/drawing/2014/main" id="{53C7F6C0-1947-48CC-8FBC-BEEF2CDBA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3438"/>
            <a:ext cx="5029200" cy="4397375"/>
          </a:xfrm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43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27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26">
            <a:extLst>
              <a:ext uri="{FF2B5EF4-FFF2-40B4-BE49-F238E27FC236}">
                <a16:creationId xmlns:a16="http://schemas.microsoft.com/office/drawing/2014/main" id="{6C50D7AF-C47B-43B3-B92D-E3E35F8BE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196668"/>
              </p:ext>
            </p:extLst>
          </p:nvPr>
        </p:nvGraphicFramePr>
        <p:xfrm>
          <a:off x="0" y="1"/>
          <a:ext cx="9906001" cy="5690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Text Box 4">
            <a:extLst>
              <a:ext uri="{FF2B5EF4-FFF2-40B4-BE49-F238E27FC236}">
                <a16:creationId xmlns:a16="http://schemas.microsoft.com/office/drawing/2014/main" id="{61678C4E-EB5A-48CF-80B6-D54A03C51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356" y="5761718"/>
            <a:ext cx="9133643" cy="56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Note</a:t>
            </a:r>
            <a:r>
              <a:rPr lang="en-GB" altLang="en-US" sz="1300" b="0" dirty="0">
                <a:solidFill>
                  <a:schemeClr val="tx1"/>
                </a:solidFill>
              </a:rPr>
              <a:t>: Monthly average rate</a:t>
            </a:r>
          </a:p>
          <a:p>
            <a:pPr>
              <a:lnSpc>
                <a:spcPct val="12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Source</a:t>
            </a:r>
            <a:r>
              <a:rPr lang="en-GB" altLang="en-US" sz="1300" b="0" dirty="0">
                <a:solidFill>
                  <a:schemeClr val="tx1"/>
                </a:solidFill>
              </a:rPr>
              <a:t>: Bank of England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BB530FF2-5677-E757-3BE6-C31439C49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221387"/>
            <a:ext cx="9774314" cy="557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chemeClr val="tx1"/>
                </a:solidFill>
              </a:rPr>
              <a:t>Figure 2  </a:t>
            </a:r>
            <a:r>
              <a:rPr lang="en-GB" altLang="en-US" sz="2500" b="0" dirty="0">
                <a:solidFill>
                  <a:schemeClr val="tx1"/>
                </a:solidFill>
              </a:rPr>
              <a:t>Appreciation of the dollar / depreciation of the yen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25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Wingdings</vt:lpstr>
      <vt:lpstr>Wingdings 2</vt:lpstr>
      <vt:lpstr>7_Civic</vt:lpstr>
      <vt:lpstr>Theme3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363</cp:revision>
  <dcterms:created xsi:type="dcterms:W3CDTF">2002-11-17T23:04:00Z</dcterms:created>
  <dcterms:modified xsi:type="dcterms:W3CDTF">2024-08-19T16:15:33Z</dcterms:modified>
</cp:coreProperties>
</file>