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906000" cy="6858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FF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6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939" y="31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23077985370279"/>
          <c:y val="3.8934426229508198E-2"/>
          <c:w val="0.85855116682325527"/>
          <c:h val="0.85040983606557374"/>
        </c:manualLayout>
      </c:layout>
      <c:lineChart>
        <c:grouping val="standard"/>
        <c:varyColors val="0"/>
        <c:ser>
          <c:idx val="5"/>
          <c:order val="0"/>
          <c:tx>
            <c:strRef>
              <c:f>Sheet1!$A$2</c:f>
              <c:strCache>
                <c:ptCount val="1"/>
                <c:pt idx="0">
                  <c:v>Trade, % of GDP</c:v>
                </c:pt>
              </c:strCache>
            </c:strRef>
          </c:tx>
          <c:spPr>
            <a:ln w="46878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Sheet1!$B$1:$BA$1</c:f>
              <c:strCache>
                <c:ptCount val="5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  <c:pt idx="48">
                  <c:v>2018</c:v>
                </c:pt>
                <c:pt idx="49">
                  <c:v>2019</c:v>
                </c:pt>
                <c:pt idx="50">
                  <c:v>2020</c:v>
                </c:pt>
                <c:pt idx="51">
                  <c:v>2021</c:v>
                </c:pt>
              </c:strCache>
            </c:strRef>
          </c:cat>
          <c:val>
            <c:numRef>
              <c:f>Sheet1!$B$2:$BA$2</c:f>
              <c:numCache>
                <c:formatCode>General</c:formatCode>
                <c:ptCount val="52"/>
                <c:pt idx="0">
                  <c:v>25.012068968108551</c:v>
                </c:pt>
                <c:pt idx="1">
                  <c:v>25.164673145131417</c:v>
                </c:pt>
                <c:pt idx="2">
                  <c:v>25.389100249505212</c:v>
                </c:pt>
                <c:pt idx="3">
                  <c:v>28.421082719701499</c:v>
                </c:pt>
                <c:pt idx="4">
                  <c:v>33.269642123101583</c:v>
                </c:pt>
                <c:pt idx="5">
                  <c:v>31.468273145925938</c:v>
                </c:pt>
                <c:pt idx="6">
                  <c:v>32.154817239008949</c:v>
                </c:pt>
                <c:pt idx="7">
                  <c:v>32.425299533669701</c:v>
                </c:pt>
                <c:pt idx="8">
                  <c:v>32.02477892690176</c:v>
                </c:pt>
                <c:pt idx="9">
                  <c:v>34.274773368157291</c:v>
                </c:pt>
                <c:pt idx="10">
                  <c:v>37.138266170626238</c:v>
                </c:pt>
                <c:pt idx="11">
                  <c:v>37.413856462074037</c:v>
                </c:pt>
                <c:pt idx="12">
                  <c:v>36.740662081383419</c:v>
                </c:pt>
                <c:pt idx="13">
                  <c:v>35.903992027385449</c:v>
                </c:pt>
                <c:pt idx="14">
                  <c:v>37.172091512964364</c:v>
                </c:pt>
                <c:pt idx="15">
                  <c:v>36.705090407433708</c:v>
                </c:pt>
                <c:pt idx="16">
                  <c:v>34.278804099336192</c:v>
                </c:pt>
                <c:pt idx="17">
                  <c:v>35.602979143218128</c:v>
                </c:pt>
                <c:pt idx="18">
                  <c:v>37.444443200016629</c:v>
                </c:pt>
                <c:pt idx="19">
                  <c:v>37.939717634890584</c:v>
                </c:pt>
                <c:pt idx="20">
                  <c:v>37.907938690711141</c:v>
                </c:pt>
                <c:pt idx="21">
                  <c:v>37.832858813577651</c:v>
                </c:pt>
                <c:pt idx="22">
                  <c:v>40.740543165579346</c:v>
                </c:pt>
                <c:pt idx="23">
                  <c:v>40.235054975374496</c:v>
                </c:pt>
                <c:pt idx="24">
                  <c:v>41.073045738052727</c:v>
                </c:pt>
                <c:pt idx="25">
                  <c:v>43.165969714246224</c:v>
                </c:pt>
                <c:pt idx="26">
                  <c:v>43.302858295039393</c:v>
                </c:pt>
                <c:pt idx="27">
                  <c:v>45.200508248860203</c:v>
                </c:pt>
                <c:pt idx="28">
                  <c:v>45.603191583299392</c:v>
                </c:pt>
                <c:pt idx="29">
                  <c:v>46.045544277280086</c:v>
                </c:pt>
                <c:pt idx="30">
                  <c:v>50.692410665354593</c:v>
                </c:pt>
                <c:pt idx="31">
                  <c:v>49.613447487557309</c:v>
                </c:pt>
                <c:pt idx="32">
                  <c:v>49.42288455158765</c:v>
                </c:pt>
                <c:pt idx="33">
                  <c:v>51.179317108588585</c:v>
                </c:pt>
                <c:pt idx="34">
                  <c:v>54.624202680690821</c:v>
                </c:pt>
                <c:pt idx="35">
                  <c:v>56.676816645097261</c:v>
                </c:pt>
                <c:pt idx="36">
                  <c:v>58.935456606757107</c:v>
                </c:pt>
                <c:pt idx="37">
                  <c:v>59.33079875216697</c:v>
                </c:pt>
                <c:pt idx="38">
                  <c:v>60.985036010776803</c:v>
                </c:pt>
                <c:pt idx="39">
                  <c:v>52.461127559375569</c:v>
                </c:pt>
                <c:pt idx="40">
                  <c:v>56.957917958871711</c:v>
                </c:pt>
                <c:pt idx="41">
                  <c:v>60.191223583537372</c:v>
                </c:pt>
                <c:pt idx="42">
                  <c:v>59.839141130097175</c:v>
                </c:pt>
                <c:pt idx="43">
                  <c:v>59.059938508144874</c:v>
                </c:pt>
                <c:pt idx="44">
                  <c:v>58.472351276903701</c:v>
                </c:pt>
                <c:pt idx="45">
                  <c:v>56.10093185635283</c:v>
                </c:pt>
                <c:pt idx="46">
                  <c:v>54.296838597740809</c:v>
                </c:pt>
                <c:pt idx="47">
                  <c:v>56.099956222758806</c:v>
                </c:pt>
                <c:pt idx="48">
                  <c:v>57.57559270538416</c:v>
                </c:pt>
                <c:pt idx="49">
                  <c:v>56.34772767006038</c:v>
                </c:pt>
                <c:pt idx="50">
                  <c:v>52.182199112642017</c:v>
                </c:pt>
                <c:pt idx="51">
                  <c:v>56.544905573076612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88-41CB-B5FB-4663E88497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3059720"/>
        <c:axId val="1"/>
      </c:lineChart>
      <c:catAx>
        <c:axId val="233059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0"/>
        <c:lblAlgn val="ctr"/>
        <c:lblOffset val="100"/>
        <c:tickLblSkip val="5"/>
        <c:tickMarkSkip val="5"/>
        <c:noMultiLvlLbl val="0"/>
      </c:catAx>
      <c:valAx>
        <c:axId val="1"/>
        <c:scaling>
          <c:orientation val="minMax"/>
          <c:max val="65"/>
          <c:min val="20"/>
        </c:scaling>
        <c:delete val="0"/>
        <c:axPos val="l"/>
        <c:majorGridlines>
          <c:spPr>
            <a:ln w="6350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/>
                  <a:t>% of GDP</a:t>
                </a:r>
              </a:p>
            </c:rich>
          </c:tx>
          <c:layout>
            <c:manualLayout>
              <c:xMode val="edge"/>
              <c:yMode val="edge"/>
              <c:x val="6.4599483204134363E-3"/>
              <c:y val="0.36680327868852458"/>
            </c:manualLayout>
          </c:layout>
          <c:overlay val="0"/>
          <c:spPr>
            <a:noFill/>
            <a:ln w="31252">
              <a:noFill/>
            </a:ln>
          </c:spPr>
        </c:title>
        <c:numFmt formatCode="#\ ##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33059720"/>
        <c:crosses val="autoZero"/>
        <c:crossBetween val="midCat"/>
        <c:majorUnit val="5"/>
      </c:valAx>
      <c:spPr>
        <a:noFill/>
        <a:ln w="9525">
          <a:solidFill>
            <a:schemeClr val="tx1">
              <a:lumMod val="50000"/>
              <a:lumOff val="50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3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3EAA52-08EA-4EF9-BFFD-E6B5405F91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AC1A05-945F-4980-A022-503A502B206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4582728-1801-4863-9BFD-47B58C16D019}" type="datetimeFigureOut">
              <a:rPr lang="en-US" altLang="en-US"/>
              <a:pPr>
                <a:defRPr/>
              </a:pPr>
              <a:t>1/5/2023</a:t>
            </a:fld>
            <a:endParaRPr lang="en-GB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C7529FE-1E36-4CE0-9807-293BEE3949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8126E17-5A9D-483C-A0CD-7B35DAC751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en-GB" alt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68060-6D46-4EE5-90A7-D166AE0C348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9F0DD-9EC9-435F-B641-608E7B36A7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B19281C-EE30-40F0-9B05-9C4EA08901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>
            <a:extLst>
              <a:ext uri="{FF2B5EF4-FFF2-40B4-BE49-F238E27FC236}">
                <a16:creationId xmlns:a16="http://schemas.microsoft.com/office/drawing/2014/main" id="{7CADD639-1A65-41CC-BE6B-187B4C7F0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1D3F82D-823A-4A85-B296-31DF775E9689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F4BD4D3B-A246-4ACA-AD5A-5C861B2FA1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60BD5041-7E9E-4767-A3D7-70DD29758C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298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796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8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453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2054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53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48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19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7035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255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8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7">
            <a:extLst>
              <a:ext uri="{FF2B5EF4-FFF2-40B4-BE49-F238E27FC236}">
                <a16:creationId xmlns:a16="http://schemas.microsoft.com/office/drawing/2014/main" id="{8C318334-A12F-4608-834C-2C2C508A21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720336"/>
              </p:ext>
            </p:extLst>
          </p:nvPr>
        </p:nvGraphicFramePr>
        <p:xfrm>
          <a:off x="1445393" y="464907"/>
          <a:ext cx="7589070" cy="4840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3400569" imgH="3381275" progId="MS_ClipArt_Gallery.5">
                  <p:embed/>
                </p:oleObj>
              </mc:Choice>
              <mc:Fallback>
                <p:oleObj name="Clip" r:id="rId3" imgW="3400569" imgH="3381275" progId="MS_ClipArt_Gallery.5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84000" contrast="-7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0843" r="6160" b="14107"/>
                      <a:stretch>
                        <a:fillRect/>
                      </a:stretch>
                    </p:blipFill>
                    <p:spPr bwMode="auto">
                      <a:xfrm>
                        <a:off x="1445393" y="464907"/>
                        <a:ext cx="7589070" cy="4840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7C963B6A-AF5D-E29D-08CB-5FCC9BCD12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360100"/>
              </p:ext>
            </p:extLst>
          </p:nvPr>
        </p:nvGraphicFramePr>
        <p:xfrm>
          <a:off x="-1" y="20628"/>
          <a:ext cx="9905999" cy="5726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4">
            <a:extLst>
              <a:ext uri="{FF2B5EF4-FFF2-40B4-BE49-F238E27FC236}">
                <a16:creationId xmlns:a16="http://schemas.microsoft.com/office/drawing/2014/main" id="{504FAD1D-CB73-52BF-6799-A3E3BC8A2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74" y="5700703"/>
            <a:ext cx="8848725" cy="38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bIns="1188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400" i="1" dirty="0"/>
              <a:t>Source</a:t>
            </a:r>
            <a:r>
              <a:rPr lang="en-GB" altLang="en-US" sz="1400" dirty="0"/>
              <a:t>: series NE.TRD.GNFS.ZS  (World Bank)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0629B4-03FA-9B73-44AE-FAB270C0734F}"/>
              </a:ext>
            </a:extLst>
          </p:cNvPr>
          <p:cNvSpPr txBox="1"/>
          <p:nvPr/>
        </p:nvSpPr>
        <p:spPr>
          <a:xfrm>
            <a:off x="147634" y="6046517"/>
            <a:ext cx="9758364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altLang="en-US" sz="2300" dirty="0"/>
              <a:t>World trade in goods and services (imports plus exports) as a % of GDP</a:t>
            </a:r>
            <a:endParaRPr lang="en-GB" sz="23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1307</TotalTime>
  <Words>34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Clip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Dean Garratt</dc:creator>
  <cp:lastModifiedBy>John Sloman</cp:lastModifiedBy>
  <cp:revision>96</cp:revision>
  <dcterms:created xsi:type="dcterms:W3CDTF">2009-03-02T18:25:19Z</dcterms:created>
  <dcterms:modified xsi:type="dcterms:W3CDTF">2023-01-05T14:59:42Z</dcterms:modified>
</cp:coreProperties>
</file>