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1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FFCC"/>
    <a:srgbClr val="B1510F"/>
    <a:srgbClr val="00A44A"/>
    <a:srgbClr val="009242"/>
    <a:srgbClr val="0000FF"/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352877044215627"/>
          <c:y val="3.1736746295617936E-2"/>
          <c:w val="0.84740702604482132"/>
          <c:h val="0.87034479566759093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Zero</c:v>
                </c:pt>
              </c:strCache>
            </c:strRef>
          </c:tx>
          <c:spPr>
            <a:ln w="15031">
              <a:solidFill>
                <a:srgbClr val="808080"/>
              </a:solidFill>
              <a:prstDash val="solid"/>
            </a:ln>
          </c:spPr>
          <c:marker>
            <c:symbol val="none"/>
          </c:marker>
          <c:cat>
            <c:numRef>
              <c:f>Sheet1!$A$2:$A$78</c:f>
              <c:numCache>
                <c:formatCode>mmm\-yy</c:formatCode>
                <c:ptCount val="7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</c:numCache>
            </c:numRef>
          </c:cat>
          <c:val>
            <c:numRef>
              <c:f>Sheet1!$B$2:$B$78</c:f>
              <c:numCache>
                <c:formatCode>General</c:formatCode>
                <c:ptCount val="77"/>
                <c:pt idx="0">
                  <c:v>0</c:v>
                </c:pt>
                <c:pt idx="76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ABF-4C44-8DFD-46E7DFB5E942}"/>
            </c:ext>
          </c:extLst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Volume</c:v>
                </c:pt>
              </c:strCache>
            </c:strRef>
          </c:tx>
          <c:spPr>
            <a:ln w="41275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Sheet1!$A$2:$A$78</c:f>
              <c:numCache>
                <c:formatCode>mmm\-yy</c:formatCode>
                <c:ptCount val="7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</c:numCache>
            </c:numRef>
          </c:cat>
          <c:val>
            <c:numRef>
              <c:f>Sheet1!$C$2:$C$78</c:f>
              <c:numCache>
                <c:formatCode>General</c:formatCode>
                <c:ptCount val="77"/>
                <c:pt idx="0">
                  <c:v>95</c:v>
                </c:pt>
                <c:pt idx="1">
                  <c:v>95.4</c:v>
                </c:pt>
                <c:pt idx="2">
                  <c:v>93.8</c:v>
                </c:pt>
                <c:pt idx="3">
                  <c:v>95.3</c:v>
                </c:pt>
                <c:pt idx="4">
                  <c:v>97.2</c:v>
                </c:pt>
                <c:pt idx="5">
                  <c:v>96.9</c:v>
                </c:pt>
                <c:pt idx="6">
                  <c:v>97.8</c:v>
                </c:pt>
                <c:pt idx="7">
                  <c:v>98.1</c:v>
                </c:pt>
                <c:pt idx="8">
                  <c:v>97.7</c:v>
                </c:pt>
                <c:pt idx="9">
                  <c:v>97.3</c:v>
                </c:pt>
                <c:pt idx="10">
                  <c:v>98.6</c:v>
                </c:pt>
                <c:pt idx="11">
                  <c:v>99.3</c:v>
                </c:pt>
                <c:pt idx="12" formatCode="0.0">
                  <c:v>99</c:v>
                </c:pt>
                <c:pt idx="13" formatCode="0.0">
                  <c:v>99.2</c:v>
                </c:pt>
                <c:pt idx="14" formatCode="0.0">
                  <c:v>99.8</c:v>
                </c:pt>
                <c:pt idx="15" formatCode="0.0">
                  <c:v>100</c:v>
                </c:pt>
                <c:pt idx="16" formatCode="0.0">
                  <c:v>99</c:v>
                </c:pt>
                <c:pt idx="17" formatCode="0.0">
                  <c:v>100.4</c:v>
                </c:pt>
                <c:pt idx="18" formatCode="0.0">
                  <c:v>101.3</c:v>
                </c:pt>
                <c:pt idx="19" formatCode="0.0">
                  <c:v>100.8</c:v>
                </c:pt>
                <c:pt idx="20" formatCode="0.0">
                  <c:v>100.6</c:v>
                </c:pt>
                <c:pt idx="21" formatCode="0.0">
                  <c:v>100.3</c:v>
                </c:pt>
                <c:pt idx="22" formatCode="0.0">
                  <c:v>100.1</c:v>
                </c:pt>
                <c:pt idx="23" formatCode="0.0">
                  <c:v>99.6</c:v>
                </c:pt>
                <c:pt idx="24" formatCode="0.0">
                  <c:v>100.1</c:v>
                </c:pt>
                <c:pt idx="25" formatCode="0.0">
                  <c:v>99</c:v>
                </c:pt>
                <c:pt idx="26" formatCode="0.0">
                  <c:v>93.7</c:v>
                </c:pt>
                <c:pt idx="27" formatCode="0.0">
                  <c:v>77</c:v>
                </c:pt>
                <c:pt idx="28" formatCode="0.0">
                  <c:v>86.7</c:v>
                </c:pt>
                <c:pt idx="29" formatCode="0.0">
                  <c:v>98.6</c:v>
                </c:pt>
                <c:pt idx="30" formatCode="0.0">
                  <c:v>102.7</c:v>
                </c:pt>
                <c:pt idx="31" formatCode="0.0">
                  <c:v>104.1</c:v>
                </c:pt>
                <c:pt idx="32" formatCode="0.0">
                  <c:v>105.6</c:v>
                </c:pt>
                <c:pt idx="33" formatCode="0.0">
                  <c:v>106.3</c:v>
                </c:pt>
                <c:pt idx="34" formatCode="0.0">
                  <c:v>101.5</c:v>
                </c:pt>
                <c:pt idx="35" formatCode="0.0">
                  <c:v>103.3</c:v>
                </c:pt>
                <c:pt idx="36" formatCode="0.0">
                  <c:v>94.4</c:v>
                </c:pt>
                <c:pt idx="37" formatCode="0.0">
                  <c:v>95.7</c:v>
                </c:pt>
                <c:pt idx="38" formatCode="0.0">
                  <c:v>100</c:v>
                </c:pt>
                <c:pt idx="39" formatCode="0.0">
                  <c:v>108.5</c:v>
                </c:pt>
                <c:pt idx="40" formatCode="0.0">
                  <c:v>106.1</c:v>
                </c:pt>
                <c:pt idx="41" formatCode="0.0">
                  <c:v>107</c:v>
                </c:pt>
                <c:pt idx="42" formatCode="0.0">
                  <c:v>104.6</c:v>
                </c:pt>
                <c:pt idx="43" formatCode="0.0">
                  <c:v>104.9</c:v>
                </c:pt>
                <c:pt idx="44" formatCode="0.0">
                  <c:v>105</c:v>
                </c:pt>
                <c:pt idx="45" formatCode="0.0">
                  <c:v>104.7</c:v>
                </c:pt>
                <c:pt idx="46" formatCode="0.0">
                  <c:v>104.5</c:v>
                </c:pt>
                <c:pt idx="47" formatCode="0.0">
                  <c:v>104.8</c:v>
                </c:pt>
                <c:pt idx="48" formatCode="0.0">
                  <c:v>103.2</c:v>
                </c:pt>
                <c:pt idx="49" formatCode="0.0">
                  <c:v>102.4</c:v>
                </c:pt>
                <c:pt idx="50" formatCode="0.0">
                  <c:v>101.9</c:v>
                </c:pt>
                <c:pt idx="51" formatCode="0.0">
                  <c:v>101.6</c:v>
                </c:pt>
                <c:pt idx="52" formatCode="0.0">
                  <c:v>100</c:v>
                </c:pt>
                <c:pt idx="53" formatCode="0.0">
                  <c:v>99.7</c:v>
                </c:pt>
                <c:pt idx="54">
                  <c:v>100.4</c:v>
                </c:pt>
                <c:pt idx="55">
                  <c:v>98.7</c:v>
                </c:pt>
                <c:pt idx="56">
                  <c:v>97.6</c:v>
                </c:pt>
                <c:pt idx="57">
                  <c:v>98.6</c:v>
                </c:pt>
                <c:pt idx="58">
                  <c:v>97.6</c:v>
                </c:pt>
                <c:pt idx="59">
                  <c:v>97.4</c:v>
                </c:pt>
                <c:pt idx="60">
                  <c:v>97.5</c:v>
                </c:pt>
                <c:pt idx="61">
                  <c:v>98.1</c:v>
                </c:pt>
                <c:pt idx="62">
                  <c:v>97.3</c:v>
                </c:pt>
                <c:pt idx="63">
                  <c:v>98</c:v>
                </c:pt>
                <c:pt idx="64">
                  <c:v>97.3</c:v>
                </c:pt>
                <c:pt idx="65">
                  <c:v>97.8</c:v>
                </c:pt>
                <c:pt idx="66">
                  <c:v>96.9</c:v>
                </c:pt>
                <c:pt idx="67">
                  <c:v>97.3</c:v>
                </c:pt>
                <c:pt idx="68">
                  <c:v>96.2</c:v>
                </c:pt>
                <c:pt idx="69">
                  <c:v>96.2</c:v>
                </c:pt>
                <c:pt idx="70">
                  <c:v>97.7</c:v>
                </c:pt>
                <c:pt idx="71">
                  <c:v>94.1</c:v>
                </c:pt>
                <c:pt idx="72">
                  <c:v>97.8</c:v>
                </c:pt>
                <c:pt idx="73">
                  <c:v>97.7</c:v>
                </c:pt>
                <c:pt idx="74">
                  <c:v>97.5</c:v>
                </c:pt>
                <c:pt idx="75">
                  <c:v>95.8</c:v>
                </c:pt>
                <c:pt idx="76">
                  <c:v>98.5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ABF-4C44-8DFD-46E7DFB5E942}"/>
            </c:ext>
          </c:extLst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Value</c:v>
                </c:pt>
              </c:strCache>
            </c:strRef>
          </c:tx>
          <c:spPr>
            <a:ln w="41275">
              <a:solidFill>
                <a:srgbClr val="0000FF"/>
              </a:solidFill>
              <a:prstDash val="sysDash"/>
            </a:ln>
          </c:spPr>
          <c:marker>
            <c:symbol val="none"/>
          </c:marker>
          <c:cat>
            <c:numRef>
              <c:f>Sheet1!$A$2:$A$78</c:f>
              <c:numCache>
                <c:formatCode>mmm\-yy</c:formatCode>
                <c:ptCount val="77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  <c:pt idx="9">
                  <c:v>43374</c:v>
                </c:pt>
                <c:pt idx="10">
                  <c:v>43405</c:v>
                </c:pt>
                <c:pt idx="11">
                  <c:v>43435</c:v>
                </c:pt>
                <c:pt idx="12">
                  <c:v>43466</c:v>
                </c:pt>
                <c:pt idx="13">
                  <c:v>43497</c:v>
                </c:pt>
                <c:pt idx="14">
                  <c:v>43525</c:v>
                </c:pt>
                <c:pt idx="15">
                  <c:v>43556</c:v>
                </c:pt>
                <c:pt idx="16">
                  <c:v>43586</c:v>
                </c:pt>
                <c:pt idx="17">
                  <c:v>43617</c:v>
                </c:pt>
                <c:pt idx="18">
                  <c:v>43647</c:v>
                </c:pt>
                <c:pt idx="19">
                  <c:v>43678</c:v>
                </c:pt>
                <c:pt idx="20">
                  <c:v>43709</c:v>
                </c:pt>
                <c:pt idx="21">
                  <c:v>43739</c:v>
                </c:pt>
                <c:pt idx="22">
                  <c:v>43770</c:v>
                </c:pt>
                <c:pt idx="23">
                  <c:v>43800</c:v>
                </c:pt>
                <c:pt idx="24">
                  <c:v>43831</c:v>
                </c:pt>
                <c:pt idx="25">
                  <c:v>43862</c:v>
                </c:pt>
                <c:pt idx="26">
                  <c:v>43891</c:v>
                </c:pt>
                <c:pt idx="27">
                  <c:v>43922</c:v>
                </c:pt>
                <c:pt idx="28">
                  <c:v>43952</c:v>
                </c:pt>
                <c:pt idx="29">
                  <c:v>43983</c:v>
                </c:pt>
                <c:pt idx="30">
                  <c:v>44013</c:v>
                </c:pt>
                <c:pt idx="31">
                  <c:v>44044</c:v>
                </c:pt>
                <c:pt idx="32">
                  <c:v>44075</c:v>
                </c:pt>
                <c:pt idx="33">
                  <c:v>44105</c:v>
                </c:pt>
                <c:pt idx="34">
                  <c:v>44136</c:v>
                </c:pt>
                <c:pt idx="35">
                  <c:v>44166</c:v>
                </c:pt>
                <c:pt idx="36">
                  <c:v>44197</c:v>
                </c:pt>
                <c:pt idx="37">
                  <c:v>44228</c:v>
                </c:pt>
                <c:pt idx="38">
                  <c:v>44256</c:v>
                </c:pt>
                <c:pt idx="39">
                  <c:v>44287</c:v>
                </c:pt>
                <c:pt idx="40">
                  <c:v>44317</c:v>
                </c:pt>
                <c:pt idx="41">
                  <c:v>44348</c:v>
                </c:pt>
                <c:pt idx="42">
                  <c:v>44378</c:v>
                </c:pt>
                <c:pt idx="43">
                  <c:v>44409</c:v>
                </c:pt>
                <c:pt idx="44">
                  <c:v>44440</c:v>
                </c:pt>
                <c:pt idx="45">
                  <c:v>44470</c:v>
                </c:pt>
                <c:pt idx="46">
                  <c:v>44501</c:v>
                </c:pt>
                <c:pt idx="47">
                  <c:v>44531</c:v>
                </c:pt>
                <c:pt idx="48">
                  <c:v>44562</c:v>
                </c:pt>
                <c:pt idx="49">
                  <c:v>44593</c:v>
                </c:pt>
                <c:pt idx="50">
                  <c:v>44621</c:v>
                </c:pt>
                <c:pt idx="51">
                  <c:v>44652</c:v>
                </c:pt>
                <c:pt idx="52">
                  <c:v>44682</c:v>
                </c:pt>
                <c:pt idx="53">
                  <c:v>44713</c:v>
                </c:pt>
                <c:pt idx="54">
                  <c:v>44743</c:v>
                </c:pt>
                <c:pt idx="55">
                  <c:v>44774</c:v>
                </c:pt>
                <c:pt idx="56">
                  <c:v>44805</c:v>
                </c:pt>
                <c:pt idx="57">
                  <c:v>44835</c:v>
                </c:pt>
                <c:pt idx="58">
                  <c:v>44866</c:v>
                </c:pt>
                <c:pt idx="59">
                  <c:v>44896</c:v>
                </c:pt>
                <c:pt idx="60">
                  <c:v>44927</c:v>
                </c:pt>
                <c:pt idx="61">
                  <c:v>44958</c:v>
                </c:pt>
                <c:pt idx="62">
                  <c:v>44986</c:v>
                </c:pt>
                <c:pt idx="63">
                  <c:v>45017</c:v>
                </c:pt>
                <c:pt idx="64">
                  <c:v>45047</c:v>
                </c:pt>
                <c:pt idx="65">
                  <c:v>45078</c:v>
                </c:pt>
                <c:pt idx="66">
                  <c:v>45108</c:v>
                </c:pt>
                <c:pt idx="67">
                  <c:v>45139</c:v>
                </c:pt>
                <c:pt idx="68">
                  <c:v>45170</c:v>
                </c:pt>
                <c:pt idx="69">
                  <c:v>45200</c:v>
                </c:pt>
                <c:pt idx="70">
                  <c:v>45231</c:v>
                </c:pt>
                <c:pt idx="71">
                  <c:v>45261</c:v>
                </c:pt>
                <c:pt idx="72">
                  <c:v>45292</c:v>
                </c:pt>
                <c:pt idx="73">
                  <c:v>45323</c:v>
                </c:pt>
                <c:pt idx="74">
                  <c:v>45352</c:v>
                </c:pt>
                <c:pt idx="75">
                  <c:v>45383</c:v>
                </c:pt>
                <c:pt idx="76">
                  <c:v>45413</c:v>
                </c:pt>
              </c:numCache>
            </c:numRef>
          </c:cat>
          <c:val>
            <c:numRef>
              <c:f>Sheet1!$D$2:$D$78</c:f>
              <c:numCache>
                <c:formatCode>0.0</c:formatCode>
                <c:ptCount val="77"/>
                <c:pt idx="0">
                  <c:v>94.2</c:v>
                </c:pt>
                <c:pt idx="1">
                  <c:v>94.7</c:v>
                </c:pt>
                <c:pt idx="2">
                  <c:v>93.3</c:v>
                </c:pt>
                <c:pt idx="3">
                  <c:v>94.4</c:v>
                </c:pt>
                <c:pt idx="4">
                  <c:v>96.7</c:v>
                </c:pt>
                <c:pt idx="5">
                  <c:v>96.5</c:v>
                </c:pt>
                <c:pt idx="6">
                  <c:v>97.2</c:v>
                </c:pt>
                <c:pt idx="7">
                  <c:v>97.7</c:v>
                </c:pt>
                <c:pt idx="8">
                  <c:v>97.5</c:v>
                </c:pt>
                <c:pt idx="9">
                  <c:v>97.1</c:v>
                </c:pt>
                <c:pt idx="10">
                  <c:v>98.5</c:v>
                </c:pt>
                <c:pt idx="11">
                  <c:v>98.6</c:v>
                </c:pt>
                <c:pt idx="12">
                  <c:v>98.6</c:v>
                </c:pt>
                <c:pt idx="13">
                  <c:v>99</c:v>
                </c:pt>
                <c:pt idx="14">
                  <c:v>99.5</c:v>
                </c:pt>
                <c:pt idx="15">
                  <c:v>99.5</c:v>
                </c:pt>
                <c:pt idx="16">
                  <c:v>99.1</c:v>
                </c:pt>
                <c:pt idx="17">
                  <c:v>100.7</c:v>
                </c:pt>
                <c:pt idx="18">
                  <c:v>101.6</c:v>
                </c:pt>
                <c:pt idx="19">
                  <c:v>100.9</c:v>
                </c:pt>
                <c:pt idx="20">
                  <c:v>100.8</c:v>
                </c:pt>
                <c:pt idx="21">
                  <c:v>100.4</c:v>
                </c:pt>
                <c:pt idx="22">
                  <c:v>99.7</c:v>
                </c:pt>
                <c:pt idx="23">
                  <c:v>100</c:v>
                </c:pt>
                <c:pt idx="24">
                  <c:v>101</c:v>
                </c:pt>
                <c:pt idx="25">
                  <c:v>99.8</c:v>
                </c:pt>
                <c:pt idx="26">
                  <c:v>93.1</c:v>
                </c:pt>
                <c:pt idx="27">
                  <c:v>76</c:v>
                </c:pt>
                <c:pt idx="28">
                  <c:v>85.5</c:v>
                </c:pt>
                <c:pt idx="29">
                  <c:v>97.4</c:v>
                </c:pt>
                <c:pt idx="30">
                  <c:v>101.9</c:v>
                </c:pt>
                <c:pt idx="31">
                  <c:v>103</c:v>
                </c:pt>
                <c:pt idx="32">
                  <c:v>104.4</c:v>
                </c:pt>
                <c:pt idx="33">
                  <c:v>105.5</c:v>
                </c:pt>
                <c:pt idx="34">
                  <c:v>100.5</c:v>
                </c:pt>
                <c:pt idx="35">
                  <c:v>102.4</c:v>
                </c:pt>
                <c:pt idx="36">
                  <c:v>93.7</c:v>
                </c:pt>
                <c:pt idx="37">
                  <c:v>95.4</c:v>
                </c:pt>
                <c:pt idx="38">
                  <c:v>99.5</c:v>
                </c:pt>
                <c:pt idx="39">
                  <c:v>108</c:v>
                </c:pt>
                <c:pt idx="40">
                  <c:v>107.1</c:v>
                </c:pt>
                <c:pt idx="41">
                  <c:v>109.1</c:v>
                </c:pt>
                <c:pt idx="42">
                  <c:v>106.8</c:v>
                </c:pt>
                <c:pt idx="43">
                  <c:v>107.4</c:v>
                </c:pt>
                <c:pt idx="44">
                  <c:v>107.7</c:v>
                </c:pt>
                <c:pt idx="45">
                  <c:v>108.3</c:v>
                </c:pt>
                <c:pt idx="46">
                  <c:v>109.9</c:v>
                </c:pt>
                <c:pt idx="47">
                  <c:v>110.5</c:v>
                </c:pt>
                <c:pt idx="48">
                  <c:v>109.9</c:v>
                </c:pt>
                <c:pt idx="49">
                  <c:v>110.1</c:v>
                </c:pt>
                <c:pt idx="50">
                  <c:v>111.1</c:v>
                </c:pt>
                <c:pt idx="51">
                  <c:v>111.5</c:v>
                </c:pt>
                <c:pt idx="52">
                  <c:v>111.5</c:v>
                </c:pt>
                <c:pt idx="53">
                  <c:v>113</c:v>
                </c:pt>
                <c:pt idx="54">
                  <c:v>114.8</c:v>
                </c:pt>
                <c:pt idx="55">
                  <c:v>112.8</c:v>
                </c:pt>
                <c:pt idx="56">
                  <c:v>111.8</c:v>
                </c:pt>
                <c:pt idx="57">
                  <c:v>114</c:v>
                </c:pt>
                <c:pt idx="58">
                  <c:v>113.9</c:v>
                </c:pt>
                <c:pt idx="59">
                  <c:v>113.5</c:v>
                </c:pt>
                <c:pt idx="60">
                  <c:v>114.3</c:v>
                </c:pt>
                <c:pt idx="61">
                  <c:v>115.6</c:v>
                </c:pt>
                <c:pt idx="62">
                  <c:v>114.5</c:v>
                </c:pt>
                <c:pt idx="63">
                  <c:v>116.3</c:v>
                </c:pt>
                <c:pt idx="64">
                  <c:v>116.3</c:v>
                </c:pt>
                <c:pt idx="65">
                  <c:v>116.8</c:v>
                </c:pt>
                <c:pt idx="66">
                  <c:v>115.7</c:v>
                </c:pt>
                <c:pt idx="67">
                  <c:v>116.9</c:v>
                </c:pt>
                <c:pt idx="68">
                  <c:v>116.5</c:v>
                </c:pt>
                <c:pt idx="69">
                  <c:v>116.8</c:v>
                </c:pt>
                <c:pt idx="70">
                  <c:v>118.1</c:v>
                </c:pt>
                <c:pt idx="71">
                  <c:v>113</c:v>
                </c:pt>
                <c:pt idx="72">
                  <c:v>118.2</c:v>
                </c:pt>
                <c:pt idx="73">
                  <c:v>118.1</c:v>
                </c:pt>
                <c:pt idx="74">
                  <c:v>117.8</c:v>
                </c:pt>
                <c:pt idx="75">
                  <c:v>115.1</c:v>
                </c:pt>
                <c:pt idx="76">
                  <c:v>118.9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75-4D35-A360-0DCCBAB5C3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9414056"/>
        <c:axId val="1"/>
      </c:lineChart>
      <c:catAx>
        <c:axId val="249414056"/>
        <c:scaling>
          <c:orientation val="minMax"/>
        </c:scaling>
        <c:delete val="0"/>
        <c:axPos val="b"/>
        <c:majorGridlines/>
        <c:numFmt formatCode="yyyy" sourceLinked="0"/>
        <c:majorTickMark val="out"/>
        <c:minorTickMark val="out"/>
        <c:tickLblPos val="low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4"/>
        <c:auto val="0"/>
        <c:lblAlgn val="ctr"/>
        <c:lblOffset val="100"/>
        <c:tickLblSkip val="12"/>
        <c:tickMarkSkip val="12"/>
        <c:noMultiLvlLbl val="0"/>
      </c:catAx>
      <c:valAx>
        <c:axId val="1"/>
        <c:scaling>
          <c:orientation val="minMax"/>
          <c:max val="120"/>
          <c:min val="70"/>
        </c:scaling>
        <c:delete val="0"/>
        <c:axPos val="l"/>
        <c:majorGridlines/>
        <c:minorGridlines/>
        <c:title>
          <c:tx>
            <c:rich>
              <a:bodyPr/>
              <a:lstStyle/>
              <a:p>
                <a:pPr>
                  <a:defRPr sz="2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2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Index 2019=100</a:t>
                </a:r>
              </a:p>
            </c:rich>
          </c:tx>
          <c:layout>
            <c:manualLayout>
              <c:xMode val="edge"/>
              <c:yMode val="edge"/>
              <c:x val="5.6844336765596597E-4"/>
              <c:y val="0.27296658414898378"/>
            </c:manualLayout>
          </c:layout>
          <c:overlay val="0"/>
          <c:spPr>
            <a:noFill/>
            <a:ln w="30062">
              <a:noFill/>
            </a:ln>
          </c:spPr>
        </c:title>
        <c:numFmt formatCode="0;\−0\ " sourceLinked="0"/>
        <c:majorTickMark val="out"/>
        <c:minorTickMark val="none"/>
        <c:tickLblPos val="nextTo"/>
        <c:spPr>
          <a:ln w="2540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2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49414056"/>
        <c:crosses val="autoZero"/>
        <c:crossBetween val="midCat"/>
        <c:majorUnit val="10"/>
        <c:minorUnit val="5"/>
      </c:valAx>
      <c:spPr>
        <a:solidFill>
          <a:schemeClr val="bg1"/>
        </a:solidFill>
        <a:ln w="12700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2300" b="0" i="0" u="none" strike="noStrike" baseline="0">
                <a:solidFill>
                  <a:srgbClr val="C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300" b="0" i="0" u="none" strike="noStrike" baseline="0">
                <a:solidFill>
                  <a:srgbClr val="0000CC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</c:legendEntry>
      <c:layout>
        <c:manualLayout>
          <c:xMode val="edge"/>
          <c:yMode val="edge"/>
          <c:x val="0.14921751492507015"/>
          <c:y val="7.5056461708102984E-2"/>
          <c:w val="0.17057399555824754"/>
          <c:h val="0.14126942260927078"/>
        </c:manualLayout>
      </c:layout>
      <c:overlay val="0"/>
      <c:spPr>
        <a:solidFill>
          <a:srgbClr val="FFFFDC"/>
        </a:solidFill>
        <a:ln w="19050">
          <a:solidFill>
            <a:schemeClr val="accent6">
              <a:lumMod val="50000"/>
            </a:schemeClr>
          </a:solidFill>
          <a:prstDash val="solid"/>
        </a:ln>
      </c:spPr>
      <c:txPr>
        <a:bodyPr/>
        <a:lstStyle/>
        <a:p>
          <a:pPr>
            <a:defRPr sz="23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2130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A0B5BA-6BBD-4CDC-AFFF-F6FB5C4AE032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1156C-2AEB-4E14-B187-BB6DEC3B85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06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id="{0D9F9CA4-5102-4C13-8C03-1CC8026928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364EB2-A98E-4FF8-B214-0A641B0C22AA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610306" name="Rectangle 7">
            <a:extLst>
              <a:ext uri="{FF2B5EF4-FFF2-40B4-BE49-F238E27FC236}">
                <a16:creationId xmlns:a16="http://schemas.microsoft.com/office/drawing/2014/main" id="{10894999-A446-46C5-977F-E90298E085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58A8271-B990-4009-80A5-C8F62739956A}" type="slidenum">
              <a:rPr lang="en-GB" altLang="en-US" sz="1200"/>
              <a:pPr algn="r"/>
              <a:t>1</a:t>
            </a:fld>
            <a:endParaRPr lang="en-GB" altLang="en-US" sz="1200"/>
          </a:p>
        </p:txBody>
      </p:sp>
      <p:sp>
        <p:nvSpPr>
          <p:cNvPr id="610307" name="Rectangle 7">
            <a:extLst>
              <a:ext uri="{FF2B5EF4-FFF2-40B4-BE49-F238E27FC236}">
                <a16:creationId xmlns:a16="http://schemas.microsoft.com/office/drawing/2014/main" id="{9966B045-0468-48C1-ADE6-E8AE0B8B4D6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/>
            <a:fld id="{7AB641CF-FEAF-4EDB-BDFC-3460301FFF70}" type="slidenum">
              <a:rPr lang="en-GB" altLang="en-US" sz="1200"/>
              <a:pPr algn="r" eaLnBrk="1" hangingPunct="1"/>
              <a:t>1</a:t>
            </a:fld>
            <a:endParaRPr lang="en-GB" altLang="en-US" sz="1200"/>
          </a:p>
        </p:txBody>
      </p:sp>
      <p:sp>
        <p:nvSpPr>
          <p:cNvPr id="610308" name="Rectangle 2">
            <a:extLst>
              <a:ext uri="{FF2B5EF4-FFF2-40B4-BE49-F238E27FC236}">
                <a16:creationId xmlns:a16="http://schemas.microsoft.com/office/drawing/2014/main" id="{555029BE-25D8-43E4-B8F6-8492EF44A6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610309" name="Rectangle 3">
            <a:extLst>
              <a:ext uri="{FF2B5EF4-FFF2-40B4-BE49-F238E27FC236}">
                <a16:creationId xmlns:a16="http://schemas.microsoft.com/office/drawing/2014/main" id="{8D0989C4-BAC8-4611-9718-6F8494979C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8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34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7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46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52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399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741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156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490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75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11803-252C-4950-8557-F7E0A5259ADE}" type="datetimeFigureOut">
              <a:rPr lang="en-GB" smtClean="0"/>
              <a:t>09/07/2024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082CD-DE24-4EFA-89D3-9AFBE918F0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62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businessindustryandtrade/retailindustry/timeseries/j5ek/drsi" TargetMode="External"/><Relationship Id="rId4" Type="http://schemas.openxmlformats.org/officeDocument/2006/relationships/hyperlink" Target="https://www.ons.gov.uk/businessindustryandtrade/retailindustry/timeseries/j5c4/drs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DCEA8F8D-D47C-4267-A387-02059C8BA0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4056718"/>
              </p:ext>
            </p:extLst>
          </p:nvPr>
        </p:nvGraphicFramePr>
        <p:xfrm>
          <a:off x="0" y="1"/>
          <a:ext cx="9906000" cy="6035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788FB9-D237-8D9B-FBF5-A339A2A51619}"/>
              </a:ext>
            </a:extLst>
          </p:cNvPr>
          <p:cNvSpPr txBox="1"/>
          <p:nvPr/>
        </p:nvSpPr>
        <p:spPr>
          <a:xfrm>
            <a:off x="838899" y="6083925"/>
            <a:ext cx="8127421" cy="311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200"/>
              </a:spcAft>
            </a:pPr>
            <a:r>
              <a:rPr lang="en-GB" sz="1400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Source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Based on Time Series Data, series </a:t>
            </a:r>
            <a:r>
              <a:rPr lang="en-GB" sz="1400" u="sng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J5C4</a:t>
            </a:r>
            <a:r>
              <a:rPr lang="en-GB" sz="14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and </a:t>
            </a:r>
            <a:r>
              <a:rPr lang="en-GB" sz="1400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J5EK</a:t>
            </a:r>
            <a:r>
              <a:rPr lang="en-GB" sz="1400" dirty="0">
                <a:latin typeface="Arial" panose="020B0604020202020204" pitchFamily="34" charset="0"/>
                <a:ea typeface="Calibri" panose="020F0502020204030204" pitchFamily="34" charset="0"/>
              </a:rPr>
              <a:t> (ONS, June 2024)</a:t>
            </a:r>
            <a:endParaRPr lang="en-GB" sz="1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FBF32B-99F3-230D-4E86-864C6968B5DB}"/>
              </a:ext>
            </a:extLst>
          </p:cNvPr>
          <p:cNvSpPr txBox="1"/>
          <p:nvPr/>
        </p:nvSpPr>
        <p:spPr>
          <a:xfrm>
            <a:off x="0" y="6350168"/>
            <a:ext cx="9906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2. Volume and value divergence</a:t>
            </a:r>
          </a:p>
        </p:txBody>
      </p:sp>
    </p:spTree>
    <p:extLst>
      <p:ext uri="{BB962C8B-B14F-4D97-AF65-F5344CB8AC3E}">
        <p14:creationId xmlns:p14="http://schemas.microsoft.com/office/powerpoint/2010/main" val="363169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</TotalTime>
  <Words>29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20</cp:revision>
  <dcterms:created xsi:type="dcterms:W3CDTF">2023-07-17T07:51:15Z</dcterms:created>
  <dcterms:modified xsi:type="dcterms:W3CDTF">2024-07-09T08:09:56Z</dcterms:modified>
</cp:coreProperties>
</file>