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CC6600"/>
    <a:srgbClr val="3F6600"/>
    <a:srgbClr val="0000CC"/>
    <a:srgbClr val="CC0000"/>
    <a:srgbClr val="00D100"/>
    <a:srgbClr val="006600"/>
    <a:srgbClr val="0000FF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9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8041338582678"/>
          <c:y val="2.7534849810440361E-2"/>
          <c:w val="0.86649458661417322"/>
          <c:h val="0.8788572470107902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CC0000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Sheet1!$B$2:$Q$2</c:f>
              <c:numCache>
                <c:formatCode>0.0\ \ </c:formatCode>
                <c:ptCount val="16"/>
                <c:pt idx="0">
                  <c:v>5.4245512674867733</c:v>
                </c:pt>
                <c:pt idx="1">
                  <c:v>5.3322699406272402</c:v>
                </c:pt>
                <c:pt idx="2">
                  <c:v>5.6867738341556571</c:v>
                </c:pt>
                <c:pt idx="3">
                  <c:v>7.6143097056307241</c:v>
                </c:pt>
                <c:pt idx="4">
                  <c:v>7.8706403366377202</c:v>
                </c:pt>
                <c:pt idx="5">
                  <c:v>8.1105385391334277</c:v>
                </c:pt>
                <c:pt idx="6">
                  <c:v>7.9676459650427667</c:v>
                </c:pt>
                <c:pt idx="7">
                  <c:v>7.6082694569805254</c:v>
                </c:pt>
                <c:pt idx="8">
                  <c:v>6.1799766620651786</c:v>
                </c:pt>
                <c:pt idx="9">
                  <c:v>5.3848073128133009</c:v>
                </c:pt>
                <c:pt idx="10">
                  <c:v>4.8933763772686083</c:v>
                </c:pt>
                <c:pt idx="11">
                  <c:v>4.4023469243213817</c:v>
                </c:pt>
                <c:pt idx="12">
                  <c:v>4.0805162740155394</c:v>
                </c:pt>
                <c:pt idx="13">
                  <c:v>3.8279686549330361</c:v>
                </c:pt>
                <c:pt idx="14">
                  <c:v>10.401123910771879</c:v>
                </c:pt>
                <c:pt idx="15">
                  <c:v>10.04830793705653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03-4DA0-817E-021A560DC6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800080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Sheet1!$B$3:$Q$3</c:f>
              <c:numCache>
                <c:formatCode>0.0\ \ </c:formatCode>
                <c:ptCount val="16"/>
                <c:pt idx="0">
                  <c:v>4.6174650752432989</c:v>
                </c:pt>
                <c:pt idx="1">
                  <c:v>4.6191054364217736</c:v>
                </c:pt>
                <c:pt idx="2">
                  <c:v>5.7984976177991934</c:v>
                </c:pt>
                <c:pt idx="3">
                  <c:v>9.2708492094633055</c:v>
                </c:pt>
                <c:pt idx="4">
                  <c:v>9.6228087703878895</c:v>
                </c:pt>
                <c:pt idx="5">
                  <c:v>8.9429580077722317</c:v>
                </c:pt>
                <c:pt idx="6">
                  <c:v>8.0653938353033805</c:v>
                </c:pt>
                <c:pt idx="7">
                  <c:v>7.3725982292722403</c:v>
                </c:pt>
                <c:pt idx="8">
                  <c:v>6.1580091959404433</c:v>
                </c:pt>
                <c:pt idx="9">
                  <c:v>5.2777891207149494</c:v>
                </c:pt>
                <c:pt idx="10">
                  <c:v>4.8726073139362214</c:v>
                </c:pt>
                <c:pt idx="11">
                  <c:v>4.3532209000347137</c:v>
                </c:pt>
                <c:pt idx="12">
                  <c:v>3.8922942364243038</c:v>
                </c:pt>
                <c:pt idx="13">
                  <c:v>3.6623557045714308</c:v>
                </c:pt>
                <c:pt idx="14">
                  <c:v>12.921452448320119</c:v>
                </c:pt>
                <c:pt idx="15">
                  <c:v>11.524904923949419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075-43D2-8458-9D7D121860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CC6600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Sheet1!$B$4:$Q$4</c:f>
              <c:numCache>
                <c:formatCode>0.0\ \ </c:formatCode>
                <c:ptCount val="16"/>
                <c:pt idx="0">
                  <c:v>4.1251422355044793</c:v>
                </c:pt>
                <c:pt idx="1">
                  <c:v>3.8407359852404039</c:v>
                </c:pt>
                <c:pt idx="2">
                  <c:v>3.9653407246485339</c:v>
                </c:pt>
                <c:pt idx="3">
                  <c:v>5.0445438484381357</c:v>
                </c:pt>
                <c:pt idx="4">
                  <c:v>5.0287121621451929</c:v>
                </c:pt>
                <c:pt idx="5">
                  <c:v>4.5850811138626444</c:v>
                </c:pt>
                <c:pt idx="6">
                  <c:v>4.3465014725296971</c:v>
                </c:pt>
                <c:pt idx="7">
                  <c:v>4.0362032132879992</c:v>
                </c:pt>
                <c:pt idx="8">
                  <c:v>3.5912891063389711</c:v>
                </c:pt>
                <c:pt idx="9">
                  <c:v>3.366122418174053</c:v>
                </c:pt>
                <c:pt idx="10">
                  <c:v>3.116960963061016</c:v>
                </c:pt>
                <c:pt idx="11">
                  <c:v>2.8198705389251271</c:v>
                </c:pt>
                <c:pt idx="12">
                  <c:v>2.4400956517495449</c:v>
                </c:pt>
                <c:pt idx="13">
                  <c:v>2.3524855994965872</c:v>
                </c:pt>
                <c:pt idx="14">
                  <c:v>3.3663901475627451</c:v>
                </c:pt>
                <c:pt idx="15">
                  <c:v>3.877739821760581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075-43D2-8458-9D7D1218603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Eurozone</c:v>
                </c:pt>
              </c:strCache>
            </c:strRef>
          </c:tx>
          <c:spPr>
            <a:ln w="47625">
              <a:solidFill>
                <a:srgbClr val="0000CC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Sheet1!$B$5:$Q$5</c:f>
              <c:numCache>
                <c:formatCode>0.0\ \ </c:formatCode>
                <c:ptCount val="16"/>
                <c:pt idx="0">
                  <c:v>8.3333162991285192</c:v>
                </c:pt>
                <c:pt idx="1">
                  <c:v>7.4873046764424691</c:v>
                </c:pt>
                <c:pt idx="2">
                  <c:v>7.5354605685752674</c:v>
                </c:pt>
                <c:pt idx="3">
                  <c:v>9.6131143602072164</c:v>
                </c:pt>
                <c:pt idx="4">
                  <c:v>10.1776082695977</c:v>
                </c:pt>
                <c:pt idx="5">
                  <c:v>10.223906692694289</c:v>
                </c:pt>
                <c:pt idx="6">
                  <c:v>11.37795930159956</c:v>
                </c:pt>
                <c:pt idx="7">
                  <c:v>12.00542741528014</c:v>
                </c:pt>
                <c:pt idx="8">
                  <c:v>11.598623561684285</c:v>
                </c:pt>
                <c:pt idx="9">
                  <c:v>10.847485039125212</c:v>
                </c:pt>
                <c:pt idx="10">
                  <c:v>10.018010092722028</c:v>
                </c:pt>
                <c:pt idx="11">
                  <c:v>9.0636011332541386</c:v>
                </c:pt>
                <c:pt idx="12">
                  <c:v>8.1885477418746149</c:v>
                </c:pt>
                <c:pt idx="13">
                  <c:v>7.5599290210301744</c:v>
                </c:pt>
                <c:pt idx="14">
                  <c:v>10.325288364065251</c:v>
                </c:pt>
                <c:pt idx="15">
                  <c:v>10.990829391363047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C9-4373-9A3A-19BB55E43B5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Australia</c:v>
                </c:pt>
              </c:strCache>
            </c:strRef>
          </c:tx>
          <c:spPr>
            <a:ln w="47625">
              <a:solidFill>
                <a:srgbClr val="3F6600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Sheet1!$B$6:$Q$6</c:f>
              <c:numCache>
                <c:formatCode>0.0\ \ </c:formatCode>
                <c:ptCount val="16"/>
                <c:pt idx="0">
                  <c:v>4.7822922908700303</c:v>
                </c:pt>
                <c:pt idx="1">
                  <c:v>4.3769541637844283</c:v>
                </c:pt>
                <c:pt idx="2">
                  <c:v>4.234158385680507</c:v>
                </c:pt>
                <c:pt idx="3">
                  <c:v>5.560666223303512</c:v>
                </c:pt>
                <c:pt idx="4">
                  <c:v>5.2113262437322119</c:v>
                </c:pt>
                <c:pt idx="5">
                  <c:v>5.0810916907567156</c:v>
                </c:pt>
                <c:pt idx="6">
                  <c:v>5.2235755894892506</c:v>
                </c:pt>
                <c:pt idx="7">
                  <c:v>5.6619757382731839</c:v>
                </c:pt>
                <c:pt idx="8">
                  <c:v>6.076757919720964</c:v>
                </c:pt>
                <c:pt idx="9">
                  <c:v>6.0542105075428481</c:v>
                </c:pt>
                <c:pt idx="10">
                  <c:v>5.7099014340563556</c:v>
                </c:pt>
                <c:pt idx="11">
                  <c:v>5.5911257633243716</c:v>
                </c:pt>
                <c:pt idx="12">
                  <c:v>5.298262766535327</c:v>
                </c:pt>
                <c:pt idx="13">
                  <c:v>5.1627720596937161</c:v>
                </c:pt>
                <c:pt idx="14">
                  <c:v>7.6469607310823777</c:v>
                </c:pt>
                <c:pt idx="15">
                  <c:v>8.7744919795034146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C9-4373-9A3A-19BB55E43B5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OECD</c:v>
                </c:pt>
              </c:strCache>
            </c:strRef>
          </c:tx>
          <c:spPr>
            <a:ln w="508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###0\ \ 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Sheet1!$B$7:$Q$7</c:f>
              <c:numCache>
                <c:formatCode>0.0\ \ </c:formatCode>
                <c:ptCount val="16"/>
                <c:pt idx="0">
                  <c:v>6.2743242033379776</c:v>
                </c:pt>
                <c:pt idx="1">
                  <c:v>5.8088964388647213</c:v>
                </c:pt>
                <c:pt idx="2">
                  <c:v>6.1392476818764825</c:v>
                </c:pt>
                <c:pt idx="3">
                  <c:v>8.2922638857988016</c:v>
                </c:pt>
                <c:pt idx="4">
                  <c:v>8.4777856036374608</c:v>
                </c:pt>
                <c:pt idx="5">
                  <c:v>8.0918292481658352</c:v>
                </c:pt>
                <c:pt idx="6">
                  <c:v>8.0655727876411287</c:v>
                </c:pt>
                <c:pt idx="7">
                  <c:v>7.9842393310792303</c:v>
                </c:pt>
                <c:pt idx="8">
                  <c:v>7.4270043998374318</c:v>
                </c:pt>
                <c:pt idx="9">
                  <c:v>6.8618389040648422</c:v>
                </c:pt>
                <c:pt idx="10">
                  <c:v>6.4470212230500232</c:v>
                </c:pt>
                <c:pt idx="11">
                  <c:v>5.9200817201056468</c:v>
                </c:pt>
                <c:pt idx="12">
                  <c:v>5.4787327667675516</c:v>
                </c:pt>
                <c:pt idx="13">
                  <c:v>5.3865952028017503</c:v>
                </c:pt>
                <c:pt idx="14">
                  <c:v>9.9992540455476089</c:v>
                </c:pt>
                <c:pt idx="15">
                  <c:v>9.8717087946709245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C9-4373-9A3A-19BB55E43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1744"/>
        <c:axId val="1"/>
      </c:lineChart>
      <c:catAx>
        <c:axId val="16718174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GB" sz="2200" b="0" dirty="0"/>
                  <a:t>Unemployment (%)</a:t>
                </a:r>
              </a:p>
            </c:rich>
          </c:tx>
          <c:layout>
            <c:manualLayout>
              <c:xMode val="edge"/>
              <c:yMode val="edge"/>
              <c:x val="6.1940616797900262E-3"/>
              <c:y val="0.25773696968654708"/>
            </c:manualLayout>
          </c:layout>
          <c:overlay val="0"/>
        </c:title>
        <c:numFmt formatCode="0_ ;\−0\ " sourceLinked="0"/>
        <c:majorTickMark val="none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7181744"/>
        <c:crosses val="autoZero"/>
        <c:crossBetween val="midCat"/>
        <c:majorUnit val="2"/>
      </c:valAx>
      <c:spPr>
        <a:noFill/>
        <a:ln w="6350">
          <a:solidFill>
            <a:schemeClr val="tx1"/>
          </a:solidFill>
        </a:ln>
      </c:spPr>
    </c:plotArea>
    <c:legend>
      <c:legendPos val="r"/>
      <c:legendEntry>
        <c:idx val="0"/>
        <c:txPr>
          <a:bodyPr anchor="ctr" anchorCtr="0"/>
          <a:lstStyle/>
          <a:p>
            <a:pPr>
              <a:defRPr sz="2200" b="0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1"/>
        <c:txPr>
          <a:bodyPr anchor="ctr" anchorCtr="0"/>
          <a:lstStyle/>
          <a:p>
            <a:pPr>
              <a:defRPr sz="2200" b="0">
                <a:solidFill>
                  <a:srgbClr val="660066"/>
                </a:solidFill>
              </a:defRPr>
            </a:pPr>
            <a:endParaRPr lang="en-US"/>
          </a:p>
        </c:txPr>
      </c:legendEntry>
      <c:legendEntry>
        <c:idx val="2"/>
        <c:txPr>
          <a:bodyPr anchor="ctr" anchorCtr="0"/>
          <a:lstStyle/>
          <a:p>
            <a:pPr>
              <a:defRPr sz="2200" b="0">
                <a:solidFill>
                  <a:srgbClr val="CC6600"/>
                </a:solidFill>
              </a:defRPr>
            </a:pPr>
            <a:endParaRPr lang="en-US"/>
          </a:p>
        </c:txPr>
      </c:legendEntry>
      <c:legendEntry>
        <c:idx val="3"/>
        <c:txPr>
          <a:bodyPr anchor="ctr" anchorCtr="0"/>
          <a:lstStyle/>
          <a:p>
            <a:pPr>
              <a:defRPr sz="2200" b="0">
                <a:solidFill>
                  <a:srgbClr val="0000CC"/>
                </a:solidFill>
              </a:defRPr>
            </a:pPr>
            <a:endParaRPr lang="en-US"/>
          </a:p>
        </c:txPr>
      </c:legendEntry>
      <c:legendEntry>
        <c:idx val="4"/>
        <c:txPr>
          <a:bodyPr anchor="ctr" anchorCtr="0"/>
          <a:lstStyle/>
          <a:p>
            <a:pPr>
              <a:defRPr sz="2200" b="0">
                <a:solidFill>
                  <a:srgbClr val="3F6600"/>
                </a:solidFill>
              </a:defRPr>
            </a:pPr>
            <a:endParaRPr lang="en-US"/>
          </a:p>
        </c:txPr>
      </c:legendEntry>
      <c:legendEntry>
        <c:idx val="5"/>
        <c:txPr>
          <a:bodyPr anchor="ctr" anchorCtr="0"/>
          <a:lstStyle/>
          <a:p>
            <a: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582652559055118"/>
          <c:y val="0.80624001166520853"/>
          <c:w val="0.74044976223428194"/>
          <c:h val="7.3389617964421131E-2"/>
        </c:manualLayout>
      </c:layout>
      <c:overlay val="0"/>
      <c:spPr>
        <a:solidFill>
          <a:srgbClr val="FFFFCC"/>
        </a:solidFill>
        <a:ln w="19050">
          <a:solidFill>
            <a:schemeClr val="accent6">
              <a:lumMod val="50000"/>
            </a:schemeClr>
          </a:solidFill>
        </a:ln>
      </c:spPr>
      <c:txPr>
        <a:bodyPr anchor="ctr" anchorCtr="0"/>
        <a:lstStyle/>
        <a:p>
          <a:pPr>
            <a:defRPr sz="2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92207-ED6B-4490-B552-3C455DA4FB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F307-D278-4D9C-9C8A-6D7F0878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6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200B28-3B79-4553-9469-7C7423688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00BF9-6047-4088-8F69-4492F564BFC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9938" name="Rectangle 7">
            <a:extLst>
              <a:ext uri="{FF2B5EF4-FFF2-40B4-BE49-F238E27FC236}">
                <a16:creationId xmlns:a16="http://schemas.microsoft.com/office/drawing/2014/main" id="{71A51EA1-8144-47AE-A3B1-1C4CD50276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4F529-D7CF-4BE3-BECE-1EC346BFEA7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79939" name="Rectangle 2">
            <a:extLst>
              <a:ext uri="{FF2B5EF4-FFF2-40B4-BE49-F238E27FC236}">
                <a16:creationId xmlns:a16="http://schemas.microsoft.com/office/drawing/2014/main" id="{AE66B479-85D7-452F-A78C-A389A97A4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9940" name="Rectangle 3">
            <a:extLst>
              <a:ext uri="{FF2B5EF4-FFF2-40B4-BE49-F238E27FC236}">
                <a16:creationId xmlns:a16="http://schemas.microsoft.com/office/drawing/2014/main" id="{85B483C9-93C6-4F03-93E0-6E39EBDBF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968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4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07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08756" y="1509503"/>
            <a:ext cx="11202571" cy="4513276"/>
          </a:xfrm>
          <a:prstGeom prst="rect">
            <a:avLst/>
          </a:prstGeom>
        </p:spPr>
        <p:txBody>
          <a:bodyPr vert="horz"/>
          <a:lstStyle>
            <a:lvl1pPr marL="239989" marR="0" indent="-239989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867" baseline="0">
                <a:latin typeface="Arial"/>
                <a:cs typeface="Arial"/>
              </a:defRPr>
            </a:lvl1pPr>
            <a:lvl2pPr>
              <a:defRPr sz="1867">
                <a:latin typeface="Arial"/>
                <a:cs typeface="Arial"/>
              </a:defRPr>
            </a:lvl2pPr>
            <a:lvl3pPr>
              <a:defRPr sz="1867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508756" y="275167"/>
            <a:ext cx="10972800" cy="813405"/>
          </a:xfrm>
          <a:prstGeom prst="rect">
            <a:avLst/>
          </a:prstGeom>
        </p:spPr>
        <p:txBody>
          <a:bodyPr vert="horz"/>
          <a:lstStyle>
            <a:lvl1pPr algn="l">
              <a:defRPr sz="37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756" y="1218100"/>
            <a:ext cx="11202571" cy="0"/>
          </a:xfrm>
          <a:prstGeom prst="line">
            <a:avLst/>
          </a:prstGeom>
          <a:ln>
            <a:solidFill>
              <a:srgbClr val="830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08756" y="1509503"/>
            <a:ext cx="11202571" cy="4513276"/>
          </a:xfrm>
          <a:prstGeom prst="rect">
            <a:avLst/>
          </a:prstGeom>
        </p:spPr>
        <p:txBody>
          <a:bodyPr vert="horz"/>
          <a:lstStyle>
            <a:lvl1pPr marL="239989" marR="0" indent="-239989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867" baseline="0">
                <a:latin typeface="Arial"/>
                <a:cs typeface="Arial"/>
              </a:defRPr>
            </a:lvl1pPr>
            <a:lvl2pPr>
              <a:defRPr sz="1867">
                <a:latin typeface="Arial"/>
                <a:cs typeface="Arial"/>
              </a:defRPr>
            </a:lvl2pPr>
            <a:lvl3pPr>
              <a:defRPr sz="1867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08756" y="275167"/>
            <a:ext cx="10972800" cy="813405"/>
          </a:xfrm>
          <a:prstGeom prst="rect">
            <a:avLst/>
          </a:prstGeom>
        </p:spPr>
        <p:txBody>
          <a:bodyPr vert="horz"/>
          <a:lstStyle>
            <a:lvl1pPr algn="l">
              <a:defRPr sz="3733">
                <a:solidFill>
                  <a:srgbClr val="83008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9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0D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Rectangle 20">
            <a:extLst>
              <a:ext uri="{FF2B5EF4-FFF2-40B4-BE49-F238E27FC236}">
                <a16:creationId xmlns:a16="http://schemas.microsoft.com/office/drawing/2014/main" id="{439CE3AB-E292-4C09-8F97-B32BC92C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241551"/>
          </a:xfrm>
          <a:prstGeom prst="rect">
            <a:avLst/>
          </a:prstGeom>
          <a:solidFill>
            <a:srgbClr val="DFDF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403BA4C-B253-484B-82D4-FDBAE4A6A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0335" y="2951163"/>
            <a:ext cx="11082867" cy="108902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buFont typeface="Wingdings 2" panose="05020102010507070707" pitchFamily="18" charset="2"/>
              <a:buNone/>
              <a:defRPr sz="4400">
                <a:solidFill>
                  <a:srgbClr val="000066"/>
                </a:solidFill>
                <a:effectLst>
                  <a:outerShdw blurRad="12700" dist="25400" dir="2700000" algn="tl" rotWithShape="0">
                    <a:prstClr val="black"/>
                  </a:outerShdw>
                </a:effectLst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9E75A9-6880-4509-9D09-9F7FE494827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F8AC65-77C9-4B22-9139-051CCC688D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57FC51-62FA-467C-A837-B3630A47D7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5A55A-9FB8-4A64-BA91-0842DBD4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rgbClr val="82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EA780-3796-413F-853F-39A0156F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2" y="155575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18B4DB6-441C-400A-8362-E5F1169AB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2" y="237966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65667BD0-0703-4F8C-A073-FBD87DA06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445D5D7-804F-4593-BBBE-0410DBA3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467" y="0"/>
            <a:ext cx="12192000" cy="2450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41BADFC-AA03-4006-8805-66993F9168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467" y="-59507"/>
            <a:ext cx="12192000" cy="2332939"/>
          </a:xfrm>
          <a:prstGeom prst="rect">
            <a:avLst/>
          </a:prstGeom>
          <a:solidFill>
            <a:srgbClr val="DFDF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F8E1A-B50F-40A9-B681-EC1CC4C1F09D}"/>
              </a:ext>
            </a:extLst>
          </p:cNvPr>
          <p:cNvSpPr/>
          <p:nvPr userDrawn="1"/>
        </p:nvSpPr>
        <p:spPr bwMode="auto">
          <a:xfrm>
            <a:off x="94270" y="2273432"/>
            <a:ext cx="11956761" cy="1775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6666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C8D742-6507-4472-B951-0DC1A67DDF3E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30E9A-9589-4BAE-8D10-56B553219412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4B53A-DAF4-4B8E-9299-6A3D79F15E59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746CB-7B07-4A0E-843B-1757597F74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rgbClr val="82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894845-E4F4-4521-9834-F911C73994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2" y="155575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7DAC37C7-DE90-4059-A355-2CD2F34112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2" y="2369180"/>
            <a:ext cx="11777133" cy="0"/>
          </a:xfrm>
          <a:prstGeom prst="line">
            <a:avLst/>
          </a:prstGeom>
          <a:noFill/>
          <a:ln w="9525" cap="flat" cmpd="sng" algn="ctr">
            <a:solidFill>
              <a:srgbClr val="DCD3E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3E9B8D43-30F2-40B7-8F9E-AB95AEE9AD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121920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AD5BB-F309-4494-A427-98A00CA2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8" y="204790"/>
            <a:ext cx="11379200" cy="1794695"/>
          </a:xfrm>
          <a:effectLst/>
        </p:spPr>
        <p:txBody>
          <a:bodyPr/>
          <a:lstStyle>
            <a:lvl1pPr>
              <a:defRPr sz="4800">
                <a:solidFill>
                  <a:srgbClr val="800080"/>
                </a:solidFill>
                <a:effectLst>
                  <a:outerShdw blurRad="12700" dist="254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684D70-C3A5-48E2-AC8F-DB4E494DDB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74" y="166579"/>
            <a:ext cx="11771327" cy="6531083"/>
          </a:xfrm>
          <a:prstGeom prst="rect">
            <a:avLst/>
          </a:prstGeom>
          <a:noFill/>
          <a:ln w="15875" algn="ctr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065200-4004-4C04-B165-0EF83C3E8C4A}"/>
              </a:ext>
            </a:extLst>
          </p:cNvPr>
          <p:cNvGrpSpPr/>
          <p:nvPr userDrawn="1"/>
        </p:nvGrpSpPr>
        <p:grpSpPr>
          <a:xfrm>
            <a:off x="5795108" y="2058990"/>
            <a:ext cx="605789" cy="587057"/>
            <a:chOff x="5809298" y="2058988"/>
            <a:chExt cx="605790" cy="58705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347634-5871-4665-97D8-D102D339AABC}"/>
                </a:ext>
              </a:extLst>
            </p:cNvPr>
            <p:cNvSpPr/>
            <p:nvPr userDrawn="1"/>
          </p:nvSpPr>
          <p:spPr>
            <a:xfrm>
              <a:off x="5809298" y="2058988"/>
              <a:ext cx="605790" cy="587057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120FA-EDFA-49D9-9440-94708EBCE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75974" y="2122170"/>
              <a:ext cx="477112" cy="46437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rgbClr val="66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32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autoUpdateAnimBg="0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1074400" cy="2357568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3F37AF8-9202-4362-85F4-41F065303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6890-C380-415C-ADB6-D16B13D99FF8}" type="datetime4">
              <a:rPr lang="en-US" altLang="en-US"/>
              <a:pPr>
                <a:defRPr/>
              </a:pPr>
              <a:t>June 11, 2020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54CFF8-5982-4D9A-8A74-5E4298B65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A2D8-CBB0-42E2-B022-B910CC29C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A801B57-9525-42F6-815F-E17B77FA2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8872"/>
              </p:ext>
            </p:extLst>
          </p:nvPr>
        </p:nvGraphicFramePr>
        <p:xfrm>
          <a:off x="0" y="0"/>
          <a:ext cx="12192000" cy="639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032431-95A7-40E1-8362-D428E572D698}"/>
              </a:ext>
            </a:extLst>
          </p:cNvPr>
          <p:cNvSpPr txBox="1"/>
          <p:nvPr/>
        </p:nvSpPr>
        <p:spPr>
          <a:xfrm>
            <a:off x="738366" y="6396335"/>
            <a:ext cx="1145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Unemployment: OECD double-hit assumptions</a:t>
            </a:r>
          </a:p>
        </p:txBody>
      </p:sp>
    </p:spTree>
    <p:extLst>
      <p:ext uri="{BB962C8B-B14F-4D97-AF65-F5344CB8AC3E}">
        <p14:creationId xmlns:p14="http://schemas.microsoft.com/office/powerpoint/2010/main" val="3343941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 2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Garratt</dc:creator>
  <cp:lastModifiedBy>John Sloman</cp:lastModifiedBy>
  <cp:revision>21</cp:revision>
  <dcterms:created xsi:type="dcterms:W3CDTF">2020-06-10T16:55:06Z</dcterms:created>
  <dcterms:modified xsi:type="dcterms:W3CDTF">2020-06-11T14:21:55Z</dcterms:modified>
</cp:coreProperties>
</file>