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sldIdLst>
    <p:sldId id="973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8000"/>
    <a:srgbClr val="FF00FF"/>
    <a:srgbClr val="CC0099"/>
    <a:srgbClr val="FFFFCC"/>
    <a:srgbClr val="4D4D4D"/>
    <a:srgbClr val="969696"/>
    <a:srgbClr val="F0EEFC"/>
    <a:srgbClr val="F9F8FE"/>
    <a:srgbClr val="EFE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67" autoAdjust="0"/>
    <p:restoredTop sz="90929"/>
  </p:normalViewPr>
  <p:slideViewPr>
    <p:cSldViewPr snapToGrid="0">
      <p:cViewPr varScale="1">
        <p:scale>
          <a:sx n="95" d="100"/>
          <a:sy n="95" d="100"/>
        </p:scale>
        <p:origin x="1334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85089844538665"/>
          <c:y val="2.5420977667893901E-2"/>
          <c:w val="0.85701241671714112"/>
          <c:h val="0.89286125070543654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UK</c:v>
                </c:pt>
              </c:strCache>
            </c:strRef>
          </c:tx>
          <c:spPr>
            <a:ln w="4127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Sheet1!$B$2:$AA$2</c:f>
              <c:numCache>
                <c:formatCode>0.00</c:formatCode>
                <c:ptCount val="26"/>
                <c:pt idx="0">
                  <c:v>5.45</c:v>
                </c:pt>
                <c:pt idx="1">
                  <c:v>5.0999999999999996</c:v>
                </c:pt>
                <c:pt idx="2">
                  <c:v>5.2</c:v>
                </c:pt>
                <c:pt idx="3">
                  <c:v>5</c:v>
                </c:pt>
                <c:pt idx="4">
                  <c:v>4.75</c:v>
                </c:pt>
                <c:pt idx="5">
                  <c:v>4.8250000000000002</c:v>
                </c:pt>
                <c:pt idx="6">
                  <c:v>5.4249999999999998</c:v>
                </c:pt>
                <c:pt idx="7">
                  <c:v>5.35</c:v>
                </c:pt>
                <c:pt idx="8">
                  <c:v>5.7249999999999996</c:v>
                </c:pt>
                <c:pt idx="9">
                  <c:v>7.625</c:v>
                </c:pt>
                <c:pt idx="10">
                  <c:v>7.9</c:v>
                </c:pt>
                <c:pt idx="11">
                  <c:v>8.1</c:v>
                </c:pt>
                <c:pt idx="12">
                  <c:v>7.9749999999999996</c:v>
                </c:pt>
                <c:pt idx="13">
                  <c:v>7.5750000000000002</c:v>
                </c:pt>
                <c:pt idx="14">
                  <c:v>6.2</c:v>
                </c:pt>
                <c:pt idx="15">
                  <c:v>5.375</c:v>
                </c:pt>
                <c:pt idx="16">
                  <c:v>4.875</c:v>
                </c:pt>
                <c:pt idx="17">
                  <c:v>4.4249999999999998</c:v>
                </c:pt>
                <c:pt idx="18">
                  <c:v>4.0750000000000002</c:v>
                </c:pt>
                <c:pt idx="19">
                  <c:v>3.8250000000000002</c:v>
                </c:pt>
                <c:pt idx="20">
                  <c:v>5.375</c:v>
                </c:pt>
                <c:pt idx="21">
                  <c:v>7.4</c:v>
                </c:pt>
                <c:pt idx="22">
                  <c:v>6.0910000000000002</c:v>
                </c:pt>
                <c:pt idx="23">
                  <c:v>5.165</c:v>
                </c:pt>
                <c:pt idx="24">
                  <c:v>4.4580000000000002</c:v>
                </c:pt>
                <c:pt idx="25">
                  <c:v>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2C-4570-80A9-4DC50941FB62}"/>
            </c:ext>
          </c:extLst>
        </c:ser>
        <c:ser>
          <c:idx val="4"/>
          <c:order val="1"/>
          <c:tx>
            <c:strRef>
              <c:f>Sheet1!$A$3</c:f>
              <c:strCache>
                <c:ptCount val="1"/>
                <c:pt idx="0">
                  <c:v>USA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Sheet1!$B$3:$AA$3</c:f>
              <c:numCache>
                <c:formatCode>0.00</c:formatCode>
                <c:ptCount val="26"/>
                <c:pt idx="0">
                  <c:v>3.9670000000000001</c:v>
                </c:pt>
                <c:pt idx="1">
                  <c:v>4.742</c:v>
                </c:pt>
                <c:pt idx="2">
                  <c:v>5.7830000000000004</c:v>
                </c:pt>
                <c:pt idx="3">
                  <c:v>5.992</c:v>
                </c:pt>
                <c:pt idx="4">
                  <c:v>5.5419999999999998</c:v>
                </c:pt>
                <c:pt idx="5">
                  <c:v>5.0830000000000002</c:v>
                </c:pt>
                <c:pt idx="6">
                  <c:v>4.6079999999999997</c:v>
                </c:pt>
                <c:pt idx="7">
                  <c:v>4.617</c:v>
                </c:pt>
                <c:pt idx="8">
                  <c:v>5.8</c:v>
                </c:pt>
                <c:pt idx="9">
                  <c:v>9.2829999999999995</c:v>
                </c:pt>
                <c:pt idx="10">
                  <c:v>9.6080000000000005</c:v>
                </c:pt>
                <c:pt idx="11">
                  <c:v>8.9329999999999998</c:v>
                </c:pt>
                <c:pt idx="12">
                  <c:v>8.0749999999999993</c:v>
                </c:pt>
                <c:pt idx="13">
                  <c:v>7.3579999999999997</c:v>
                </c:pt>
                <c:pt idx="14">
                  <c:v>6.1580000000000004</c:v>
                </c:pt>
                <c:pt idx="15">
                  <c:v>5.2750000000000004</c:v>
                </c:pt>
                <c:pt idx="16">
                  <c:v>4.875</c:v>
                </c:pt>
                <c:pt idx="17">
                  <c:v>4.3419999999999996</c:v>
                </c:pt>
                <c:pt idx="18">
                  <c:v>3.8919999999999999</c:v>
                </c:pt>
                <c:pt idx="19">
                  <c:v>3.6669999999999998</c:v>
                </c:pt>
                <c:pt idx="20">
                  <c:v>8.891</c:v>
                </c:pt>
                <c:pt idx="21">
                  <c:v>7.2510000000000003</c:v>
                </c:pt>
                <c:pt idx="22">
                  <c:v>5.6929999999999996</c:v>
                </c:pt>
                <c:pt idx="23">
                  <c:v>5.0810000000000004</c:v>
                </c:pt>
                <c:pt idx="24">
                  <c:v>4.7480000000000002</c:v>
                </c:pt>
                <c:pt idx="25">
                  <c:v>4.431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2C-4570-80A9-4DC50941FB62}"/>
            </c:ext>
          </c:extLst>
        </c:ser>
        <c:ser>
          <c:idx val="5"/>
          <c:order val="2"/>
          <c:tx>
            <c:strRef>
              <c:f>Sheet1!$A$4</c:f>
              <c:strCache>
                <c:ptCount val="1"/>
                <c:pt idx="0">
                  <c:v>Eurozone</c:v>
                </c:pt>
              </c:strCache>
            </c:strRef>
          </c:tx>
          <c:spPr>
            <a:ln w="38100">
              <a:solidFill>
                <a:srgbClr val="006600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Sheet1!$B$4:$AA$4</c:f>
              <c:numCache>
                <c:formatCode>0.00</c:formatCode>
                <c:ptCount val="26"/>
                <c:pt idx="0">
                  <c:v>8.9580000000000002</c:v>
                </c:pt>
                <c:pt idx="1">
                  <c:v>8.4250000000000007</c:v>
                </c:pt>
                <c:pt idx="2">
                  <c:v>8.6669999999999998</c:v>
                </c:pt>
                <c:pt idx="3">
                  <c:v>9.0579999999999998</c:v>
                </c:pt>
                <c:pt idx="4">
                  <c:v>9.25</c:v>
                </c:pt>
                <c:pt idx="5">
                  <c:v>9.0830000000000002</c:v>
                </c:pt>
                <c:pt idx="6">
                  <c:v>8.375</c:v>
                </c:pt>
                <c:pt idx="7">
                  <c:v>7.5250000000000004</c:v>
                </c:pt>
                <c:pt idx="8">
                  <c:v>7.5919999999999996</c:v>
                </c:pt>
                <c:pt idx="9">
                  <c:v>9.65</c:v>
                </c:pt>
                <c:pt idx="10">
                  <c:v>10.208</c:v>
                </c:pt>
                <c:pt idx="11">
                  <c:v>10.225</c:v>
                </c:pt>
                <c:pt idx="12">
                  <c:v>11.391999999999999</c:v>
                </c:pt>
                <c:pt idx="13">
                  <c:v>12.016999999999999</c:v>
                </c:pt>
                <c:pt idx="14">
                  <c:v>11.617000000000001</c:v>
                </c:pt>
                <c:pt idx="15">
                  <c:v>10.875</c:v>
                </c:pt>
                <c:pt idx="16">
                  <c:v>10.042</c:v>
                </c:pt>
                <c:pt idx="17">
                  <c:v>9.0830000000000002</c:v>
                </c:pt>
                <c:pt idx="18">
                  <c:v>8.1829999999999998</c:v>
                </c:pt>
                <c:pt idx="19">
                  <c:v>7.5579999999999998</c:v>
                </c:pt>
                <c:pt idx="20">
                  <c:v>8.8789999999999996</c:v>
                </c:pt>
                <c:pt idx="21">
                  <c:v>9.1229999999999993</c:v>
                </c:pt>
                <c:pt idx="22">
                  <c:v>8.3629999999999995</c:v>
                </c:pt>
                <c:pt idx="23">
                  <c:v>7.9210000000000003</c:v>
                </c:pt>
                <c:pt idx="24">
                  <c:v>7.68</c:v>
                </c:pt>
                <c:pt idx="25">
                  <c:v>7.5650000000000004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92C-4570-80A9-4DC50941FB62}"/>
            </c:ext>
          </c:extLst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Japan</c:v>
                </c:pt>
              </c:strCache>
            </c:strRef>
          </c:tx>
          <c:spPr>
            <a:ln w="38100">
              <a:solidFill>
                <a:srgbClr val="E88A00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Sheet1!$B$5:$AA$5</c:f>
              <c:numCache>
                <c:formatCode>0.00</c:formatCode>
                <c:ptCount val="26"/>
                <c:pt idx="0">
                  <c:v>4.7329999999999997</c:v>
                </c:pt>
                <c:pt idx="1">
                  <c:v>5.0419999999999998</c:v>
                </c:pt>
                <c:pt idx="2">
                  <c:v>5.3579999999999997</c:v>
                </c:pt>
                <c:pt idx="3">
                  <c:v>5.242</c:v>
                </c:pt>
                <c:pt idx="4">
                  <c:v>4.7329999999999997</c:v>
                </c:pt>
                <c:pt idx="5">
                  <c:v>4.4249999999999998</c:v>
                </c:pt>
                <c:pt idx="6">
                  <c:v>4.117</c:v>
                </c:pt>
                <c:pt idx="7">
                  <c:v>3.8330000000000002</c:v>
                </c:pt>
                <c:pt idx="8">
                  <c:v>3.9830000000000001</c:v>
                </c:pt>
                <c:pt idx="9">
                  <c:v>5.0750000000000002</c:v>
                </c:pt>
                <c:pt idx="10">
                  <c:v>5.0579999999999998</c:v>
                </c:pt>
                <c:pt idx="11">
                  <c:v>4.5830000000000002</c:v>
                </c:pt>
                <c:pt idx="12">
                  <c:v>4.3250000000000002</c:v>
                </c:pt>
                <c:pt idx="13">
                  <c:v>4.008</c:v>
                </c:pt>
                <c:pt idx="14">
                  <c:v>3.5830000000000002</c:v>
                </c:pt>
                <c:pt idx="15">
                  <c:v>3.375</c:v>
                </c:pt>
                <c:pt idx="16">
                  <c:v>3.1080000000000001</c:v>
                </c:pt>
                <c:pt idx="17">
                  <c:v>2.8250000000000002</c:v>
                </c:pt>
                <c:pt idx="18">
                  <c:v>2.4420000000000002</c:v>
                </c:pt>
                <c:pt idx="19">
                  <c:v>2.3580000000000001</c:v>
                </c:pt>
                <c:pt idx="20">
                  <c:v>3.3050000000000002</c:v>
                </c:pt>
                <c:pt idx="21">
                  <c:v>2.7749999999999999</c:v>
                </c:pt>
                <c:pt idx="22">
                  <c:v>2.375</c:v>
                </c:pt>
                <c:pt idx="23">
                  <c:v>2.3330000000000002</c:v>
                </c:pt>
                <c:pt idx="24">
                  <c:v>2.3330000000000002</c:v>
                </c:pt>
                <c:pt idx="25">
                  <c:v>2.3330000000000002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92C-4570-80A9-4DC50941FB62}"/>
            </c:ext>
          </c:extLst>
        </c:ser>
        <c:ser>
          <c:idx val="0"/>
          <c:order val="4"/>
          <c:tx>
            <c:strRef>
              <c:f>Sheet1!$A$6</c:f>
              <c:strCache>
                <c:ptCount val="1"/>
                <c:pt idx="0">
                  <c:v>Australia</c:v>
                </c:pt>
              </c:strCache>
            </c:strRef>
          </c:tx>
          <c:spPr>
            <a:ln w="38100">
              <a:solidFill>
                <a:srgbClr val="808000"/>
              </a:solidFill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Sheet1!$B$6:$AA$6</c:f>
              <c:numCache>
                <c:formatCode>0.00</c:formatCode>
                <c:ptCount val="26"/>
                <c:pt idx="0">
                  <c:v>6.2919999999999998</c:v>
                </c:pt>
                <c:pt idx="1">
                  <c:v>6.7750000000000004</c:v>
                </c:pt>
                <c:pt idx="2">
                  <c:v>6.3579999999999997</c:v>
                </c:pt>
                <c:pt idx="3">
                  <c:v>5.9420000000000002</c:v>
                </c:pt>
                <c:pt idx="4">
                  <c:v>5.3920000000000003</c:v>
                </c:pt>
                <c:pt idx="5">
                  <c:v>5.0419999999999998</c:v>
                </c:pt>
                <c:pt idx="6">
                  <c:v>4.7919999999999998</c:v>
                </c:pt>
                <c:pt idx="7">
                  <c:v>4.375</c:v>
                </c:pt>
                <c:pt idx="8">
                  <c:v>4.25</c:v>
                </c:pt>
                <c:pt idx="9">
                  <c:v>5.5750000000000002</c:v>
                </c:pt>
                <c:pt idx="10">
                  <c:v>5.2080000000000002</c:v>
                </c:pt>
                <c:pt idx="11">
                  <c:v>5.0830000000000002</c:v>
                </c:pt>
                <c:pt idx="12">
                  <c:v>5.2249999999999996</c:v>
                </c:pt>
                <c:pt idx="13">
                  <c:v>5.6580000000000004</c:v>
                </c:pt>
                <c:pt idx="14">
                  <c:v>6.0579999999999998</c:v>
                </c:pt>
                <c:pt idx="15">
                  <c:v>6.05</c:v>
                </c:pt>
                <c:pt idx="16">
                  <c:v>5.7</c:v>
                </c:pt>
                <c:pt idx="17">
                  <c:v>5.5830000000000002</c:v>
                </c:pt>
                <c:pt idx="18">
                  <c:v>5.2919999999999998</c:v>
                </c:pt>
                <c:pt idx="19">
                  <c:v>5.1580000000000004</c:v>
                </c:pt>
                <c:pt idx="20">
                  <c:v>6.9080000000000004</c:v>
                </c:pt>
                <c:pt idx="21">
                  <c:v>7.6779999999999999</c:v>
                </c:pt>
                <c:pt idx="22">
                  <c:v>6.6550000000000002</c:v>
                </c:pt>
                <c:pt idx="23">
                  <c:v>5.9809999999999999</c:v>
                </c:pt>
                <c:pt idx="24">
                  <c:v>5.6020000000000003</c:v>
                </c:pt>
                <c:pt idx="25">
                  <c:v>5.423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13-4484-A0E0-AD77AC0A97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5990192"/>
        <c:axId val="1"/>
      </c:lineChart>
      <c:catAx>
        <c:axId val="215990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0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3"/>
          <c:min val="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Unemployment (% of workforce)</a:t>
                </a:r>
              </a:p>
            </c:rich>
          </c:tx>
          <c:layout>
            <c:manualLayout>
              <c:xMode val="edge"/>
              <c:yMode val="edge"/>
              <c:x val="5.9340803553401978E-3"/>
              <c:y val="0.1656350720665036"/>
            </c:manualLayout>
          </c:layout>
          <c:overlay val="0"/>
          <c:spPr>
            <a:noFill/>
            <a:ln w="3316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5990192"/>
        <c:crosses val="autoZero"/>
        <c:crossBetween val="midCat"/>
        <c:majorUnit val="2"/>
      </c:valAx>
      <c:spPr>
        <a:solidFill>
          <a:schemeClr val="bg1"/>
        </a:solidFill>
        <a:ln w="3316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0" i="0" u="none" strike="noStrike" baseline="0">
                <a:solidFill>
                  <a:srgbClr val="0066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 b="0" i="0" u="none" strike="noStrike" baseline="0">
                <a:solidFill>
                  <a:srgbClr val="E88A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000" b="0" i="0" u="none" strike="noStrike" baseline="0">
                <a:solidFill>
                  <a:srgbClr val="808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1347991116495053"/>
          <c:y val="0.78391856876201937"/>
          <c:w val="0.43798102160306884"/>
          <c:h val="0.12137337605861528"/>
        </c:manualLayout>
      </c:layout>
      <c:overlay val="0"/>
      <c:spPr>
        <a:solidFill>
          <a:srgbClr val="FFFFCC"/>
        </a:solidFill>
        <a:ln w="19050">
          <a:solidFill>
            <a:schemeClr val="accent1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5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171867E-EBD2-458D-8912-89AD0D1374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FFD2ADA-C6F7-4482-B5E7-7BB13947AC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6F43BAD-DE05-4D40-B6E8-A6B4E94FFE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754D273-F5DA-4510-A426-9D20A4CEFE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154B528-8880-4400-A628-1148CADA49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A09D521-D909-4F31-BD9D-1B384F477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2D2D9F-6745-48CD-9AC1-5FC758D6E46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C39CB0-5A79-4D04-A0F2-A00BCF522D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82C12A-9E8D-4BF1-B9DC-0FD44D258CCD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302530" name="Rectangle 7">
            <a:extLst>
              <a:ext uri="{FF2B5EF4-FFF2-40B4-BE49-F238E27FC236}">
                <a16:creationId xmlns:a16="http://schemas.microsoft.com/office/drawing/2014/main" id="{E15EECBC-C785-4C8F-A0BF-3804BBF3C5D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1420F4D-97E1-437B-B559-A5865A223797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1302531" name="Rectangle 2">
            <a:extLst>
              <a:ext uri="{FF2B5EF4-FFF2-40B4-BE49-F238E27FC236}">
                <a16:creationId xmlns:a16="http://schemas.microsoft.com/office/drawing/2014/main" id="{CC4936DB-F773-42BC-8438-A954FE2475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n-US" altLang="en-US"/>
          </a:p>
        </p:txBody>
      </p:sp>
      <p:sp>
        <p:nvSpPr>
          <p:cNvPr id="1302532" name="Rectangle 3">
            <a:extLst>
              <a:ext uri="{FF2B5EF4-FFF2-40B4-BE49-F238E27FC236}">
                <a16:creationId xmlns:a16="http://schemas.microsoft.com/office/drawing/2014/main" id="{21A6FA0A-D0A3-4AD5-A8FF-DD89F637D4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3469760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D0D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6" name="Rectangle 20">
            <a:extLst>
              <a:ext uri="{FF2B5EF4-FFF2-40B4-BE49-F238E27FC236}">
                <a16:creationId xmlns:a16="http://schemas.microsoft.com/office/drawing/2014/main" id="{439CE3AB-E292-4C09-8F97-B32BC92C8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2241550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403BA4C-B253-484B-82D4-FDBAE4A6A9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7146" y="2951163"/>
            <a:ext cx="9004829" cy="1089025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lnSpc>
                <a:spcPct val="100000"/>
              </a:lnSpc>
              <a:buFont typeface="Wingdings 2" panose="05020102010507070707" pitchFamily="18" charset="2"/>
              <a:buNone/>
              <a:defRPr sz="4400">
                <a:solidFill>
                  <a:srgbClr val="000066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9E75A9-6880-4509-9D09-9F7FE4948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F8AC65-77C9-4B22-9139-051CCC688DC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57FC51-62FA-467C-A837-B3630A47D74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D5A55A-9FB8-4A64-BA91-0842DBD43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AEA780-3796-413F-853F-39A0156F7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18B4DB6-441C-400A-8362-E5F1169AB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100" y="2379663"/>
            <a:ext cx="9568921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55317" name="Rectangle 21">
            <a:extLst>
              <a:ext uri="{FF2B5EF4-FFF2-40B4-BE49-F238E27FC236}">
                <a16:creationId xmlns:a16="http://schemas.microsoft.com/office/drawing/2014/main" id="{65667BD0-0703-4F8C-A073-FBD87DA06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445D5D7-804F-4593-BBBE-0410DBA33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0"/>
            <a:ext cx="9906000" cy="24509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41BADFC-AA03-4006-8805-66993F9168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-59506"/>
            <a:ext cx="9906000" cy="2332938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F8E1A-B50F-40A9-B681-EC1CC4C1F09D}"/>
              </a:ext>
            </a:extLst>
          </p:cNvPr>
          <p:cNvSpPr/>
          <p:nvPr userDrawn="1"/>
        </p:nvSpPr>
        <p:spPr bwMode="auto">
          <a:xfrm>
            <a:off x="76593" y="2273432"/>
            <a:ext cx="9714869" cy="17753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6666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C8D742-6507-4472-B951-0DC1A67DDF3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30E9A-9589-4BAE-8D10-56B55321941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34B53A-DAF4-4B8E-9299-6A3D79F15E59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2746CB-7B07-4A0E-843B-1757597F7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894845-E4F4-4521-9834-F911C73994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26" name="Straight Connector 25">
            <a:extLst>
              <a:ext uri="{FF2B5EF4-FFF2-40B4-BE49-F238E27FC236}">
                <a16:creationId xmlns:a16="http://schemas.microsoft.com/office/drawing/2014/main" id="{7DAC37C7-DE90-4059-A355-2CD2F34112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2369180"/>
            <a:ext cx="9568921" cy="0"/>
          </a:xfrm>
          <a:prstGeom prst="line">
            <a:avLst/>
          </a:prstGeom>
          <a:noFill/>
          <a:ln w="9525" cap="flat" cmpd="sng" algn="ctr">
            <a:solidFill>
              <a:srgbClr val="DCD3E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3E9B8D43-30F2-40B7-8F9E-AB95AEE9AD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AD5BB-F309-4494-A427-98A00CA2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89"/>
            <a:ext cx="9245600" cy="1794694"/>
          </a:xfrm>
          <a:prstGeom prst="rect">
            <a:avLst/>
          </a:prstGeom>
          <a:effectLst/>
        </p:spPr>
        <p:txBody>
          <a:bodyPr/>
          <a:lstStyle>
            <a:lvl1pPr>
              <a:defRPr sz="4800">
                <a:solidFill>
                  <a:srgbClr val="800080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684D70-C3A5-48E2-AC8F-DB4E494DDB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378" y="166578"/>
            <a:ext cx="9564203" cy="6531083"/>
          </a:xfrm>
          <a:prstGeom prst="rect">
            <a:avLst/>
          </a:prstGeom>
          <a:noFill/>
          <a:ln w="15875" algn="ctr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065200-4004-4C04-B165-0EF83C3E8C4A}"/>
              </a:ext>
            </a:extLst>
          </p:cNvPr>
          <p:cNvGrpSpPr/>
          <p:nvPr userDrawn="1"/>
        </p:nvGrpSpPr>
        <p:grpSpPr>
          <a:xfrm>
            <a:off x="4708525" y="2058989"/>
            <a:ext cx="492204" cy="587057"/>
            <a:chOff x="5809298" y="2058988"/>
            <a:chExt cx="605790" cy="587057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F347634-5871-4665-97D8-D102D339AABC}"/>
                </a:ext>
              </a:extLst>
            </p:cNvPr>
            <p:cNvSpPr/>
            <p:nvPr userDrawn="1"/>
          </p:nvSpPr>
          <p:spPr>
            <a:xfrm>
              <a:off x="5809298" y="2058988"/>
              <a:ext cx="605790" cy="587057"/>
            </a:xfrm>
            <a:prstGeom prst="ellipse">
              <a:avLst/>
            </a:prstGeom>
            <a:solidFill>
              <a:srgbClr val="FFFFFF"/>
            </a:solidFill>
            <a:ln w="158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CB120FA-EDFA-49D9-9440-94708EBCE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875974" y="2122170"/>
              <a:ext cx="477112" cy="464370"/>
            </a:xfrm>
            <a:prstGeom prst="ellipse">
              <a:avLst/>
            </a:prstGeom>
            <a:solidFill>
              <a:srgbClr val="FFFFFF"/>
            </a:solidFill>
            <a:ln w="50800" cap="rnd" cmpd="dbl" algn="ctr">
              <a:solidFill>
                <a:srgbClr val="6600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lt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748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 build="p" autoUpdateAnimBg="0">
        <p:tmplLst>
          <p:tmpl lvl="1">
            <p:tnLst>
              <p:par>
                <p:cTn presetID="23" presetClass="entr" presetSubtype="27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2/3*#ppt_w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2/3*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7363-1893-4DD6-86F9-228FB36B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85025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20798-5084-402D-B3F2-19A20E095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61" y="1524000"/>
            <a:ext cx="9245600" cy="488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7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691A-6120-4447-A6C8-E29110EC2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58825"/>
          </a:xfrm>
          <a:prstGeom prst="rect">
            <a:avLst/>
          </a:prstGeom>
          <a:effectLst>
            <a:outerShdw dist="17780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8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20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710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990033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007A31"/>
        </a:buClr>
        <a:buSzPct val="70000"/>
        <a:buFont typeface="Wingdings" panose="05000000000000000000" pitchFamily="2" charset="2"/>
        <a:buChar char="¡"/>
        <a:defRPr sz="2600" kern="1200">
          <a:solidFill>
            <a:srgbClr val="00435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131575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56403"/>
        </a:buClr>
        <a:buSzPct val="65000"/>
        <a:buFont typeface="Wingdings 2" panose="05020102010507070707" pitchFamily="18" charset="2"/>
        <a:buChar char="°"/>
        <a:defRPr sz="2000" kern="1200">
          <a:solidFill>
            <a:srgbClr val="4F4A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C71D367A-D73A-4418-BA24-E8DC9AF539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5898671"/>
              </p:ext>
            </p:extLst>
          </p:nvPr>
        </p:nvGraphicFramePr>
        <p:xfrm>
          <a:off x="0" y="995"/>
          <a:ext cx="9906000" cy="5766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01507" name="Rectangle 3">
            <a:extLst>
              <a:ext uri="{FF2B5EF4-FFF2-40B4-BE49-F238E27FC236}">
                <a16:creationId xmlns:a16="http://schemas.microsoft.com/office/drawing/2014/main" id="{77D2FC0C-C027-4B50-A9C6-E07C630A7E5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6300536"/>
            <a:ext cx="9906000" cy="556467"/>
          </a:xfrm>
          <a:prstGeom prst="rect">
            <a:avLst/>
          </a:prstGeom>
          <a:noFill/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>
              <a:lnSpc>
                <a:spcPct val="95000"/>
              </a:lnSpc>
            </a:pPr>
            <a:r>
              <a:rPr lang="en-GB" altLang="en-US" sz="2600" dirty="0">
                <a:solidFill>
                  <a:schemeClr val="tx1"/>
                </a:solidFill>
              </a:rPr>
              <a:t>Standardised unemployment rates</a:t>
            </a:r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4EF301F1-418A-4642-9625-A38453693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6" y="5847348"/>
            <a:ext cx="9881944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 i="1" dirty="0">
                <a:latin typeface="Arial" panose="020B0604020202020204" pitchFamily="34" charset="0"/>
              </a:rPr>
              <a:t>Notes</a:t>
            </a:r>
            <a:r>
              <a:rPr lang="en-GB" altLang="en-US" sz="1400" dirty="0">
                <a:latin typeface="Arial" panose="020B0604020202020204" pitchFamily="34" charset="0"/>
              </a:rPr>
              <a:t>: 2020</a:t>
            </a:r>
            <a:r>
              <a:rPr lang="en-GB" alt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GB" altLang="en-US" sz="1400" dirty="0">
                <a:latin typeface="Arial" panose="020B0604020202020204" pitchFamily="34" charset="0"/>
              </a:rPr>
              <a:t>25 based on various forecasts</a:t>
            </a:r>
          </a:p>
          <a:p>
            <a:r>
              <a:rPr lang="en-GB" altLang="en-US" sz="1400" i="1" dirty="0">
                <a:latin typeface="Arial" panose="020B0604020202020204" pitchFamily="34" charset="0"/>
              </a:rPr>
              <a:t>Source</a:t>
            </a:r>
            <a:r>
              <a:rPr lang="en-GB" altLang="en-US" sz="1400" dirty="0">
                <a:latin typeface="Arial" panose="020B0604020202020204" pitchFamily="34" charset="0"/>
              </a:rPr>
              <a:t>: Figures based on data in </a:t>
            </a:r>
            <a:r>
              <a:rPr lang="en-GB" altLang="en-US" sz="1400" i="1" dirty="0">
                <a:latin typeface="Arial" panose="020B0604020202020204" pitchFamily="34" charset="0"/>
              </a:rPr>
              <a:t>World Economic Outlook Database</a:t>
            </a:r>
            <a:r>
              <a:rPr lang="en-GB" altLang="en-US" sz="1400" dirty="0">
                <a:latin typeface="Arial" panose="020B0604020202020204" pitchFamily="34" charset="0"/>
              </a:rPr>
              <a:t> (IMF, October 2020)</a:t>
            </a:r>
          </a:p>
        </p:txBody>
      </p:sp>
    </p:spTree>
    <p:extLst>
      <p:ext uri="{BB962C8B-B14F-4D97-AF65-F5344CB8AC3E}">
        <p14:creationId xmlns:p14="http://schemas.microsoft.com/office/powerpoint/2010/main" val="12991960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C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C" id="{8A80812A-DC50-4E0C-B6F6-5C904049641D}" vid="{FCDC5463-A5AC-4932-A7C0-812FF7DBE4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ThemeC</Template>
  <TotalTime>3582</TotalTime>
  <Words>34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Georgia</vt:lpstr>
      <vt:lpstr>Times New Roman</vt:lpstr>
      <vt:lpstr>Wingdings</vt:lpstr>
      <vt:lpstr>Wingdings 2</vt:lpstr>
      <vt:lpstr>ThemeC</vt:lpstr>
      <vt:lpstr>Standardised unemployment rates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266</cp:revision>
  <dcterms:created xsi:type="dcterms:W3CDTF">2002-11-17T23:04:00Z</dcterms:created>
  <dcterms:modified xsi:type="dcterms:W3CDTF">2020-10-25T09:35:44Z</dcterms:modified>
</cp:coreProperties>
</file>