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388E"/>
    <a:srgbClr val="0000FF"/>
    <a:srgbClr val="3B3BFF"/>
    <a:srgbClr val="FFFFDC"/>
    <a:srgbClr val="660066"/>
    <a:srgbClr val="66CCFF"/>
    <a:srgbClr val="000066"/>
    <a:srgbClr val="800000"/>
    <a:srgbClr val="FF9900"/>
    <a:srgbClr val="A1A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91" d="100"/>
          <a:sy n="91" d="100"/>
        </p:scale>
        <p:origin x="199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464320933668042E-2"/>
          <c:y val="3.5296460365599573E-2"/>
          <c:w val="0.87002811418005377"/>
          <c:h val="0.8478899422265399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Real GDP</c:v>
                </c:pt>
              </c:strCache>
            </c:strRef>
          </c:tx>
          <c:spPr>
            <a:ln w="47625" cap="sq">
              <a:solidFill>
                <a:srgbClr val="C00000"/>
              </a:solidFill>
              <a:prstDash val="sysDash"/>
              <a:round/>
              <a:tailEnd type="none"/>
            </a:ln>
            <a:effectLst/>
          </c:spPr>
          <c:marker>
            <c:symbol val="none"/>
          </c:marker>
          <c:cat>
            <c:strRef>
              <c:f>Sheet1!$A$3:$A$32</c:f>
              <c:strCache>
                <c:ptCount val="30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  <c:pt idx="23">
                  <c:v>2017</c:v>
                </c:pt>
                <c:pt idx="24">
                  <c:v>2018</c:v>
                </c:pt>
                <c:pt idx="25">
                  <c:v>2019</c:v>
                </c:pt>
                <c:pt idx="26">
                  <c:v>2020</c:v>
                </c:pt>
                <c:pt idx="27">
                  <c:v>2021</c:v>
                </c:pt>
                <c:pt idx="28">
                  <c:v>2022</c:v>
                </c:pt>
                <c:pt idx="29">
                  <c:v>2023</c:v>
                </c:pt>
              </c:strCache>
            </c:strRef>
          </c:cat>
          <c:val>
            <c:numRef>
              <c:f>Sheet1!$B$3:$B$32</c:f>
              <c:numCache>
                <c:formatCode>0.00</c:formatCode>
                <c:ptCount val="30"/>
                <c:pt idx="0">
                  <c:v>68.518518518518519</c:v>
                </c:pt>
                <c:pt idx="1">
                  <c:v>70.254629629629633</c:v>
                </c:pt>
                <c:pt idx="2">
                  <c:v>71.990740740740748</c:v>
                </c:pt>
                <c:pt idx="3">
                  <c:v>75.578703703703695</c:v>
                </c:pt>
                <c:pt idx="4">
                  <c:v>78.125</c:v>
                </c:pt>
                <c:pt idx="5">
                  <c:v>80.555555555555543</c:v>
                </c:pt>
                <c:pt idx="6">
                  <c:v>84.027777777777771</c:v>
                </c:pt>
                <c:pt idx="7">
                  <c:v>86.226851851851848</c:v>
                </c:pt>
                <c:pt idx="8">
                  <c:v>87.731481481481481</c:v>
                </c:pt>
                <c:pt idx="9">
                  <c:v>90.509259259259267</c:v>
                </c:pt>
                <c:pt idx="10">
                  <c:v>92.708333333333329</c:v>
                </c:pt>
                <c:pt idx="11">
                  <c:v>95.254629629629633</c:v>
                </c:pt>
                <c:pt idx="12">
                  <c:v>97.453703703703709</c:v>
                </c:pt>
                <c:pt idx="13">
                  <c:v>100.00000000000001</c:v>
                </c:pt>
                <c:pt idx="14">
                  <c:v>99.768518518518519</c:v>
                </c:pt>
                <c:pt idx="15">
                  <c:v>95.254629629629633</c:v>
                </c:pt>
                <c:pt idx="16">
                  <c:v>97.337962962962962</c:v>
                </c:pt>
                <c:pt idx="17">
                  <c:v>98.495370370370367</c:v>
                </c:pt>
                <c:pt idx="18">
                  <c:v>100.00000000000001</c:v>
                </c:pt>
                <c:pt idx="19">
                  <c:v>101.73611111111111</c:v>
                </c:pt>
                <c:pt idx="20">
                  <c:v>104.97685185185186</c:v>
                </c:pt>
                <c:pt idx="21">
                  <c:v>107.29166666666667</c:v>
                </c:pt>
                <c:pt idx="22">
                  <c:v>109.375</c:v>
                </c:pt>
                <c:pt idx="23">
                  <c:v>112.26851851851852</c:v>
                </c:pt>
                <c:pt idx="24">
                  <c:v>113.8888888888889</c:v>
                </c:pt>
                <c:pt idx="25">
                  <c:v>115.74074074074075</c:v>
                </c:pt>
                <c:pt idx="26">
                  <c:v>103.7037037037037</c:v>
                </c:pt>
                <c:pt idx="27">
                  <c:v>112.7314814814815</c:v>
                </c:pt>
                <c:pt idx="28">
                  <c:v>117.59259259259258</c:v>
                </c:pt>
                <c:pt idx="29">
                  <c:v>117.82407407407408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E09-4620-B071-85FD217DA2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Real GDP per head</c:v>
                </c:pt>
              </c:strCache>
            </c:strRef>
          </c:tx>
          <c:spPr>
            <a:ln w="50800" cap="rnd">
              <a:solidFill>
                <a:srgbClr val="0000FF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Sheet1!$A$3:$A$32</c:f>
              <c:strCache>
                <c:ptCount val="30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  <c:pt idx="23">
                  <c:v>2017</c:v>
                </c:pt>
                <c:pt idx="24">
                  <c:v>2018</c:v>
                </c:pt>
                <c:pt idx="25">
                  <c:v>2019</c:v>
                </c:pt>
                <c:pt idx="26">
                  <c:v>2020</c:v>
                </c:pt>
                <c:pt idx="27">
                  <c:v>2021</c:v>
                </c:pt>
                <c:pt idx="28">
                  <c:v>2022</c:v>
                </c:pt>
                <c:pt idx="29">
                  <c:v>2023</c:v>
                </c:pt>
              </c:strCache>
            </c:strRef>
          </c:cat>
          <c:val>
            <c:numRef>
              <c:f>Sheet1!$C$3:$C$32</c:f>
              <c:numCache>
                <c:formatCode>0.00</c:formatCode>
                <c:ptCount val="30"/>
                <c:pt idx="0">
                  <c:v>72.625662845711744</c:v>
                </c:pt>
                <c:pt idx="1">
                  <c:v>74.149811069126471</c:v>
                </c:pt>
                <c:pt idx="2">
                  <c:v>75.883529673260725</c:v>
                </c:pt>
                <c:pt idx="3">
                  <c:v>79.417648366303624</c:v>
                </c:pt>
                <c:pt idx="4">
                  <c:v>81.900739846950117</c:v>
                </c:pt>
                <c:pt idx="5">
                  <c:v>84.110754770901465</c:v>
                </c:pt>
                <c:pt idx="6">
                  <c:v>87.444829009621188</c:v>
                </c:pt>
                <c:pt idx="7">
                  <c:v>89.35318959768837</c:v>
                </c:pt>
                <c:pt idx="8">
                  <c:v>90.56933286762137</c:v>
                </c:pt>
                <c:pt idx="9">
                  <c:v>92.992093481091032</c:v>
                </c:pt>
                <c:pt idx="10">
                  <c:v>94.751214555615533</c:v>
                </c:pt>
                <c:pt idx="11">
                  <c:v>96.602419585304673</c:v>
                </c:pt>
                <c:pt idx="12">
                  <c:v>98.234528307877937</c:v>
                </c:pt>
                <c:pt idx="13">
                  <c:v>100</c:v>
                </c:pt>
                <c:pt idx="14">
                  <c:v>98.95849871399993</c:v>
                </c:pt>
                <c:pt idx="15">
                  <c:v>93.728765122408149</c:v>
                </c:pt>
                <c:pt idx="16">
                  <c:v>95.065570126694823</c:v>
                </c:pt>
                <c:pt idx="17">
                  <c:v>95.354523227383865</c:v>
                </c:pt>
                <c:pt idx="18">
                  <c:v>96.161051662274147</c:v>
                </c:pt>
                <c:pt idx="19">
                  <c:v>97.272409741847397</c:v>
                </c:pt>
                <c:pt idx="20">
                  <c:v>99.61578763534753</c:v>
                </c:pt>
                <c:pt idx="21">
                  <c:v>101.02562474200616</c:v>
                </c:pt>
                <c:pt idx="22">
                  <c:v>102.12428158638427</c:v>
                </c:pt>
                <c:pt idx="23">
                  <c:v>104.21363477598196</c:v>
                </c:pt>
                <c:pt idx="24">
                  <c:v>105.0455656812625</c:v>
                </c:pt>
                <c:pt idx="25">
                  <c:v>106.19185215762232</c:v>
                </c:pt>
                <c:pt idx="26">
                  <c:v>94.789318261200904</c:v>
                </c:pt>
                <c:pt idx="27">
                  <c:v>103.09592607881116</c:v>
                </c:pt>
                <c:pt idx="28">
                  <c:v>106.36331883275648</c:v>
                </c:pt>
                <c:pt idx="29">
                  <c:v>105.64569904423205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E09-4620-B071-85FD217DA23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Real GDP 1994–2007 average (projected)</c:v>
                </c:pt>
              </c:strCache>
            </c:strRef>
          </c:tx>
          <c:spPr>
            <a:ln w="41275" cap="sq">
              <a:solidFill>
                <a:srgbClr val="36388E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Sheet1!$A$3:$A$32</c:f>
              <c:strCache>
                <c:ptCount val="30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  <c:pt idx="23">
                  <c:v>2017</c:v>
                </c:pt>
                <c:pt idx="24">
                  <c:v>2018</c:v>
                </c:pt>
                <c:pt idx="25">
                  <c:v>2019</c:v>
                </c:pt>
                <c:pt idx="26">
                  <c:v>2020</c:v>
                </c:pt>
                <c:pt idx="27">
                  <c:v>2021</c:v>
                </c:pt>
                <c:pt idx="28">
                  <c:v>2022</c:v>
                </c:pt>
                <c:pt idx="29">
                  <c:v>2023</c:v>
                </c:pt>
              </c:strCache>
            </c:strRef>
          </c:cat>
          <c:val>
            <c:numRef>
              <c:f>Sheet1!$D$3:$D$32</c:f>
              <c:numCache>
                <c:formatCode>General</c:formatCode>
                <c:ptCount val="30"/>
                <c:pt idx="13">
                  <c:v>100</c:v>
                </c:pt>
                <c:pt idx="14" formatCode="0.00">
                  <c:v>102.54</c:v>
                </c:pt>
                <c:pt idx="15" formatCode="0.00">
                  <c:v>105.14451600000001</c:v>
                </c:pt>
                <c:pt idx="16" formatCode="0.00">
                  <c:v>107.81518670640001</c:v>
                </c:pt>
                <c:pt idx="17" formatCode="0.00">
                  <c:v>110.55369244874258</c:v>
                </c:pt>
                <c:pt idx="18" formatCode="0.00">
                  <c:v>113.36175623694065</c:v>
                </c:pt>
                <c:pt idx="19" formatCode="0.00">
                  <c:v>116.24114484535895</c:v>
                </c:pt>
                <c:pt idx="20" formatCode="0.00">
                  <c:v>119.19366992443108</c:v>
                </c:pt>
                <c:pt idx="21" formatCode="0.00">
                  <c:v>122.22118914051164</c:v>
                </c:pt>
                <c:pt idx="22" formatCode="0.00">
                  <c:v>125.32560734468065</c:v>
                </c:pt>
                <c:pt idx="23" formatCode="0.00">
                  <c:v>128.50887777123555</c:v>
                </c:pt>
                <c:pt idx="24" formatCode="0.00">
                  <c:v>131.77300326662495</c:v>
                </c:pt>
                <c:pt idx="25" formatCode="0.00">
                  <c:v>135.12003754959724</c:v>
                </c:pt>
                <c:pt idx="26" formatCode="0.00">
                  <c:v>138.55208650335703</c:v>
                </c:pt>
                <c:pt idx="27" formatCode="0.00">
                  <c:v>142.0713095005423</c:v>
                </c:pt>
                <c:pt idx="28" formatCode="0.00">
                  <c:v>145.6799207618561</c:v>
                </c:pt>
                <c:pt idx="29" formatCode="0.00">
                  <c:v>149.38019074920726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6E-461A-80D7-91F2CE8475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70518856"/>
        <c:axId val="670517056"/>
      </c:lineChart>
      <c:catAx>
        <c:axId val="670518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70517056"/>
        <c:crossesAt val="-0.4"/>
        <c:auto val="1"/>
        <c:lblAlgn val="ctr"/>
        <c:lblOffset val="100"/>
        <c:tickLblSkip val="4"/>
        <c:noMultiLvlLbl val="0"/>
      </c:catAx>
      <c:valAx>
        <c:axId val="670517056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solidFill>
                <a:srgbClr val="A1A1A1"/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70518856"/>
        <c:crossesAt val="1"/>
        <c:crossBetween val="midCat"/>
      </c:valAx>
      <c:spPr>
        <a:noFill/>
        <a:ln>
          <a:noFill/>
          <a:prstDash val="sysDash"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0000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3638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10977721271951567"/>
          <c:y val="7.3930433908523135E-2"/>
          <c:w val="0.6424589757043605"/>
          <c:h val="0.16588048063752481"/>
        </c:manualLayout>
      </c:layout>
      <c:overlay val="0"/>
      <c:spPr>
        <a:solidFill>
          <a:srgbClr val="FFFFDC"/>
        </a:solidFill>
        <a:ln w="19050">
          <a:solidFill>
            <a:srgbClr val="660066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964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931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820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224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574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18/02/2024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538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18/02/2024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830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18/02/2024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031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18/02/2024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57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18/02/2024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137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25F6-1CE5-4BAF-821F-812E13C0BCCD}" type="datetimeFigureOut">
              <a:rPr lang="en-GB" smtClean="0"/>
              <a:t>18/02/2024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201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A25F6-1CE5-4BAF-821F-812E13C0BCCD}" type="datetimeFigureOut">
              <a:rPr lang="en-GB" smtClean="0"/>
              <a:t>18/02/2024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25C5F-DA95-4091-9ABE-51DBCA39B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054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s.gov.uk/economy/grossdomesticproductgdp/timeseries/ihxw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ons.gov.uk/economy/grossdomesticproductgdp/timeseries/YBE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D2BD1E9-612D-DE27-66DE-C459EC7913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1265037"/>
              </p:ext>
            </p:extLst>
          </p:nvPr>
        </p:nvGraphicFramePr>
        <p:xfrm>
          <a:off x="430888" y="0"/>
          <a:ext cx="9475111" cy="6287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DEFCD30-CAB7-7307-2B89-D7F2E05571F0}"/>
              </a:ext>
            </a:extLst>
          </p:cNvPr>
          <p:cNvSpPr txBox="1"/>
          <p:nvPr/>
        </p:nvSpPr>
        <p:spPr>
          <a:xfrm>
            <a:off x="1" y="6396335"/>
            <a:ext cx="9906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00" b="1" dirty="0">
                <a:latin typeface="Arial" panose="020B0604020202020204" pitchFamily="34" charset="0"/>
                <a:cs typeface="Arial" panose="020B0604020202020204" pitchFamily="34" charset="0"/>
              </a:rPr>
              <a:t>Chart 2 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UK real GDP (2007 = 100)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69035C-08D5-A2A6-C894-81342C586BDF}"/>
              </a:ext>
            </a:extLst>
          </p:cNvPr>
          <p:cNvSpPr txBox="1"/>
          <p:nvPr/>
        </p:nvSpPr>
        <p:spPr>
          <a:xfrm>
            <a:off x="1106657" y="6073171"/>
            <a:ext cx="341926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: ONS series 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IHXW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and  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YBEZ</a:t>
            </a:r>
            <a:endParaRPr lang="en-GB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93B1CB-334A-5985-2D43-04D39B2F4934}"/>
              </a:ext>
            </a:extLst>
          </p:cNvPr>
          <p:cNvSpPr txBox="1"/>
          <p:nvPr/>
        </p:nvSpPr>
        <p:spPr>
          <a:xfrm rot="16200000">
            <a:off x="-1353928" y="2875346"/>
            <a:ext cx="31387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Real GDP (2007 = 100)</a:t>
            </a:r>
          </a:p>
        </p:txBody>
      </p:sp>
    </p:spTree>
    <p:extLst>
      <p:ext uri="{BB962C8B-B14F-4D97-AF65-F5344CB8AC3E}">
        <p14:creationId xmlns:p14="http://schemas.microsoft.com/office/powerpoint/2010/main" val="2038102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244</TotalTime>
  <Words>24</Words>
  <Application>Microsoft Office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16</cp:revision>
  <dcterms:created xsi:type="dcterms:W3CDTF">2024-02-16T08:43:42Z</dcterms:created>
  <dcterms:modified xsi:type="dcterms:W3CDTF">2024-02-18T20:11:09Z</dcterms:modified>
</cp:coreProperties>
</file>