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000066"/>
    <a:srgbClr val="0000FF"/>
    <a:srgbClr val="800000"/>
    <a:srgbClr val="FF9900"/>
    <a:srgbClr val="A1A1A1"/>
    <a:srgbClr val="BABABA"/>
    <a:srgbClr val="C0D0F8"/>
    <a:srgbClr val="F7C1C1"/>
    <a:srgbClr val="B7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91" d="100"/>
          <a:sy n="91" d="100"/>
        </p:scale>
        <p:origin x="91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50974997705443E-2"/>
          <c:y val="3.5296436466784126E-2"/>
          <c:w val="0.87570836901013616"/>
          <c:h val="0.874149123428929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GDP per head</c:v>
                </c:pt>
              </c:strCache>
            </c:strRef>
          </c:tx>
          <c:spPr>
            <a:ln w="47625" cap="rnd">
              <a:solidFill>
                <a:srgbClr val="0000FF"/>
              </a:solidFill>
              <a:round/>
              <a:tailEnd type="none"/>
            </a:ln>
            <a:effectLst/>
          </c:spPr>
          <c:marker>
            <c:symbol val="none"/>
          </c:marker>
          <c:cat>
            <c:strRef>
              <c:f>Sheet1!$A$3:$A$19</c:f>
              <c:strCache>
                <c:ptCount val="1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</c:strCache>
            </c:strRef>
          </c:cat>
          <c:val>
            <c:numRef>
              <c:f>Sheet1!$B$3:$B$19</c:f>
              <c:numCache>
                <c:formatCode>0.00</c:formatCode>
                <c:ptCount val="17"/>
                <c:pt idx="0">
                  <c:v>1.7972007628406117</c:v>
                </c:pt>
                <c:pt idx="1">
                  <c:v>-1.0415012860000634</c:v>
                </c:pt>
                <c:pt idx="2">
                  <c:v>-5.2847745868763036</c:v>
                </c:pt>
                <c:pt idx="3">
                  <c:v>1.4262483908123857</c:v>
                </c:pt>
                <c:pt idx="4">
                  <c:v>0.303951367781155</c:v>
                </c:pt>
                <c:pt idx="5">
                  <c:v>0.84582084582084593</c:v>
                </c:pt>
                <c:pt idx="6">
                  <c:v>1.1557257957997622</c:v>
                </c:pt>
                <c:pt idx="7">
                  <c:v>2.4090879415029054</c:v>
                </c:pt>
                <c:pt idx="8">
                  <c:v>1.415274767308428</c:v>
                </c:pt>
                <c:pt idx="9">
                  <c:v>1.0875031430726678</c:v>
                </c:pt>
                <c:pt idx="10">
                  <c:v>2.0458926683663949</c:v>
                </c:pt>
                <c:pt idx="11">
                  <c:v>0.79829372333942716</c:v>
                </c:pt>
                <c:pt idx="12">
                  <c:v>1.0912278580496946</c:v>
                </c:pt>
                <c:pt idx="13">
                  <c:v>-10.737673055646923</c:v>
                </c:pt>
                <c:pt idx="14">
                  <c:v>8.763231944258342</c:v>
                </c:pt>
                <c:pt idx="15">
                  <c:v>3.1692743624491806</c:v>
                </c:pt>
                <c:pt idx="16">
                  <c:v>-0.67468728542854584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E09-4620-B071-85FD217DA2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GDP</c:v>
                </c:pt>
              </c:strCache>
            </c:strRef>
          </c:tx>
          <c:spPr>
            <a:ln w="5080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Sheet1!$A$3:$A$19</c:f>
              <c:strCache>
                <c:ptCount val="1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</c:strCache>
            </c:strRef>
          </c:cat>
          <c:val>
            <c:numRef>
              <c:f>Sheet1!$C$3:$C$19</c:f>
              <c:numCache>
                <c:formatCode>0.00</c:formatCode>
                <c:ptCount val="17"/>
                <c:pt idx="0">
                  <c:v>2.6128266033254191</c:v>
                </c:pt>
                <c:pt idx="1">
                  <c:v>-0.23148148148148476</c:v>
                </c:pt>
                <c:pt idx="2">
                  <c:v>-4.5243619489559235</c:v>
                </c:pt>
                <c:pt idx="3">
                  <c:v>2.1871202916160355</c:v>
                </c:pt>
                <c:pt idx="4">
                  <c:v>1.1890606420927468</c:v>
                </c:pt>
                <c:pt idx="5">
                  <c:v>1.5276145710928455</c:v>
                </c:pt>
                <c:pt idx="6">
                  <c:v>1.7361111111111109</c:v>
                </c:pt>
                <c:pt idx="7">
                  <c:v>3.1854379977246836</c:v>
                </c:pt>
                <c:pt idx="8">
                  <c:v>2.2050716648291067</c:v>
                </c:pt>
                <c:pt idx="9">
                  <c:v>1.9417475728155307</c:v>
                </c:pt>
                <c:pt idx="10">
                  <c:v>2.6455026455026456</c:v>
                </c:pt>
                <c:pt idx="11">
                  <c:v>1.4432989690721707</c:v>
                </c:pt>
                <c:pt idx="12">
                  <c:v>1.6260162601625958</c:v>
                </c:pt>
                <c:pt idx="13">
                  <c:v>-10.400000000000006</c:v>
                </c:pt>
                <c:pt idx="14">
                  <c:v>8.7053571428571566</c:v>
                </c:pt>
                <c:pt idx="15">
                  <c:v>4.3121149897330477</c:v>
                </c:pt>
                <c:pt idx="16">
                  <c:v>0.19685039370079022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E09-4620-B071-85FD217DA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0518856"/>
        <c:axId val="670517056"/>
      </c:lineChart>
      <c:catAx>
        <c:axId val="670518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0517056"/>
        <c:crossesAt val="-12"/>
        <c:auto val="1"/>
        <c:lblAlgn val="ctr"/>
        <c:lblOffset val="100"/>
        <c:tickLblSkip val="2"/>
        <c:noMultiLvlLbl val="0"/>
      </c:catAx>
      <c:valAx>
        <c:axId val="670517056"/>
        <c:scaling>
          <c:orientation val="minMax"/>
          <c:max val="10"/>
          <c:min val="-12"/>
        </c:scaling>
        <c:delete val="0"/>
        <c:axPos val="l"/>
        <c:majorGridlines>
          <c:spPr>
            <a:ln w="9525" cap="flat" cmpd="sng" algn="ctr">
              <a:solidFill>
                <a:srgbClr val="A1A1A1"/>
              </a:solidFill>
              <a:round/>
            </a:ln>
            <a:effectLst/>
          </c:spPr>
        </c:majorGridlines>
        <c:numFmt formatCode="#,##0;\–#,##0" sourceLinked="0"/>
        <c:majorTickMark val="out"/>
        <c:minorTickMark val="out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0518856"/>
        <c:crossesAt val="1"/>
        <c:crossBetween val="midCat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0.0829</cdr:x>
      <cdr:y>0.43221</cdr:y>
    </cdr:from>
    <cdr:to>
      <cdr:x>0.95854</cdr:x>
      <cdr:y>0.43221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C8EECD25-ECE5-9CCE-C008-28D866E2B95D}"/>
            </a:ext>
          </a:extLst>
        </cdr:cNvPr>
        <cdr:cNvCxnSpPr/>
      </cdr:nvCxnSpPr>
      <cdr:spPr>
        <a:xfrm xmlns:a="http://schemas.openxmlformats.org/drawingml/2006/main">
          <a:off x="785515" y="2621327"/>
          <a:ext cx="8296712" cy="0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19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51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97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8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14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6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964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30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48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275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59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A25F6-1CE5-4BAF-821F-812E13C0BCCD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43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grossdomesticproductgdp/timeseries/ihxw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ons.gov.uk/economy/grossdomesticproductgdp/timeseries/YBE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D2BD1E9-612D-DE27-66DE-C459EC7913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0869763"/>
              </p:ext>
            </p:extLst>
          </p:nvPr>
        </p:nvGraphicFramePr>
        <p:xfrm>
          <a:off x="430889" y="37983"/>
          <a:ext cx="9475111" cy="6065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DEFCD30-CAB7-7307-2B89-D7F2E05571F0}"/>
              </a:ext>
            </a:extLst>
          </p:cNvPr>
          <p:cNvSpPr txBox="1"/>
          <p:nvPr/>
        </p:nvSpPr>
        <p:spPr>
          <a:xfrm>
            <a:off x="1" y="6396335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1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UK real GDP, annual % growth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93B1CB-334A-5985-2D43-04D39B2F4934}"/>
              </a:ext>
            </a:extLst>
          </p:cNvPr>
          <p:cNvSpPr txBox="1"/>
          <p:nvPr/>
        </p:nvSpPr>
        <p:spPr>
          <a:xfrm rot="16200000">
            <a:off x="-1599986" y="2791456"/>
            <a:ext cx="3630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Real GDP annual % growth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D36423-8F68-3C63-F7DD-345E5569B032}"/>
              </a:ext>
            </a:extLst>
          </p:cNvPr>
          <p:cNvSpPr txBox="1"/>
          <p:nvPr/>
        </p:nvSpPr>
        <p:spPr>
          <a:xfrm>
            <a:off x="2748792" y="3994323"/>
            <a:ext cx="4408415" cy="1163898"/>
          </a:xfrm>
          <a:prstGeom prst="rect">
            <a:avLst/>
          </a:prstGeom>
          <a:solidFill>
            <a:srgbClr val="FFFFDC"/>
          </a:solidFill>
          <a:ln w="15875">
            <a:solidFill>
              <a:srgbClr val="660066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Average growth per annum: 2008–23</a:t>
            </a:r>
          </a:p>
          <a:p>
            <a:pPr>
              <a:spcAft>
                <a:spcPts val="300"/>
              </a:spcAft>
            </a:pPr>
            <a:r>
              <a:rPr lang="en-GB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 GDP = 1.1%</a:t>
            </a:r>
          </a:p>
          <a:p>
            <a:pPr>
              <a:spcAft>
                <a:spcPts val="600"/>
              </a:spcAft>
            </a:pP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 GDP per head = 0.4%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5C4577-B38F-151D-2304-E1CA13FBF0E1}"/>
              </a:ext>
            </a:extLst>
          </p:cNvPr>
          <p:cNvSpPr txBox="1"/>
          <p:nvPr/>
        </p:nvSpPr>
        <p:spPr>
          <a:xfrm>
            <a:off x="1068897" y="6090819"/>
            <a:ext cx="35154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1500">
                <a:latin typeface="Arial" panose="020B0604020202020204" pitchFamily="34" charset="0"/>
                <a:cs typeface="Arial" panose="020B0604020202020204" pitchFamily="34" charset="0"/>
              </a:rPr>
              <a:t>ONS series 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IHXW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and  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YBEZ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102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249</TotalTime>
  <Words>39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19</cp:revision>
  <dcterms:created xsi:type="dcterms:W3CDTF">2024-02-16T08:43:42Z</dcterms:created>
  <dcterms:modified xsi:type="dcterms:W3CDTF">2024-02-19T08:29:33Z</dcterms:modified>
</cp:coreProperties>
</file>