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5" d="100"/>
          <a:sy n="95" d="100"/>
        </p:scale>
        <p:origin x="938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2183718046401"/>
          <c:y val="4.0778766288296756E-2"/>
          <c:w val="0.83685861364188385"/>
          <c:h val="0.8723958333333333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(2013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Sheet1!$A$2:$A$103</c:f>
              <c:strCache>
                <c:ptCount val="102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 Q1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 Q1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 Q1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 Q1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 Q1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 Q1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 Q1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 Q1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 Q1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 Q1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 Q1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 Q1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 Q1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 Q1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 Q1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 Q1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 Q1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 Q1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 Q1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 Q1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</c:strCache>
            </c:strRef>
          </c:cat>
          <c:val>
            <c:numRef>
              <c:f>Sheet1!$B$2:$B$103</c:f>
              <c:numCache>
                <c:formatCode>0.0</c:formatCode>
                <c:ptCount val="102"/>
                <c:pt idx="0">
                  <c:v>67.599999999999994</c:v>
                </c:pt>
                <c:pt idx="1">
                  <c:v>68.599999999999994</c:v>
                </c:pt>
                <c:pt idx="2">
                  <c:v>68.2</c:v>
                </c:pt>
                <c:pt idx="3">
                  <c:v>68.400000000000006</c:v>
                </c:pt>
                <c:pt idx="4">
                  <c:v>68</c:v>
                </c:pt>
                <c:pt idx="5">
                  <c:v>68.099999999999994</c:v>
                </c:pt>
                <c:pt idx="6">
                  <c:v>68.099999999999994</c:v>
                </c:pt>
                <c:pt idx="7">
                  <c:v>67.3</c:v>
                </c:pt>
                <c:pt idx="8">
                  <c:v>67.5</c:v>
                </c:pt>
                <c:pt idx="9">
                  <c:v>67.400000000000006</c:v>
                </c:pt>
                <c:pt idx="10">
                  <c:v>67.900000000000006</c:v>
                </c:pt>
                <c:pt idx="11">
                  <c:v>67.8</c:v>
                </c:pt>
                <c:pt idx="12">
                  <c:v>68.5</c:v>
                </c:pt>
                <c:pt idx="13">
                  <c:v>67.599999999999994</c:v>
                </c:pt>
                <c:pt idx="14">
                  <c:v>68.599999999999994</c:v>
                </c:pt>
                <c:pt idx="15">
                  <c:v>69.400000000000006</c:v>
                </c:pt>
                <c:pt idx="16">
                  <c:v>69.5</c:v>
                </c:pt>
                <c:pt idx="17">
                  <c:v>69.099999999999994</c:v>
                </c:pt>
                <c:pt idx="18">
                  <c:v>68.900000000000006</c:v>
                </c:pt>
                <c:pt idx="19">
                  <c:v>70.400000000000006</c:v>
                </c:pt>
                <c:pt idx="20">
                  <c:v>71.8</c:v>
                </c:pt>
                <c:pt idx="21">
                  <c:v>72.8</c:v>
                </c:pt>
                <c:pt idx="22">
                  <c:v>74.8</c:v>
                </c:pt>
                <c:pt idx="23">
                  <c:v>75.3</c:v>
                </c:pt>
                <c:pt idx="24">
                  <c:v>76.8</c:v>
                </c:pt>
                <c:pt idx="25">
                  <c:v>76.8</c:v>
                </c:pt>
                <c:pt idx="26">
                  <c:v>77.599999999999994</c:v>
                </c:pt>
                <c:pt idx="27">
                  <c:v>79.3</c:v>
                </c:pt>
                <c:pt idx="28">
                  <c:v>79.3</c:v>
                </c:pt>
                <c:pt idx="29">
                  <c:v>78.8</c:v>
                </c:pt>
                <c:pt idx="30">
                  <c:v>80.3</c:v>
                </c:pt>
                <c:pt idx="31">
                  <c:v>80.400000000000006</c:v>
                </c:pt>
                <c:pt idx="32">
                  <c:v>81.8</c:v>
                </c:pt>
                <c:pt idx="33">
                  <c:v>83.1</c:v>
                </c:pt>
                <c:pt idx="34">
                  <c:v>83.7</c:v>
                </c:pt>
                <c:pt idx="35">
                  <c:v>84</c:v>
                </c:pt>
                <c:pt idx="36">
                  <c:v>86</c:v>
                </c:pt>
                <c:pt idx="37">
                  <c:v>86.7</c:v>
                </c:pt>
                <c:pt idx="38">
                  <c:v>88.8</c:v>
                </c:pt>
                <c:pt idx="39">
                  <c:v>90.4</c:v>
                </c:pt>
                <c:pt idx="40">
                  <c:v>91.6</c:v>
                </c:pt>
                <c:pt idx="41">
                  <c:v>92.8</c:v>
                </c:pt>
                <c:pt idx="42">
                  <c:v>91.6</c:v>
                </c:pt>
                <c:pt idx="43">
                  <c:v>92.6</c:v>
                </c:pt>
                <c:pt idx="44">
                  <c:v>93.5</c:v>
                </c:pt>
                <c:pt idx="45">
                  <c:v>95.3</c:v>
                </c:pt>
                <c:pt idx="46">
                  <c:v>95</c:v>
                </c:pt>
                <c:pt idx="47">
                  <c:v>97.3</c:v>
                </c:pt>
                <c:pt idx="48">
                  <c:v>98.4</c:v>
                </c:pt>
                <c:pt idx="49">
                  <c:v>98.5</c:v>
                </c:pt>
                <c:pt idx="50">
                  <c:v>98.8</c:v>
                </c:pt>
                <c:pt idx="51">
                  <c:v>98.6</c:v>
                </c:pt>
                <c:pt idx="52">
                  <c:v>99.5</c:v>
                </c:pt>
                <c:pt idx="53">
                  <c:v>100.8</c:v>
                </c:pt>
                <c:pt idx="54">
                  <c:v>100.6</c:v>
                </c:pt>
                <c:pt idx="55">
                  <c:v>102.1</c:v>
                </c:pt>
                <c:pt idx="56">
                  <c:v>100.9</c:v>
                </c:pt>
                <c:pt idx="57">
                  <c:v>101.5</c:v>
                </c:pt>
                <c:pt idx="58">
                  <c:v>101.2</c:v>
                </c:pt>
                <c:pt idx="59">
                  <c:v>98.9</c:v>
                </c:pt>
                <c:pt idx="60">
                  <c:v>98.1</c:v>
                </c:pt>
                <c:pt idx="61">
                  <c:v>99.4</c:v>
                </c:pt>
                <c:pt idx="62">
                  <c:v>99.9</c:v>
                </c:pt>
                <c:pt idx="63">
                  <c:v>101.1</c:v>
                </c:pt>
                <c:pt idx="64">
                  <c:v>102.5</c:v>
                </c:pt>
                <c:pt idx="65">
                  <c:v>102.6</c:v>
                </c:pt>
                <c:pt idx="66">
                  <c:v>102.2</c:v>
                </c:pt>
                <c:pt idx="67">
                  <c:v>101.4</c:v>
                </c:pt>
                <c:pt idx="68">
                  <c:v>101.1</c:v>
                </c:pt>
                <c:pt idx="69">
                  <c:v>102.3</c:v>
                </c:pt>
                <c:pt idx="70">
                  <c:v>102.8</c:v>
                </c:pt>
                <c:pt idx="71">
                  <c:v>102.4</c:v>
                </c:pt>
                <c:pt idx="72">
                  <c:v>101.4</c:v>
                </c:pt>
                <c:pt idx="73">
                  <c:v>98.8</c:v>
                </c:pt>
                <c:pt idx="74">
                  <c:v>97.5</c:v>
                </c:pt>
                <c:pt idx="75">
                  <c:v>97.5</c:v>
                </c:pt>
                <c:pt idx="76">
                  <c:v>96.3</c:v>
                </c:pt>
                <c:pt idx="77">
                  <c:v>96.8</c:v>
                </c:pt>
                <c:pt idx="78">
                  <c:v>95.9</c:v>
                </c:pt>
                <c:pt idx="79">
                  <c:v>97.3</c:v>
                </c:pt>
                <c:pt idx="80">
                  <c:v>98</c:v>
                </c:pt>
                <c:pt idx="81">
                  <c:v>98</c:v>
                </c:pt>
                <c:pt idx="82">
                  <c:v>98.5</c:v>
                </c:pt>
                <c:pt idx="83">
                  <c:v>97.7</c:v>
                </c:pt>
                <c:pt idx="84">
                  <c:v>98</c:v>
                </c:pt>
                <c:pt idx="85">
                  <c:v>98.6</c:v>
                </c:pt>
                <c:pt idx="86">
                  <c:v>99.1</c:v>
                </c:pt>
                <c:pt idx="87">
                  <c:v>96.9</c:v>
                </c:pt>
                <c:pt idx="88">
                  <c:v>98.5</c:v>
                </c:pt>
                <c:pt idx="89">
                  <c:v>100.6</c:v>
                </c:pt>
                <c:pt idx="90">
                  <c:v>100.4</c:v>
                </c:pt>
                <c:pt idx="91">
                  <c:v>100.5</c:v>
                </c:pt>
                <c:pt idx="92">
                  <c:v>101.4</c:v>
                </c:pt>
                <c:pt idx="93">
                  <c:v>99.4</c:v>
                </c:pt>
                <c:pt idx="94">
                  <c:v>100.2</c:v>
                </c:pt>
                <c:pt idx="95">
                  <c:v>100.9</c:v>
                </c:pt>
                <c:pt idx="96">
                  <c:v>100.1</c:v>
                </c:pt>
                <c:pt idx="97">
                  <c:v>99</c:v>
                </c:pt>
                <c:pt idx="98">
                  <c:v>99.5</c:v>
                </c:pt>
                <c:pt idx="99">
                  <c:v>99.8</c:v>
                </c:pt>
                <c:pt idx="100">
                  <c:v>98.4</c:v>
                </c:pt>
                <c:pt idx="101">
                  <c:v>97.9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1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0472">
              <a:solidFill>
                <a:srgbClr val="969696"/>
              </a:solidFill>
              <a:prstDash val="solid"/>
            </a:ln>
          </c:spPr>
          <c:marker>
            <c:symbol val="none"/>
          </c:marker>
          <c:cat>
            <c:strRef>
              <c:f>Sheet1!$A$2:$A$103</c:f>
              <c:strCache>
                <c:ptCount val="102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 Q1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 Q1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 Q1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 Q1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 Q1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 Q1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 Q1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 Q1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 Q1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 Q1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 Q1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 Q1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 Q1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 Q1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 Q1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 Q1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 Q1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 Q1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 Q1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 Q1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</c:strCache>
            </c:strRef>
          </c:cat>
          <c:val>
            <c:numRef>
              <c:f>Sheet1!$C$2:$C$103</c:f>
              <c:numCache>
                <c:formatCode>General</c:formatCode>
                <c:ptCount val="10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1-4D1E-A4FB-7C8AA7394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110"/>
          <c:min val="6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 (2016 = 100) </a:t>
                </a:r>
              </a:p>
            </c:rich>
          </c:tx>
          <c:layout>
            <c:manualLayout>
              <c:xMode val="edge"/>
              <c:yMode val="edge"/>
              <c:x val="1.120187978982067E-2"/>
              <c:y val="0.21543628830185313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10"/>
      </c:valAx>
      <c:spPr>
        <a:solidFill>
          <a:srgbClr val="FFFFFF"/>
        </a:solidFill>
        <a:ln w="4047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8C-03E8-4585-B4BD-7B3B6A20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CE59C-C387-48F6-A175-7A0CF5410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275A-5E5F-45C7-BBB9-A3F60D63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3740-B822-456A-A518-D9BBD61B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3F1B-818B-460E-994A-550AFB2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BFE5-D774-4CA5-9C48-226FF6778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5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6FD-BBEA-4C47-B39E-7BDAB08F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461ED-0574-446B-BF3B-199B2AC6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64F6-54AE-40CE-BF2B-17FBAE65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7335-29E0-466A-9E74-CF84B94D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AD58-4DB1-434B-AC99-78E0406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0D1E6-9DC7-4D63-A695-F2111C2C3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41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520C-9077-4864-8CA0-F1B2E554B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D7AA4-D685-4CC0-A767-41E4D5C0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DDD5-771B-472D-A4DD-AF7E1247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356B-DD28-4647-9D06-28AD54CE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0002-D7D0-40FD-9D4D-603820FA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946F-132C-46D1-9E24-5DE6E2008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5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745D-AB3C-4DBA-B944-187C2A3E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A2AC-2535-4C08-A1BA-8623D3E47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8524-D6E5-4EBA-9DAD-2C8B61DD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A5B6C-35AF-4CB9-A341-430B1758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DDA71-9FB5-432C-944A-5D1046A7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776D-E628-4E71-A300-1A84D8EED7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8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F30A-6B45-415C-BD7C-E78E9CE6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EF52F-3354-4281-BC87-9FB9211D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3321E-D9EB-434B-A81C-A19027D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34A4-1C50-44C5-AEFF-408FC49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405B-14A0-463C-ABAE-46B0887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518DB-4BA9-4AFF-917B-76A033DA2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2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760-45BF-437F-BD7C-247B14D8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70FF-45B9-4FE0-89F5-7033A5D87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CD562-1C44-45F0-823E-75CFA20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BFF2C-2CBA-4494-92F0-EEDD5C61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2C234-8E40-4602-B9D9-A2BEE246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87193-A87A-4E4E-80D0-BC61E61A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0371-C03F-49A4-BE52-E925171CBF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3AAF-7962-4BAE-975F-FE5E78B4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6B399-62B4-4CE9-B24B-67B433607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4A83-EB68-46F9-A9A4-D0B7978A7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C0FD-0C4D-4D0A-9FE2-F063CEA9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43677-5A99-449D-ADBE-19E53444C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97C22-8712-4EB4-AB52-6AAA3CC7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A6AB9-9BC7-44C3-9BCB-DE7D34D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7830E-FF1E-403C-847B-7751A545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169C-DA54-46B9-A417-C5914614A1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93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B399-E2AE-4DBF-88C9-084AB9B0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1F21A-7192-431E-9388-56B69230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291A-BB74-4CBC-9BEE-036C840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AECE5-7DA0-4F5B-974A-0D5E2F24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E68-BC63-4F1F-A4EB-FAFCA9E16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8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50B10-F533-4F6D-AF46-0B45B2D8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214A3-3711-480A-A7CB-492B7209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F5B-0D27-45E2-83A7-4BF6C90C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7AD80-623E-4474-883E-CB8D19B2C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EA8-7A71-4B39-B962-883C7E7C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853C-6BB0-4409-9CB1-BD88192C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2E2D-3083-4ADA-B734-FC59A1B1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2762-810C-45B7-B513-EFD943F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210D-D99A-4598-BC09-97FD3E5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3B950-3FA1-43EC-BD8C-422A569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48EEC-E1AD-4543-B3B9-88E61D125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93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3C6C-F17D-4A19-B712-253C56B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D46CB-2B74-434F-8C4E-349A94385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1FB7E-4E8A-4DE5-8B92-CC585ED3F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48BF6-7B54-4F2E-AF0B-3DB3E657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A49C-0DEF-4947-99B7-7D162C65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B5300-586E-4E93-BDFF-FF3553C2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53ECE-079E-4DDD-9760-56B393AAF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1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1C7AD-A355-4599-B9A4-6CCB86D3E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B6599-8A82-4B4A-81AC-4B496C7FC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41F92E-711F-4BF8-978C-EF4F2178F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A0E726-E1CE-464B-B178-9D1CD094A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47F6C1-9A37-4F9A-8013-1F1E151D6E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1993C5-8290-4B29-9B57-D7DDF4579B4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035854329"/>
              </p:ext>
            </p:extLst>
          </p:nvPr>
        </p:nvGraphicFramePr>
        <p:xfrm>
          <a:off x="0" y="85247"/>
          <a:ext cx="9144001" cy="587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95" y="6359525"/>
            <a:ext cx="895391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in the production industries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18" y="6053555"/>
            <a:ext cx="211307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1300" i="1" dirty="0">
                <a:latin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</a:rPr>
              <a:t>: ONS series DJK3</a:t>
            </a:r>
            <a:endParaRPr lang="en-GB" altLang="en-US" sz="1300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13</cp:revision>
  <dcterms:created xsi:type="dcterms:W3CDTF">2013-01-20T13:17:24Z</dcterms:created>
  <dcterms:modified xsi:type="dcterms:W3CDTF">2019-12-31T17:14:58Z</dcterms:modified>
</cp:coreProperties>
</file>