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322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FFFFEB"/>
    <a:srgbClr val="FFFF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45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906474740971845"/>
          <c:y val="2.8538074897500557E-2"/>
          <c:w val="0.82744031209935232"/>
          <c:h val="0.8143132108486439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GDP at 2016 prices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Sheet1!$A$2:$A$70</c:f>
              <c:numCache>
                <c:formatCode>General</c:formatCode>
                <c:ptCount val="69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</c:numCache>
            </c:numRef>
          </c:cat>
          <c:val>
            <c:numRef>
              <c:f>Sheet1!$B$2:$B$70</c:f>
              <c:numCache>
                <c:formatCode>General</c:formatCode>
                <c:ptCount val="69"/>
                <c:pt idx="0">
                  <c:v>373.923</c:v>
                </c:pt>
                <c:pt idx="1">
                  <c:v>387.89699999999999</c:v>
                </c:pt>
                <c:pt idx="2">
                  <c:v>394.07100000000003</c:v>
                </c:pt>
                <c:pt idx="3">
                  <c:v>415.82799999999997</c:v>
                </c:pt>
                <c:pt idx="4">
                  <c:v>433.69900000000001</c:v>
                </c:pt>
                <c:pt idx="5">
                  <c:v>450.28300000000002</c:v>
                </c:pt>
                <c:pt idx="6">
                  <c:v>457.56</c:v>
                </c:pt>
                <c:pt idx="7">
                  <c:v>466.32600000000002</c:v>
                </c:pt>
                <c:pt idx="8">
                  <c:v>472.262</c:v>
                </c:pt>
                <c:pt idx="9">
                  <c:v>491.66399999999999</c:v>
                </c:pt>
                <c:pt idx="10">
                  <c:v>522.50199999999995</c:v>
                </c:pt>
                <c:pt idx="11">
                  <c:v>536.49</c:v>
                </c:pt>
                <c:pt idx="12">
                  <c:v>542.40700000000004</c:v>
                </c:pt>
                <c:pt idx="13">
                  <c:v>568.846</c:v>
                </c:pt>
                <c:pt idx="14">
                  <c:v>600.32399999999996</c:v>
                </c:pt>
                <c:pt idx="15">
                  <c:v>613.18399999999997</c:v>
                </c:pt>
                <c:pt idx="16">
                  <c:v>622.83000000000004</c:v>
                </c:pt>
                <c:pt idx="17">
                  <c:v>640.18499999999995</c:v>
                </c:pt>
                <c:pt idx="18">
                  <c:v>675.01800000000003</c:v>
                </c:pt>
                <c:pt idx="19">
                  <c:v>688.00599999999997</c:v>
                </c:pt>
                <c:pt idx="20">
                  <c:v>706.65099999999995</c:v>
                </c:pt>
                <c:pt idx="21">
                  <c:v>731.27300000000002</c:v>
                </c:pt>
                <c:pt idx="22">
                  <c:v>762.73199999999997</c:v>
                </c:pt>
                <c:pt idx="23">
                  <c:v>812.375</c:v>
                </c:pt>
                <c:pt idx="24">
                  <c:v>792.36300000000006</c:v>
                </c:pt>
                <c:pt idx="25">
                  <c:v>780.63400000000001</c:v>
                </c:pt>
                <c:pt idx="26">
                  <c:v>803.34500000000003</c:v>
                </c:pt>
                <c:pt idx="27">
                  <c:v>822.97</c:v>
                </c:pt>
                <c:pt idx="28">
                  <c:v>857.553</c:v>
                </c:pt>
                <c:pt idx="29">
                  <c:v>889.64</c:v>
                </c:pt>
                <c:pt idx="30">
                  <c:v>871.59799999999996</c:v>
                </c:pt>
                <c:pt idx="31">
                  <c:v>864.87699999999995</c:v>
                </c:pt>
                <c:pt idx="32">
                  <c:v>882.26400000000001</c:v>
                </c:pt>
                <c:pt idx="33">
                  <c:v>919.51199999999994</c:v>
                </c:pt>
                <c:pt idx="34">
                  <c:v>940.44299999999998</c:v>
                </c:pt>
                <c:pt idx="35">
                  <c:v>979.9</c:v>
                </c:pt>
                <c:pt idx="36">
                  <c:v>1010.674</c:v>
                </c:pt>
                <c:pt idx="37">
                  <c:v>1064.2470000000001</c:v>
                </c:pt>
                <c:pt idx="38">
                  <c:v>1125.529</c:v>
                </c:pt>
                <c:pt idx="39">
                  <c:v>1154.441</c:v>
                </c:pt>
                <c:pt idx="40">
                  <c:v>1162.9760000000001</c:v>
                </c:pt>
                <c:pt idx="41">
                  <c:v>1150.3240000000001</c:v>
                </c:pt>
                <c:pt idx="42">
                  <c:v>1154.5920000000001</c:v>
                </c:pt>
                <c:pt idx="43">
                  <c:v>1183.761</c:v>
                </c:pt>
                <c:pt idx="44">
                  <c:v>1229.8679999999999</c:v>
                </c:pt>
                <c:pt idx="45">
                  <c:v>1260.0650000000001</c:v>
                </c:pt>
                <c:pt idx="46">
                  <c:v>1292.011</c:v>
                </c:pt>
                <c:pt idx="47">
                  <c:v>1347.4780000000001</c:v>
                </c:pt>
                <c:pt idx="48">
                  <c:v>1392.501</c:v>
                </c:pt>
                <c:pt idx="49">
                  <c:v>1437.2529999999999</c:v>
                </c:pt>
                <c:pt idx="50">
                  <c:v>1486.8879999999999</c:v>
                </c:pt>
                <c:pt idx="51">
                  <c:v>1529.127</c:v>
                </c:pt>
                <c:pt idx="52">
                  <c:v>1567.3510000000001</c:v>
                </c:pt>
                <c:pt idx="53">
                  <c:v>1619.692</c:v>
                </c:pt>
                <c:pt idx="54">
                  <c:v>1657.7190000000001</c:v>
                </c:pt>
                <c:pt idx="55">
                  <c:v>1709.9159999999999</c:v>
                </c:pt>
                <c:pt idx="56">
                  <c:v>1753.4860000000001</c:v>
                </c:pt>
                <c:pt idx="57">
                  <c:v>1798.1210000000001</c:v>
                </c:pt>
                <c:pt idx="58">
                  <c:v>1791.9010000000001</c:v>
                </c:pt>
                <c:pt idx="59">
                  <c:v>1715.807</c:v>
                </c:pt>
                <c:pt idx="60">
                  <c:v>1745.1679999999999</c:v>
                </c:pt>
                <c:pt idx="61">
                  <c:v>1773.8720000000001</c:v>
                </c:pt>
                <c:pt idx="62">
                  <c:v>1799.5409999999999</c:v>
                </c:pt>
                <c:pt idx="63">
                  <c:v>1836.365</c:v>
                </c:pt>
                <c:pt idx="64">
                  <c:v>1890.4929999999999</c:v>
                </c:pt>
                <c:pt idx="65">
                  <c:v>1934.903</c:v>
                </c:pt>
                <c:pt idx="66">
                  <c:v>1969.5239999999999</c:v>
                </c:pt>
                <c:pt idx="67">
                  <c:v>2005.4269999999999</c:v>
                </c:pt>
                <c:pt idx="68">
                  <c:v>2033.623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6D6-457B-9B0A-F3E93C64138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GDP at current prices</c:v>
                </c:pt>
              </c:strCache>
            </c:strRef>
          </c:tx>
          <c:spPr>
            <a:ln w="38100" cmpd="sng">
              <a:solidFill>
                <a:srgbClr val="CC0000"/>
              </a:solidFill>
              <a:prstDash val="solid"/>
            </a:ln>
          </c:spPr>
          <c:marker>
            <c:symbol val="none"/>
          </c:marker>
          <c:cat>
            <c:numRef>
              <c:f>Sheet1!$A$2:$A$70</c:f>
              <c:numCache>
                <c:formatCode>General</c:formatCode>
                <c:ptCount val="69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</c:numCache>
            </c:numRef>
          </c:cat>
          <c:val>
            <c:numRef>
              <c:f>Sheet1!$C$2:$C$70</c:f>
              <c:numCache>
                <c:formatCode>General</c:formatCode>
                <c:ptCount val="69"/>
                <c:pt idx="0">
                  <c:v>12.926</c:v>
                </c:pt>
                <c:pt idx="1">
                  <c:v>14.518000000000001</c:v>
                </c:pt>
                <c:pt idx="2">
                  <c:v>15.772</c:v>
                </c:pt>
                <c:pt idx="3">
                  <c:v>16.922000000000001</c:v>
                </c:pt>
                <c:pt idx="4">
                  <c:v>17.855</c:v>
                </c:pt>
                <c:pt idx="5">
                  <c:v>19.416</c:v>
                </c:pt>
                <c:pt idx="6">
                  <c:v>21.087</c:v>
                </c:pt>
                <c:pt idx="7">
                  <c:v>22.364999999999998</c:v>
                </c:pt>
                <c:pt idx="8">
                  <c:v>23.5</c:v>
                </c:pt>
                <c:pt idx="9">
                  <c:v>24.654</c:v>
                </c:pt>
                <c:pt idx="10">
                  <c:v>26.475999999999999</c:v>
                </c:pt>
                <c:pt idx="11">
                  <c:v>28.141999999999999</c:v>
                </c:pt>
                <c:pt idx="12">
                  <c:v>29.46</c:v>
                </c:pt>
                <c:pt idx="13">
                  <c:v>31.324000000000002</c:v>
                </c:pt>
                <c:pt idx="14">
                  <c:v>34.237000000000002</c:v>
                </c:pt>
                <c:pt idx="15">
                  <c:v>37.036000000000001</c:v>
                </c:pt>
                <c:pt idx="16">
                  <c:v>39.573</c:v>
                </c:pt>
                <c:pt idx="17">
                  <c:v>41.901000000000003</c:v>
                </c:pt>
                <c:pt idx="18">
                  <c:v>46.008000000000003</c:v>
                </c:pt>
                <c:pt idx="19">
                  <c:v>49.908999999999999</c:v>
                </c:pt>
                <c:pt idx="20">
                  <c:v>56.177</c:v>
                </c:pt>
                <c:pt idx="21">
                  <c:v>62.948</c:v>
                </c:pt>
                <c:pt idx="22">
                  <c:v>70.662999999999997</c:v>
                </c:pt>
                <c:pt idx="23">
                  <c:v>81.894999999999996</c:v>
                </c:pt>
                <c:pt idx="24">
                  <c:v>92.742999999999995</c:v>
                </c:pt>
                <c:pt idx="25">
                  <c:v>115.176</c:v>
                </c:pt>
                <c:pt idx="26">
                  <c:v>136.94900000000001</c:v>
                </c:pt>
                <c:pt idx="27">
                  <c:v>159.70099999999999</c:v>
                </c:pt>
                <c:pt idx="28">
                  <c:v>185.96799999999999</c:v>
                </c:pt>
                <c:pt idx="29">
                  <c:v>220.845</c:v>
                </c:pt>
                <c:pt idx="30">
                  <c:v>259.96199999999999</c:v>
                </c:pt>
                <c:pt idx="31">
                  <c:v>289.899</c:v>
                </c:pt>
                <c:pt idx="32">
                  <c:v>319.20999999999998</c:v>
                </c:pt>
                <c:pt idx="33">
                  <c:v>351.10899999999998</c:v>
                </c:pt>
                <c:pt idx="34">
                  <c:v>377.577</c:v>
                </c:pt>
                <c:pt idx="35">
                  <c:v>414.32900000000001</c:v>
                </c:pt>
                <c:pt idx="36">
                  <c:v>446.41300000000001</c:v>
                </c:pt>
                <c:pt idx="37">
                  <c:v>495.53399999999999</c:v>
                </c:pt>
                <c:pt idx="38">
                  <c:v>554.89599999999996</c:v>
                </c:pt>
                <c:pt idx="39">
                  <c:v>613.38099999999997</c:v>
                </c:pt>
                <c:pt idx="40">
                  <c:v>667.43499999999995</c:v>
                </c:pt>
                <c:pt idx="41">
                  <c:v>703.72799999999995</c:v>
                </c:pt>
                <c:pt idx="42">
                  <c:v>727.96500000000003</c:v>
                </c:pt>
                <c:pt idx="43">
                  <c:v>766.40800000000002</c:v>
                </c:pt>
                <c:pt idx="44">
                  <c:v>806.42</c:v>
                </c:pt>
                <c:pt idx="45">
                  <c:v>846.53599999999994</c:v>
                </c:pt>
                <c:pt idx="46">
                  <c:v>903.43200000000002</c:v>
                </c:pt>
                <c:pt idx="47">
                  <c:v>948.95299999999997</c:v>
                </c:pt>
                <c:pt idx="48">
                  <c:v>991.23800000000006</c:v>
                </c:pt>
                <c:pt idx="49">
                  <c:v>1031.1579999999999</c:v>
                </c:pt>
                <c:pt idx="50">
                  <c:v>1089.3409999999999</c:v>
                </c:pt>
                <c:pt idx="51">
                  <c:v>1129.443</c:v>
                </c:pt>
                <c:pt idx="52">
                  <c:v>1182.9559999999999</c:v>
                </c:pt>
                <c:pt idx="53">
                  <c:v>1251.847</c:v>
                </c:pt>
                <c:pt idx="54">
                  <c:v>1312.854</c:v>
                </c:pt>
                <c:pt idx="55">
                  <c:v>1388.7529999999999</c:v>
                </c:pt>
                <c:pt idx="56">
                  <c:v>1465.902</c:v>
                </c:pt>
                <c:pt idx="57">
                  <c:v>1541.442</c:v>
                </c:pt>
                <c:pt idx="58">
                  <c:v>1579.796</c:v>
                </c:pt>
                <c:pt idx="59">
                  <c:v>1537.213</c:v>
                </c:pt>
                <c:pt idx="60">
                  <c:v>1587.4659999999999</c:v>
                </c:pt>
                <c:pt idx="61">
                  <c:v>1644.546</c:v>
                </c:pt>
                <c:pt idx="62">
                  <c:v>1694.4169999999999</c:v>
                </c:pt>
                <c:pt idx="63">
                  <c:v>1761.347</c:v>
                </c:pt>
                <c:pt idx="64">
                  <c:v>1844.2950000000001</c:v>
                </c:pt>
                <c:pt idx="65">
                  <c:v>1895.8389999999999</c:v>
                </c:pt>
                <c:pt idx="66">
                  <c:v>1969.5239999999999</c:v>
                </c:pt>
                <c:pt idx="67">
                  <c:v>2049.6289999999999</c:v>
                </c:pt>
                <c:pt idx="68">
                  <c:v>2114.627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6D6-457B-9B0A-F3E93C6413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5918832"/>
        <c:axId val="1"/>
      </c:lineChart>
      <c:catAx>
        <c:axId val="175918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0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5"/>
        <c:tickMarkSkip val="1"/>
        <c:noMultiLvlLbl val="0"/>
      </c:catAx>
      <c:valAx>
        <c:axId val="1"/>
        <c:scaling>
          <c:orientation val="minMax"/>
          <c:max val="2250"/>
          <c:min val="0"/>
        </c:scaling>
        <c:delete val="0"/>
        <c:axPos val="l"/>
        <c:majorGridlines>
          <c:spPr>
            <a:ln w="6350">
              <a:solidFill>
                <a:schemeClr val="bg1">
                  <a:lumMod val="85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3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300" b="0"/>
                  <a:t>£ billions</a:t>
                </a:r>
              </a:p>
            </c:rich>
          </c:tx>
          <c:overlay val="0"/>
          <c:spPr>
            <a:noFill/>
            <a:ln w="27977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317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75918832"/>
        <c:crosses val="autoZero"/>
        <c:crossBetween val="midCat"/>
        <c:majorUnit val="250"/>
      </c:valAx>
      <c:spPr>
        <a:solidFill>
          <a:schemeClr val="bg1"/>
        </a:solidFill>
        <a:ln w="3497">
          <a:solidFill>
            <a:schemeClr val="tx1"/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22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200" b="0" i="0" u="none" strike="noStrike" baseline="0">
                <a:solidFill>
                  <a:srgbClr val="CC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5978760516570648"/>
          <c:y val="4.3493857479668593E-2"/>
          <c:w val="0.4007744157766443"/>
          <c:h val="0.14124340325978457"/>
        </c:manualLayout>
      </c:layout>
      <c:overlay val="0"/>
      <c:spPr>
        <a:solidFill>
          <a:srgbClr val="FFFFDB"/>
        </a:solidFill>
        <a:ln w="13989">
          <a:solidFill>
            <a:srgbClr val="800080"/>
          </a:solidFill>
          <a:prstDash val="solid"/>
        </a:ln>
      </c:spPr>
      <c:txPr>
        <a:bodyPr/>
        <a:lstStyle/>
        <a:p>
          <a:pPr>
            <a:defRPr sz="22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54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6BB552-00B4-4BF8-86F2-C1AB03289E2B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A27540-1274-47D7-B061-850CD6DA67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474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47476E94-BAE2-4447-89B3-0EF0FCEFCFE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BD471A7-0C45-4AFC-8023-EF85010A3F4F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35F775F8-C6FF-4433-A9DD-5203E511D0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26950674-0C09-4BBA-AA8B-DAF5A1845A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755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429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88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37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05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150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227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97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735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310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14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025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3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ons.gov.uk/economy/grossdomesticproductgdp/timeseries/ybha/ukea" TargetMode="External"/><Relationship Id="rId4" Type="http://schemas.openxmlformats.org/officeDocument/2006/relationships/hyperlink" Target="http://www.ons.gov.uk/economy/grossdomesticproductgdp/timeseries/abmi/uke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5C1827AB-74F6-402A-9341-EAEDA20EBFFE}"/>
              </a:ext>
            </a:extLst>
          </p:cNvPr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631770982"/>
              </p:ext>
            </p:extLst>
          </p:nvPr>
        </p:nvGraphicFramePr>
        <p:xfrm>
          <a:off x="281354" y="158262"/>
          <a:ext cx="9205546" cy="58875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387" name="Text Box 5">
            <a:extLst>
              <a:ext uri="{FF2B5EF4-FFF2-40B4-BE49-F238E27FC236}">
                <a16:creationId xmlns:a16="http://schemas.microsoft.com/office/drawing/2014/main" id="{AEDA9088-4C24-4BA2-AA4E-610189F8C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915" y="6294884"/>
            <a:ext cx="5572125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Char char="•"/>
              <a:defRPr>
                <a:solidFill>
                  <a:srgbClr val="004D75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spcAft>
                <a:spcPct val="10000"/>
              </a:spcAft>
              <a:buChar char="–"/>
              <a:defRPr sz="1500">
                <a:solidFill>
                  <a:srgbClr val="004D75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•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–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2500" dirty="0">
                <a:solidFill>
                  <a:schemeClr val="tx1"/>
                </a:solidFill>
                <a:latin typeface="Arial"/>
                <a:cs typeface="Arial" panose="020B0604020202020204" pitchFamily="34" charset="0"/>
              </a:rPr>
              <a:t>1. UK Gross Domestic Product (GDP)</a:t>
            </a:r>
          </a:p>
        </p:txBody>
      </p:sp>
      <p:sp>
        <p:nvSpPr>
          <p:cNvPr id="16388" name="Text Box 10">
            <a:extLst>
              <a:ext uri="{FF2B5EF4-FFF2-40B4-BE49-F238E27FC236}">
                <a16:creationId xmlns:a16="http://schemas.microsoft.com/office/drawing/2014/main" id="{ABDD8C85-1711-44C8-B355-9F52BCB572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068" y="6054213"/>
            <a:ext cx="557212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Char char="•"/>
              <a:defRPr>
                <a:solidFill>
                  <a:srgbClr val="004D75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spcAft>
                <a:spcPct val="10000"/>
              </a:spcAft>
              <a:buChar char="–"/>
              <a:defRPr sz="1500">
                <a:solidFill>
                  <a:srgbClr val="004D75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•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–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Office for National Statistics (series 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ABMI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YBHA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5089616"/>
      </p:ext>
    </p:extLst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</TotalTime>
  <Words>24</Words>
  <Application>Microsoft Office PowerPoint</Application>
  <PresentationFormat>A4 Paper (210x297 mm)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Dean Garratt</cp:lastModifiedBy>
  <cp:revision>19</cp:revision>
  <dcterms:created xsi:type="dcterms:W3CDTF">2018-03-30T08:30:48Z</dcterms:created>
  <dcterms:modified xsi:type="dcterms:W3CDTF">2019-02-18T14:59:18Z</dcterms:modified>
</cp:coreProperties>
</file>