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469" r:id="rId2"/>
  </p:sldIdLst>
  <p:sldSz cx="155448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80008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407" autoAdjust="0"/>
  </p:normalViewPr>
  <p:slideViewPr>
    <p:cSldViewPr snapToGrid="0">
      <p:cViewPr>
        <p:scale>
          <a:sx n="66" d="100"/>
          <a:sy n="66" d="100"/>
        </p:scale>
        <p:origin x="576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EA266-379D-4C41-955D-29693300C6AA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19088" y="1143000"/>
            <a:ext cx="74961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3667E-578A-42FE-9169-3C3D4FA9C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892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D5A5E4A-1F7A-48F3-A4C1-CA86131641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9752C6-B3ED-460A-B86B-5D06F9163A79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01762" name="Rectangle 2">
            <a:extLst>
              <a:ext uri="{FF2B5EF4-FFF2-40B4-BE49-F238E27FC236}">
                <a16:creationId xmlns:a16="http://schemas.microsoft.com/office/drawing/2014/main" id="{7CAB0A4C-5CFA-4A87-A05C-F296227E60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GB" altLang="en-US" noProof="1"/>
          </a:p>
        </p:txBody>
      </p:sp>
      <p:sp>
        <p:nvSpPr>
          <p:cNvPr id="501763" name="Rectangle 3">
            <a:extLst>
              <a:ext uri="{FF2B5EF4-FFF2-40B4-BE49-F238E27FC236}">
                <a16:creationId xmlns:a16="http://schemas.microsoft.com/office/drawing/2014/main" id="{247F51FD-263D-463F-B1E5-7BEFFA3BCC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735013" y="685800"/>
            <a:ext cx="8328026" cy="34290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0" y="1047539"/>
            <a:ext cx="11658600" cy="2228427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3361902"/>
            <a:ext cx="11658600" cy="1545378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29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04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7" y="340783"/>
            <a:ext cx="3351848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5" y="340783"/>
            <a:ext cx="9861233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52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09" y="1595756"/>
            <a:ext cx="13407390" cy="2662555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09" y="4283499"/>
            <a:ext cx="13407390" cy="1400175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82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82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82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82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82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82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91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1703917"/>
            <a:ext cx="660654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1703917"/>
            <a:ext cx="660654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20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340784"/>
            <a:ext cx="1340739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1569085"/>
            <a:ext cx="6576178" cy="768985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2338070"/>
            <a:ext cx="6576178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5" y="1569085"/>
            <a:ext cx="6608565" cy="768985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5" y="2338070"/>
            <a:ext cx="6608565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15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4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36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426720"/>
            <a:ext cx="5013602" cy="149352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921597"/>
            <a:ext cx="7869555" cy="4548717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1920240"/>
            <a:ext cx="5013602" cy="3557482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22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426720"/>
            <a:ext cx="5013602" cy="149352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921597"/>
            <a:ext cx="7869555" cy="4548717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1920240"/>
            <a:ext cx="5013602" cy="3557482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0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340784"/>
            <a:ext cx="1340739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1703917"/>
            <a:ext cx="1340739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5932594"/>
            <a:ext cx="349758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DC6F22-DF18-4CC4-A715-4E4924E569B8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5932594"/>
            <a:ext cx="524637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5932594"/>
            <a:ext cx="349758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ABD58D-76B5-4FC1-A9C5-267550AE4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0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">
            <a:extLst>
              <a:ext uri="{FF2B5EF4-FFF2-40B4-BE49-F238E27FC236}">
                <a16:creationId xmlns:a16="http://schemas.microsoft.com/office/drawing/2014/main" id="{19D8A1C4-7858-5E90-907E-729A451F1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485" y="195214"/>
            <a:ext cx="7010400" cy="51816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" name="Line 6">
            <a:extLst>
              <a:ext uri="{FF2B5EF4-FFF2-40B4-BE49-F238E27FC236}">
                <a16:creationId xmlns:a16="http://schemas.microsoft.com/office/drawing/2014/main" id="{C16C7A82-2AB5-7061-AD85-06F490CEA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949" y="36653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Line 7">
            <a:extLst>
              <a:ext uri="{FF2B5EF4-FFF2-40B4-BE49-F238E27FC236}">
                <a16:creationId xmlns:a16="http://schemas.microsoft.com/office/drawing/2014/main" id="{A8163AB5-1653-FEED-427F-CDD9E362BF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949" y="5370653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0959CD40-D009-76B4-F21D-93408A260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276" y="5324616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8" name="Rectangle 9">
            <a:extLst>
              <a:ext uri="{FF2B5EF4-FFF2-40B4-BE49-F238E27FC236}">
                <a16:creationId xmlns:a16="http://schemas.microsoft.com/office/drawing/2014/main" id="{C1AD8962-CB19-0835-939D-A4BAC4569BB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686348" y="2685124"/>
            <a:ext cx="1696426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Total tax paid</a:t>
            </a:r>
          </a:p>
        </p:txBody>
      </p:sp>
      <p:sp>
        <p:nvSpPr>
          <p:cNvPr id="29" name="Rectangle 10">
            <a:extLst>
              <a:ext uri="{FF2B5EF4-FFF2-40B4-BE49-F238E27FC236}">
                <a16:creationId xmlns:a16="http://schemas.microsoft.com/office/drawing/2014/main" id="{D7D0305A-3FBE-C163-B418-07A1651C7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7182" y="5433616"/>
            <a:ext cx="1625894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Total income</a:t>
            </a:r>
          </a:p>
        </p:txBody>
      </p:sp>
      <p:grpSp>
        <p:nvGrpSpPr>
          <p:cNvPr id="30" name="Group 11">
            <a:extLst>
              <a:ext uri="{FF2B5EF4-FFF2-40B4-BE49-F238E27FC236}">
                <a16:creationId xmlns:a16="http://schemas.microsoft.com/office/drawing/2014/main" id="{4B201D8C-6F62-4B56-F91F-42F16B7B0A52}"/>
              </a:ext>
            </a:extLst>
          </p:cNvPr>
          <p:cNvGrpSpPr>
            <a:grpSpLocks/>
          </p:cNvGrpSpPr>
          <p:nvPr/>
        </p:nvGrpSpPr>
        <p:grpSpPr bwMode="auto">
          <a:xfrm>
            <a:off x="483951" y="1619393"/>
            <a:ext cx="7116763" cy="3751263"/>
            <a:chOff x="672" y="1381"/>
            <a:chExt cx="4483" cy="2363"/>
          </a:xfrm>
        </p:grpSpPr>
        <p:sp>
          <p:nvSpPr>
            <p:cNvPr id="31" name="Line 12">
              <a:extLst>
                <a:ext uri="{FF2B5EF4-FFF2-40B4-BE49-F238E27FC236}">
                  <a16:creationId xmlns:a16="http://schemas.microsoft.com/office/drawing/2014/main" id="{2C1B4B54-0E50-66AB-1452-E9E842421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381"/>
              <a:ext cx="4122" cy="2363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00736" name="Rectangle 13">
              <a:extLst>
                <a:ext uri="{FF2B5EF4-FFF2-40B4-BE49-F238E27FC236}">
                  <a16:creationId xmlns:a16="http://schemas.microsoft.com/office/drawing/2014/main" id="{26828C5F-B2F4-BC35-D5E1-34AE2043F6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6" y="1747"/>
              <a:ext cx="98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>
                  <a:solidFill>
                    <a:schemeClr val="tx2"/>
                  </a:solidFill>
                  <a:latin typeface="Arial" panose="020B0604020202020204" pitchFamily="34" charset="0"/>
                </a:rPr>
                <a:t>Proportional</a:t>
              </a:r>
            </a:p>
          </p:txBody>
        </p:sp>
      </p:grpSp>
      <p:grpSp>
        <p:nvGrpSpPr>
          <p:cNvPr id="500737" name="Group 14">
            <a:extLst>
              <a:ext uri="{FF2B5EF4-FFF2-40B4-BE49-F238E27FC236}">
                <a16:creationId xmlns:a16="http://schemas.microsoft.com/office/drawing/2014/main" id="{2657C458-7540-1DB4-A2A6-F4F68950C0B7}"/>
              </a:ext>
            </a:extLst>
          </p:cNvPr>
          <p:cNvGrpSpPr>
            <a:grpSpLocks/>
          </p:cNvGrpSpPr>
          <p:nvPr/>
        </p:nvGrpSpPr>
        <p:grpSpPr bwMode="auto">
          <a:xfrm>
            <a:off x="501414" y="978041"/>
            <a:ext cx="8059737" cy="5307012"/>
            <a:chOff x="683" y="977"/>
            <a:chExt cx="5077" cy="3343"/>
          </a:xfrm>
        </p:grpSpPr>
        <p:sp>
          <p:nvSpPr>
            <p:cNvPr id="500739" name="Arc 15">
              <a:extLst>
                <a:ext uri="{FF2B5EF4-FFF2-40B4-BE49-F238E27FC236}">
                  <a16:creationId xmlns:a16="http://schemas.microsoft.com/office/drawing/2014/main" id="{FAD41EFE-142C-B9A9-0AAA-25E7B97B6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" y="977"/>
              <a:ext cx="5077" cy="3343"/>
            </a:xfrm>
            <a:custGeom>
              <a:avLst/>
              <a:gdLst>
                <a:gd name="G0" fmla="+- 21272 0 0"/>
                <a:gd name="G1" fmla="+- 21046 0 0"/>
                <a:gd name="G2" fmla="+- 21600 0 0"/>
                <a:gd name="T0" fmla="*/ 0 w 21272"/>
                <a:gd name="T1" fmla="*/ 17294 h 21046"/>
                <a:gd name="T2" fmla="*/ 16413 w 21272"/>
                <a:gd name="T3" fmla="*/ 0 h 21046"/>
                <a:gd name="T4" fmla="*/ 21272 w 21272"/>
                <a:gd name="T5" fmla="*/ 21046 h 2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72" h="21046" fill="none" extrusionOk="0">
                  <a:moveTo>
                    <a:pt x="0" y="17294"/>
                  </a:moveTo>
                  <a:cubicBezTo>
                    <a:pt x="1505" y="8758"/>
                    <a:pt x="7967" y="1949"/>
                    <a:pt x="16412" y="-1"/>
                  </a:cubicBezTo>
                </a:path>
                <a:path w="21272" h="21046" stroke="0" extrusionOk="0">
                  <a:moveTo>
                    <a:pt x="0" y="17294"/>
                  </a:moveTo>
                  <a:cubicBezTo>
                    <a:pt x="1505" y="8758"/>
                    <a:pt x="7967" y="1949"/>
                    <a:pt x="16412" y="-1"/>
                  </a:cubicBezTo>
                  <a:lnTo>
                    <a:pt x="21272" y="21046"/>
                  </a:lnTo>
                  <a:close/>
                </a:path>
              </a:pathLst>
            </a:custGeom>
            <a:noFill/>
            <a:ln w="38100" cap="rnd">
              <a:solidFill>
                <a:srgbClr val="80008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00760" name="Rectangle 16">
              <a:extLst>
                <a:ext uri="{FF2B5EF4-FFF2-40B4-BE49-F238E27FC236}">
                  <a16:creationId xmlns:a16="http://schemas.microsoft.com/office/drawing/2014/main" id="{F5B75EA0-AF66-86C9-3D51-90F8248B18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027"/>
              <a:ext cx="92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 dirty="0">
                  <a:solidFill>
                    <a:srgbClr val="800080"/>
                  </a:solidFill>
                  <a:latin typeface="Arial" panose="020B0604020202020204" pitchFamily="34" charset="0"/>
                </a:rPr>
                <a:t>Regressive</a:t>
              </a:r>
            </a:p>
          </p:txBody>
        </p:sp>
      </p:grpSp>
      <p:grpSp>
        <p:nvGrpSpPr>
          <p:cNvPr id="500761" name="Group 17">
            <a:extLst>
              <a:ext uri="{FF2B5EF4-FFF2-40B4-BE49-F238E27FC236}">
                <a16:creationId xmlns:a16="http://schemas.microsoft.com/office/drawing/2014/main" id="{28BDFC07-509F-7B26-D027-9B6E001B7285}"/>
              </a:ext>
            </a:extLst>
          </p:cNvPr>
          <p:cNvGrpSpPr>
            <a:grpSpLocks/>
          </p:cNvGrpSpPr>
          <p:nvPr/>
        </p:nvGrpSpPr>
        <p:grpSpPr bwMode="auto">
          <a:xfrm>
            <a:off x="483951" y="2886219"/>
            <a:ext cx="7078663" cy="427037"/>
            <a:chOff x="672" y="2179"/>
            <a:chExt cx="4459" cy="269"/>
          </a:xfrm>
        </p:grpSpPr>
        <p:sp>
          <p:nvSpPr>
            <p:cNvPr id="500762" name="Line 18">
              <a:extLst>
                <a:ext uri="{FF2B5EF4-FFF2-40B4-BE49-F238E27FC236}">
                  <a16:creationId xmlns:a16="http://schemas.microsoft.com/office/drawing/2014/main" id="{04A7BA84-5626-F036-48A8-B978D5204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448"/>
              <a:ext cx="432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00763" name="Rectangle 19">
              <a:extLst>
                <a:ext uri="{FF2B5EF4-FFF2-40B4-BE49-F238E27FC236}">
                  <a16:creationId xmlns:a16="http://schemas.microsoft.com/office/drawing/2014/main" id="{A74F233D-EE2D-BB6C-716E-5D04AA92B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2179"/>
              <a:ext cx="8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 dirty="0">
                  <a:solidFill>
                    <a:srgbClr val="CC0000"/>
                  </a:solidFill>
                  <a:latin typeface="Arial" panose="020B0604020202020204" pitchFamily="34" charset="0"/>
                </a:rPr>
                <a:t>Lump-sum</a:t>
              </a:r>
            </a:p>
          </p:txBody>
        </p:sp>
      </p:grpSp>
      <p:grpSp>
        <p:nvGrpSpPr>
          <p:cNvPr id="500764" name="Group 20">
            <a:extLst>
              <a:ext uri="{FF2B5EF4-FFF2-40B4-BE49-F238E27FC236}">
                <a16:creationId xmlns:a16="http://schemas.microsoft.com/office/drawing/2014/main" id="{7D87286C-C643-36AF-056F-46360DF9928F}"/>
              </a:ext>
            </a:extLst>
          </p:cNvPr>
          <p:cNvGrpSpPr>
            <a:grpSpLocks/>
          </p:cNvGrpSpPr>
          <p:nvPr/>
        </p:nvGrpSpPr>
        <p:grpSpPr bwMode="auto">
          <a:xfrm>
            <a:off x="69612" y="-572945"/>
            <a:ext cx="7272338" cy="5921375"/>
            <a:chOff x="411" y="0"/>
            <a:chExt cx="4581" cy="3730"/>
          </a:xfrm>
        </p:grpSpPr>
        <p:sp>
          <p:nvSpPr>
            <p:cNvPr id="500765" name="Rectangle 21">
              <a:extLst>
                <a:ext uri="{FF2B5EF4-FFF2-40B4-BE49-F238E27FC236}">
                  <a16:creationId xmlns:a16="http://schemas.microsoft.com/office/drawing/2014/main" id="{513D8C51-E3CC-CD33-0CFE-8C51CEB79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2" y="451"/>
              <a:ext cx="9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 dirty="0">
                  <a:solidFill>
                    <a:srgbClr val="008000"/>
                  </a:solidFill>
                  <a:latin typeface="Arial" panose="020B0604020202020204" pitchFamily="34" charset="0"/>
                </a:rPr>
                <a:t>Progressive</a:t>
              </a:r>
            </a:p>
          </p:txBody>
        </p:sp>
        <p:sp>
          <p:nvSpPr>
            <p:cNvPr id="500766" name="Arc 22">
              <a:extLst>
                <a:ext uri="{FF2B5EF4-FFF2-40B4-BE49-F238E27FC236}">
                  <a16:creationId xmlns:a16="http://schemas.microsoft.com/office/drawing/2014/main" id="{EF28A523-A2E9-B1DD-166D-4A10D2F061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" y="0"/>
              <a:ext cx="3862" cy="3730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268 w 21268"/>
                <a:gd name="T1" fmla="*/ 3771 h 20959"/>
                <a:gd name="T2" fmla="*/ 5222 w 21268"/>
                <a:gd name="T3" fmla="*/ 20959 h 20959"/>
                <a:gd name="T4" fmla="*/ 0 w 21268"/>
                <a:gd name="T5" fmla="*/ 0 h 209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68" h="20959" fill="none" extrusionOk="0">
                  <a:moveTo>
                    <a:pt x="21268" y="3771"/>
                  </a:moveTo>
                  <a:cubicBezTo>
                    <a:pt x="19779" y="12164"/>
                    <a:pt x="13493" y="18898"/>
                    <a:pt x="5222" y="20959"/>
                  </a:cubicBezTo>
                </a:path>
                <a:path w="21268" h="20959" stroke="0" extrusionOk="0">
                  <a:moveTo>
                    <a:pt x="21268" y="3771"/>
                  </a:moveTo>
                  <a:cubicBezTo>
                    <a:pt x="19779" y="12164"/>
                    <a:pt x="13493" y="18898"/>
                    <a:pt x="5222" y="2095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00767" name="Rectangle 3">
            <a:extLst>
              <a:ext uri="{FF2B5EF4-FFF2-40B4-BE49-F238E27FC236}">
                <a16:creationId xmlns:a16="http://schemas.microsoft.com/office/drawing/2014/main" id="{DE86FDCB-CBBF-FA8E-7A0D-9BC4A47DA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8372" y="5675454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0768" name="Rectangle 4">
            <a:extLst>
              <a:ext uri="{FF2B5EF4-FFF2-40B4-BE49-F238E27FC236}">
                <a16:creationId xmlns:a16="http://schemas.microsoft.com/office/drawing/2014/main" id="{49466389-E355-3923-20D2-15A21F064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772" y="5675454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0769" name="Line 5">
            <a:extLst>
              <a:ext uri="{FF2B5EF4-FFF2-40B4-BE49-F238E27FC236}">
                <a16:creationId xmlns:a16="http://schemas.microsoft.com/office/drawing/2014/main" id="{A23A1AFC-15CB-6B8D-08C8-D530833AA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9372" y="36654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0770" name="Line 6">
            <a:extLst>
              <a:ext uri="{FF2B5EF4-FFF2-40B4-BE49-F238E27FC236}">
                <a16:creationId xmlns:a16="http://schemas.microsoft.com/office/drawing/2014/main" id="{ACB4CDC3-52E5-A429-9231-6A5DA1728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9372" y="5370654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0771" name="Rectangle 7">
            <a:extLst>
              <a:ext uri="{FF2B5EF4-FFF2-40B4-BE49-F238E27FC236}">
                <a16:creationId xmlns:a16="http://schemas.microsoft.com/office/drawing/2014/main" id="{B599C672-F420-6AD1-49A5-0DB764B1E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8700" y="5324617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500772" name="Rectangle 8">
            <a:extLst>
              <a:ext uri="{FF2B5EF4-FFF2-40B4-BE49-F238E27FC236}">
                <a16:creationId xmlns:a16="http://schemas.microsoft.com/office/drawing/2014/main" id="{51334828-6216-C01E-A4E4-4E455A48D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5551" y="5433617"/>
            <a:ext cx="1625894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Total income</a:t>
            </a:r>
          </a:p>
        </p:txBody>
      </p:sp>
      <p:grpSp>
        <p:nvGrpSpPr>
          <p:cNvPr id="500773" name="Group 9">
            <a:extLst>
              <a:ext uri="{FF2B5EF4-FFF2-40B4-BE49-F238E27FC236}">
                <a16:creationId xmlns:a16="http://schemas.microsoft.com/office/drawing/2014/main" id="{629F175A-AC4B-1C7D-9B35-F583D0167E68}"/>
              </a:ext>
            </a:extLst>
          </p:cNvPr>
          <p:cNvGrpSpPr>
            <a:grpSpLocks/>
          </p:cNvGrpSpPr>
          <p:nvPr/>
        </p:nvGrpSpPr>
        <p:grpSpPr bwMode="auto">
          <a:xfrm>
            <a:off x="8507313" y="3186254"/>
            <a:ext cx="6999287" cy="439738"/>
            <a:chOff x="677" y="2368"/>
            <a:chExt cx="4409" cy="277"/>
          </a:xfrm>
        </p:grpSpPr>
        <p:sp>
          <p:nvSpPr>
            <p:cNvPr id="500774" name="Line 10">
              <a:extLst>
                <a:ext uri="{FF2B5EF4-FFF2-40B4-BE49-F238E27FC236}">
                  <a16:creationId xmlns:a16="http://schemas.microsoft.com/office/drawing/2014/main" id="{144C3670-7548-10BB-B2AA-ED6CB8EFFA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2368"/>
              <a:ext cx="4234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00775" name="Rectangle 11">
              <a:extLst>
                <a:ext uri="{FF2B5EF4-FFF2-40B4-BE49-F238E27FC236}">
                  <a16:creationId xmlns:a16="http://schemas.microsoft.com/office/drawing/2014/main" id="{D523462C-2468-D878-C8BD-EA47896615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7" y="2393"/>
              <a:ext cx="98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>
                  <a:solidFill>
                    <a:schemeClr val="tx2"/>
                  </a:solidFill>
                  <a:latin typeface="Arial" panose="020B0604020202020204" pitchFamily="34" charset="0"/>
                </a:rPr>
                <a:t>Proportional</a:t>
              </a:r>
            </a:p>
          </p:txBody>
        </p:sp>
      </p:grpSp>
      <p:grpSp>
        <p:nvGrpSpPr>
          <p:cNvPr id="500776" name="Group 12">
            <a:extLst>
              <a:ext uri="{FF2B5EF4-FFF2-40B4-BE49-F238E27FC236}">
                <a16:creationId xmlns:a16="http://schemas.microsoft.com/office/drawing/2014/main" id="{2C6C4017-1D03-4AEF-090E-401222085DA9}"/>
              </a:ext>
            </a:extLst>
          </p:cNvPr>
          <p:cNvGrpSpPr>
            <a:grpSpLocks/>
          </p:cNvGrpSpPr>
          <p:nvPr/>
        </p:nvGrpSpPr>
        <p:grpSpPr bwMode="auto">
          <a:xfrm>
            <a:off x="8085035" y="-642388"/>
            <a:ext cx="7272338" cy="5921375"/>
            <a:chOff x="411" y="0"/>
            <a:chExt cx="4581" cy="3730"/>
          </a:xfrm>
        </p:grpSpPr>
        <p:sp>
          <p:nvSpPr>
            <p:cNvPr id="500777" name="Rectangle 13">
              <a:extLst>
                <a:ext uri="{FF2B5EF4-FFF2-40B4-BE49-F238E27FC236}">
                  <a16:creationId xmlns:a16="http://schemas.microsoft.com/office/drawing/2014/main" id="{DB05E848-C587-8615-F2EB-9A5F28840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2" y="451"/>
              <a:ext cx="9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 dirty="0">
                  <a:solidFill>
                    <a:srgbClr val="008000"/>
                  </a:solidFill>
                  <a:latin typeface="Arial" panose="020B0604020202020204" pitchFamily="34" charset="0"/>
                </a:rPr>
                <a:t>Progressive</a:t>
              </a:r>
            </a:p>
          </p:txBody>
        </p:sp>
        <p:sp>
          <p:nvSpPr>
            <p:cNvPr id="500778" name="Arc 14">
              <a:extLst>
                <a:ext uri="{FF2B5EF4-FFF2-40B4-BE49-F238E27FC236}">
                  <a16:creationId xmlns:a16="http://schemas.microsoft.com/office/drawing/2014/main" id="{257F422C-1CC5-01C8-37E6-5F1A51558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" y="0"/>
              <a:ext cx="3862" cy="3730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268 w 21268"/>
                <a:gd name="T1" fmla="*/ 3771 h 20959"/>
                <a:gd name="T2" fmla="*/ 5222 w 21268"/>
                <a:gd name="T3" fmla="*/ 20959 h 20959"/>
                <a:gd name="T4" fmla="*/ 0 w 21268"/>
                <a:gd name="T5" fmla="*/ 0 h 209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68" h="20959" fill="none" extrusionOk="0">
                  <a:moveTo>
                    <a:pt x="21268" y="3771"/>
                  </a:moveTo>
                  <a:cubicBezTo>
                    <a:pt x="19779" y="12164"/>
                    <a:pt x="13493" y="18898"/>
                    <a:pt x="5222" y="20959"/>
                  </a:cubicBezTo>
                </a:path>
                <a:path w="21268" h="20959" stroke="0" extrusionOk="0">
                  <a:moveTo>
                    <a:pt x="21268" y="3771"/>
                  </a:moveTo>
                  <a:cubicBezTo>
                    <a:pt x="19779" y="12164"/>
                    <a:pt x="13493" y="18898"/>
                    <a:pt x="5222" y="20959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38100" cap="rnd">
              <a:solidFill>
                <a:srgbClr val="008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00779" name="Group 15">
            <a:extLst>
              <a:ext uri="{FF2B5EF4-FFF2-40B4-BE49-F238E27FC236}">
                <a16:creationId xmlns:a16="http://schemas.microsoft.com/office/drawing/2014/main" id="{19E69778-911E-0398-1EAD-47A6E0252FBC}"/>
              </a:ext>
            </a:extLst>
          </p:cNvPr>
          <p:cNvGrpSpPr>
            <a:grpSpLocks/>
          </p:cNvGrpSpPr>
          <p:nvPr/>
        </p:nvGrpSpPr>
        <p:grpSpPr bwMode="auto">
          <a:xfrm>
            <a:off x="8508900" y="181117"/>
            <a:ext cx="8067675" cy="4489450"/>
            <a:chOff x="678" y="475"/>
            <a:chExt cx="5082" cy="2828"/>
          </a:xfrm>
        </p:grpSpPr>
        <p:sp>
          <p:nvSpPr>
            <p:cNvPr id="500780" name="Rectangle 16">
              <a:extLst>
                <a:ext uri="{FF2B5EF4-FFF2-40B4-BE49-F238E27FC236}">
                  <a16:creationId xmlns:a16="http://schemas.microsoft.com/office/drawing/2014/main" id="{4C1CDAB2-07AE-6DFB-74FF-4F28A4622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5" y="3015"/>
              <a:ext cx="92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 dirty="0">
                  <a:solidFill>
                    <a:srgbClr val="800080"/>
                  </a:solidFill>
                  <a:latin typeface="Arial" panose="020B0604020202020204" pitchFamily="34" charset="0"/>
                </a:rPr>
                <a:t>Regressive</a:t>
              </a:r>
            </a:p>
          </p:txBody>
        </p:sp>
        <p:sp>
          <p:nvSpPr>
            <p:cNvPr id="500781" name="Arc 17">
              <a:extLst>
                <a:ext uri="{FF2B5EF4-FFF2-40B4-BE49-F238E27FC236}">
                  <a16:creationId xmlns:a16="http://schemas.microsoft.com/office/drawing/2014/main" id="{2CB388B2-F9D3-30FD-D67D-9BDFD3DEB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" y="475"/>
              <a:ext cx="5082" cy="2828"/>
            </a:xfrm>
            <a:custGeom>
              <a:avLst/>
              <a:gdLst>
                <a:gd name="G0" fmla="+- 20803 0 0"/>
                <a:gd name="G1" fmla="+- 0 0 0"/>
                <a:gd name="G2" fmla="+- 21600 0 0"/>
                <a:gd name="T0" fmla="*/ 15529 w 20803"/>
                <a:gd name="T1" fmla="*/ 20946 h 20946"/>
                <a:gd name="T2" fmla="*/ 0 w 20803"/>
                <a:gd name="T3" fmla="*/ 5815 h 20946"/>
                <a:gd name="T4" fmla="*/ 20803 w 20803"/>
                <a:gd name="T5" fmla="*/ 0 h 20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3" h="20946" fill="none" extrusionOk="0">
                  <a:moveTo>
                    <a:pt x="15528" y="20946"/>
                  </a:moveTo>
                  <a:cubicBezTo>
                    <a:pt x="8012" y="19053"/>
                    <a:pt x="2086" y="13279"/>
                    <a:pt x="0" y="5814"/>
                  </a:cubicBezTo>
                </a:path>
                <a:path w="20803" h="20946" stroke="0" extrusionOk="0">
                  <a:moveTo>
                    <a:pt x="15528" y="20946"/>
                  </a:moveTo>
                  <a:cubicBezTo>
                    <a:pt x="8012" y="19053"/>
                    <a:pt x="2086" y="13279"/>
                    <a:pt x="0" y="5814"/>
                  </a:cubicBezTo>
                  <a:lnTo>
                    <a:pt x="20803" y="0"/>
                  </a:lnTo>
                  <a:close/>
                </a:path>
              </a:pathLst>
            </a:custGeom>
            <a:noFill/>
            <a:ln w="38100" cap="rnd">
              <a:solidFill>
                <a:srgbClr val="80008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00782" name="Group 18">
            <a:extLst>
              <a:ext uri="{FF2B5EF4-FFF2-40B4-BE49-F238E27FC236}">
                <a16:creationId xmlns:a16="http://schemas.microsoft.com/office/drawing/2014/main" id="{9F97C0F7-C493-BA34-9739-D1C70226015A}"/>
              </a:ext>
            </a:extLst>
          </p:cNvPr>
          <p:cNvGrpSpPr>
            <a:grpSpLocks/>
          </p:cNvGrpSpPr>
          <p:nvPr/>
        </p:nvGrpSpPr>
        <p:grpSpPr bwMode="auto">
          <a:xfrm>
            <a:off x="8691460" y="144604"/>
            <a:ext cx="6740524" cy="5016500"/>
            <a:chOff x="793" y="452"/>
            <a:chExt cx="4246" cy="3160"/>
          </a:xfrm>
        </p:grpSpPr>
        <p:sp>
          <p:nvSpPr>
            <p:cNvPr id="500783" name="Arc 19">
              <a:extLst>
                <a:ext uri="{FF2B5EF4-FFF2-40B4-BE49-F238E27FC236}">
                  <a16:creationId xmlns:a16="http://schemas.microsoft.com/office/drawing/2014/main" id="{A764FFAF-8C77-88BD-DCB3-A5FE3C73E205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" y="452"/>
              <a:ext cx="4118" cy="3129"/>
            </a:xfrm>
            <a:custGeom>
              <a:avLst/>
              <a:gdLst>
                <a:gd name="G0" fmla="+- 21548 0 0"/>
                <a:gd name="G1" fmla="+- 0 0 0"/>
                <a:gd name="G2" fmla="+- 21600 0 0"/>
                <a:gd name="T0" fmla="*/ 18329 w 21548"/>
                <a:gd name="T1" fmla="*/ 21359 h 21359"/>
                <a:gd name="T2" fmla="*/ 0 w 21548"/>
                <a:gd name="T3" fmla="*/ 1502 h 21359"/>
                <a:gd name="T4" fmla="*/ 21548 w 21548"/>
                <a:gd name="T5" fmla="*/ 0 h 21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48" h="21359" fill="none" extrusionOk="0">
                  <a:moveTo>
                    <a:pt x="18329" y="21358"/>
                  </a:moveTo>
                  <a:cubicBezTo>
                    <a:pt x="8322" y="19850"/>
                    <a:pt x="703" y="11597"/>
                    <a:pt x="0" y="1501"/>
                  </a:cubicBezTo>
                </a:path>
                <a:path w="21548" h="21359" stroke="0" extrusionOk="0">
                  <a:moveTo>
                    <a:pt x="18329" y="21358"/>
                  </a:moveTo>
                  <a:cubicBezTo>
                    <a:pt x="8322" y="19850"/>
                    <a:pt x="703" y="11597"/>
                    <a:pt x="0" y="1501"/>
                  </a:cubicBezTo>
                  <a:lnTo>
                    <a:pt x="21548" y="0"/>
                  </a:lnTo>
                  <a:close/>
                </a:path>
              </a:pathLst>
            </a:custGeom>
            <a:noFill/>
            <a:ln w="38100" cap="rnd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00784" name="Rectangle 20">
              <a:extLst>
                <a:ext uri="{FF2B5EF4-FFF2-40B4-BE49-F238E27FC236}">
                  <a16:creationId xmlns:a16="http://schemas.microsoft.com/office/drawing/2014/main" id="{3E0059B6-89B6-9207-CC18-9CBE136A6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9" y="3360"/>
              <a:ext cx="8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 dirty="0">
                  <a:solidFill>
                    <a:srgbClr val="CC0000"/>
                  </a:solidFill>
                  <a:latin typeface="Arial" panose="020B0604020202020204" pitchFamily="34" charset="0"/>
                </a:rPr>
                <a:t>Lump-sum</a:t>
              </a:r>
            </a:p>
          </p:txBody>
        </p:sp>
      </p:grpSp>
      <p:sp>
        <p:nvSpPr>
          <p:cNvPr id="500785" name="Rectangle 21">
            <a:extLst>
              <a:ext uri="{FF2B5EF4-FFF2-40B4-BE49-F238E27FC236}">
                <a16:creationId xmlns:a16="http://schemas.microsoft.com/office/drawing/2014/main" id="{4785F8B6-2879-7811-1F58-A5125595FBC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7136392" y="2459705"/>
            <a:ext cx="2104935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Average tax paid</a:t>
            </a:r>
          </a:p>
        </p:txBody>
      </p:sp>
      <p:sp>
        <p:nvSpPr>
          <p:cNvPr id="500786" name="TextBox 500785">
            <a:extLst>
              <a:ext uri="{FF2B5EF4-FFF2-40B4-BE49-F238E27FC236}">
                <a16:creationId xmlns:a16="http://schemas.microsoft.com/office/drawing/2014/main" id="{DE6E6E66-B2A0-795F-C7F4-0CDBC47172DB}"/>
              </a:ext>
            </a:extLst>
          </p:cNvPr>
          <p:cNvSpPr txBox="1"/>
          <p:nvPr/>
        </p:nvSpPr>
        <p:spPr>
          <a:xfrm>
            <a:off x="1325072" y="5827513"/>
            <a:ext cx="4940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1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Total tax for an individual</a:t>
            </a:r>
          </a:p>
        </p:txBody>
      </p:sp>
      <p:sp>
        <p:nvSpPr>
          <p:cNvPr id="500787" name="TextBox 500786">
            <a:extLst>
              <a:ext uri="{FF2B5EF4-FFF2-40B4-BE49-F238E27FC236}">
                <a16:creationId xmlns:a16="http://schemas.microsoft.com/office/drawing/2014/main" id="{A438930C-A6AE-3F39-B503-ED020A24B865}"/>
              </a:ext>
            </a:extLst>
          </p:cNvPr>
          <p:cNvSpPr txBox="1"/>
          <p:nvPr/>
        </p:nvSpPr>
        <p:spPr>
          <a:xfrm>
            <a:off x="9484342" y="5833800"/>
            <a:ext cx="5432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2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Average tax for an individual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35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4</cp:revision>
  <dcterms:created xsi:type="dcterms:W3CDTF">2024-12-17T16:39:07Z</dcterms:created>
  <dcterms:modified xsi:type="dcterms:W3CDTF">2024-12-17T17:12:44Z</dcterms:modified>
</cp:coreProperties>
</file>