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660066"/>
    <a:srgbClr val="0000FF"/>
    <a:srgbClr val="F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524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ss3mccanm\Downloads\LNFACBM027SBO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Monthly!$A$2:$A$129</c:f>
              <c:numCache>
                <c:formatCode>yyyy\-mm\-dd</c:formatCode>
                <c:ptCount val="128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  <c:pt idx="65">
                  <c:v>43983</c:v>
                </c:pt>
                <c:pt idx="66">
                  <c:v>44013</c:v>
                </c:pt>
                <c:pt idx="67">
                  <c:v>44044</c:v>
                </c:pt>
                <c:pt idx="68">
                  <c:v>44075</c:v>
                </c:pt>
                <c:pt idx="69">
                  <c:v>44105</c:v>
                </c:pt>
                <c:pt idx="70">
                  <c:v>44136</c:v>
                </c:pt>
                <c:pt idx="71">
                  <c:v>44166</c:v>
                </c:pt>
                <c:pt idx="72">
                  <c:v>44197</c:v>
                </c:pt>
                <c:pt idx="73">
                  <c:v>44228</c:v>
                </c:pt>
                <c:pt idx="74">
                  <c:v>44256</c:v>
                </c:pt>
                <c:pt idx="75">
                  <c:v>44287</c:v>
                </c:pt>
                <c:pt idx="76">
                  <c:v>44317</c:v>
                </c:pt>
                <c:pt idx="77">
                  <c:v>44348</c:v>
                </c:pt>
                <c:pt idx="78">
                  <c:v>44378</c:v>
                </c:pt>
                <c:pt idx="79">
                  <c:v>44409</c:v>
                </c:pt>
                <c:pt idx="80">
                  <c:v>44440</c:v>
                </c:pt>
                <c:pt idx="81">
                  <c:v>44470</c:v>
                </c:pt>
                <c:pt idx="82">
                  <c:v>44501</c:v>
                </c:pt>
                <c:pt idx="83">
                  <c:v>44531</c:v>
                </c:pt>
                <c:pt idx="84">
                  <c:v>44562</c:v>
                </c:pt>
                <c:pt idx="85">
                  <c:v>44593</c:v>
                </c:pt>
                <c:pt idx="86">
                  <c:v>44621</c:v>
                </c:pt>
                <c:pt idx="87">
                  <c:v>44652</c:v>
                </c:pt>
                <c:pt idx="88">
                  <c:v>44682</c:v>
                </c:pt>
                <c:pt idx="89">
                  <c:v>44713</c:v>
                </c:pt>
                <c:pt idx="90">
                  <c:v>44743</c:v>
                </c:pt>
                <c:pt idx="91">
                  <c:v>44774</c:v>
                </c:pt>
                <c:pt idx="92">
                  <c:v>44805</c:v>
                </c:pt>
                <c:pt idx="93">
                  <c:v>44835</c:v>
                </c:pt>
                <c:pt idx="94">
                  <c:v>44866</c:v>
                </c:pt>
                <c:pt idx="95">
                  <c:v>44896</c:v>
                </c:pt>
                <c:pt idx="96">
                  <c:v>44927</c:v>
                </c:pt>
                <c:pt idx="97">
                  <c:v>44958</c:v>
                </c:pt>
                <c:pt idx="98">
                  <c:v>44986</c:v>
                </c:pt>
                <c:pt idx="99">
                  <c:v>45017</c:v>
                </c:pt>
                <c:pt idx="100">
                  <c:v>45047</c:v>
                </c:pt>
                <c:pt idx="101">
                  <c:v>45078</c:v>
                </c:pt>
                <c:pt idx="102">
                  <c:v>45108</c:v>
                </c:pt>
                <c:pt idx="103">
                  <c:v>45139</c:v>
                </c:pt>
                <c:pt idx="104">
                  <c:v>45170</c:v>
                </c:pt>
                <c:pt idx="105">
                  <c:v>45200</c:v>
                </c:pt>
                <c:pt idx="106">
                  <c:v>45231</c:v>
                </c:pt>
                <c:pt idx="107">
                  <c:v>45261</c:v>
                </c:pt>
                <c:pt idx="108">
                  <c:v>45292</c:v>
                </c:pt>
                <c:pt idx="109">
                  <c:v>45323</c:v>
                </c:pt>
                <c:pt idx="110">
                  <c:v>45352</c:v>
                </c:pt>
                <c:pt idx="111">
                  <c:v>45383</c:v>
                </c:pt>
                <c:pt idx="112">
                  <c:v>45413</c:v>
                </c:pt>
                <c:pt idx="113">
                  <c:v>45444</c:v>
                </c:pt>
                <c:pt idx="114">
                  <c:v>45474</c:v>
                </c:pt>
                <c:pt idx="115">
                  <c:v>45505</c:v>
                </c:pt>
                <c:pt idx="116">
                  <c:v>45536</c:v>
                </c:pt>
                <c:pt idx="117">
                  <c:v>45566</c:v>
                </c:pt>
                <c:pt idx="118">
                  <c:v>45597</c:v>
                </c:pt>
                <c:pt idx="119">
                  <c:v>45627</c:v>
                </c:pt>
                <c:pt idx="120">
                  <c:v>45658</c:v>
                </c:pt>
                <c:pt idx="121">
                  <c:v>45689</c:v>
                </c:pt>
                <c:pt idx="122">
                  <c:v>45717</c:v>
                </c:pt>
                <c:pt idx="123">
                  <c:v>45748</c:v>
                </c:pt>
                <c:pt idx="124">
                  <c:v>45778</c:v>
                </c:pt>
                <c:pt idx="125">
                  <c:v>45809</c:v>
                </c:pt>
                <c:pt idx="126">
                  <c:v>45839</c:v>
                </c:pt>
                <c:pt idx="127">
                  <c:v>45870</c:v>
                </c:pt>
              </c:numCache>
            </c:numRef>
          </c:cat>
          <c:val>
            <c:numRef>
              <c:f>Monthly!$B$2:$B$129</c:f>
              <c:numCache>
                <c:formatCode>0.0000</c:formatCode>
                <c:ptCount val="128"/>
                <c:pt idx="0">
                  <c:v>324.14580000000001</c:v>
                </c:pt>
                <c:pt idx="1">
                  <c:v>329.28910000000002</c:v>
                </c:pt>
                <c:pt idx="2">
                  <c:v>337.52390000000003</c:v>
                </c:pt>
                <c:pt idx="3">
                  <c:v>342.25839999999999</c:v>
                </c:pt>
                <c:pt idx="4">
                  <c:v>346.89260000000002</c:v>
                </c:pt>
                <c:pt idx="5">
                  <c:v>352.39409999999998</c:v>
                </c:pt>
                <c:pt idx="6">
                  <c:v>352.7704</c:v>
                </c:pt>
                <c:pt idx="7">
                  <c:v>360.23169999999999</c:v>
                </c:pt>
                <c:pt idx="8">
                  <c:v>366.80630000000002</c:v>
                </c:pt>
                <c:pt idx="9">
                  <c:v>374.07229999999998</c:v>
                </c:pt>
                <c:pt idx="10">
                  <c:v>370.76859999999999</c:v>
                </c:pt>
                <c:pt idx="11">
                  <c:v>383.6241</c:v>
                </c:pt>
                <c:pt idx="12">
                  <c:v>387.67469999999997</c:v>
                </c:pt>
                <c:pt idx="13">
                  <c:v>392.75540000000001</c:v>
                </c:pt>
                <c:pt idx="14">
                  <c:v>395.75170000000003</c:v>
                </c:pt>
                <c:pt idx="15">
                  <c:v>400.35500000000002</c:v>
                </c:pt>
                <c:pt idx="16">
                  <c:v>402.8143</c:v>
                </c:pt>
                <c:pt idx="17">
                  <c:v>408.61239999999998</c:v>
                </c:pt>
                <c:pt idx="18">
                  <c:v>409.67599999999999</c:v>
                </c:pt>
                <c:pt idx="19">
                  <c:v>408.69600000000003</c:v>
                </c:pt>
                <c:pt idx="20">
                  <c:v>408.31630000000001</c:v>
                </c:pt>
                <c:pt idx="21">
                  <c:v>407.94839999999999</c:v>
                </c:pt>
                <c:pt idx="22">
                  <c:v>408.99970000000002</c:v>
                </c:pt>
                <c:pt idx="23">
                  <c:v>409.53469999999999</c:v>
                </c:pt>
                <c:pt idx="24">
                  <c:v>406.87900000000002</c:v>
                </c:pt>
                <c:pt idx="25">
                  <c:v>410.72190000000001</c:v>
                </c:pt>
                <c:pt idx="26">
                  <c:v>413.90530000000001</c:v>
                </c:pt>
                <c:pt idx="27">
                  <c:v>419.48919999999998</c:v>
                </c:pt>
                <c:pt idx="28">
                  <c:v>426.18650000000002</c:v>
                </c:pt>
                <c:pt idx="29">
                  <c:v>425.1925</c:v>
                </c:pt>
                <c:pt idx="30">
                  <c:v>429.87099999999998</c:v>
                </c:pt>
                <c:pt idx="31">
                  <c:v>432.03899999999999</c:v>
                </c:pt>
                <c:pt idx="32">
                  <c:v>437.0924</c:v>
                </c:pt>
                <c:pt idx="33">
                  <c:v>439.78100000000001</c:v>
                </c:pt>
                <c:pt idx="34">
                  <c:v>442.64729999999997</c:v>
                </c:pt>
                <c:pt idx="35">
                  <c:v>443.31470000000002</c:v>
                </c:pt>
                <c:pt idx="36">
                  <c:v>446.36380000000003</c:v>
                </c:pt>
                <c:pt idx="37">
                  <c:v>450.30189999999999</c:v>
                </c:pt>
                <c:pt idx="38">
                  <c:v>451.23129999999998</c:v>
                </c:pt>
                <c:pt idx="39">
                  <c:v>458.88490000000002</c:v>
                </c:pt>
                <c:pt idx="40">
                  <c:v>460.6653</c:v>
                </c:pt>
                <c:pt idx="41">
                  <c:v>465.80540000000002</c:v>
                </c:pt>
                <c:pt idx="42">
                  <c:v>471.72980000000001</c:v>
                </c:pt>
                <c:pt idx="43">
                  <c:v>476.34179999999998</c:v>
                </c:pt>
                <c:pt idx="44">
                  <c:v>478.6746</c:v>
                </c:pt>
                <c:pt idx="45">
                  <c:v>486.20089999999999</c:v>
                </c:pt>
                <c:pt idx="46">
                  <c:v>487.04059999999998</c:v>
                </c:pt>
                <c:pt idx="47">
                  <c:v>498.53949999999998</c:v>
                </c:pt>
                <c:pt idx="48">
                  <c:v>510.97469999999998</c:v>
                </c:pt>
                <c:pt idx="49">
                  <c:v>520.94290000000001</c:v>
                </c:pt>
                <c:pt idx="50">
                  <c:v>518.80799999999999</c:v>
                </c:pt>
                <c:pt idx="51">
                  <c:v>520.89959999999996</c:v>
                </c:pt>
                <c:pt idx="52">
                  <c:v>531.48710000000005</c:v>
                </c:pt>
                <c:pt idx="53">
                  <c:v>539.90070000000003</c:v>
                </c:pt>
                <c:pt idx="54">
                  <c:v>546.43190000000004</c:v>
                </c:pt>
                <c:pt idx="55">
                  <c:v>557.65629999999999</c:v>
                </c:pt>
                <c:pt idx="56">
                  <c:v>563.93050000000005</c:v>
                </c:pt>
                <c:pt idx="57">
                  <c:v>572.13800000000003</c:v>
                </c:pt>
                <c:pt idx="58">
                  <c:v>575.76279999999997</c:v>
                </c:pt>
                <c:pt idx="59">
                  <c:v>580.79729999999995</c:v>
                </c:pt>
                <c:pt idx="60">
                  <c:v>581.34889999999996</c:v>
                </c:pt>
                <c:pt idx="61">
                  <c:v>592.00099999999998</c:v>
                </c:pt>
                <c:pt idx="62">
                  <c:v>645.86289999999997</c:v>
                </c:pt>
                <c:pt idx="63">
                  <c:v>686.00099999999998</c:v>
                </c:pt>
                <c:pt idx="64">
                  <c:v>664.47860000000003</c:v>
                </c:pt>
                <c:pt idx="65">
                  <c:v>646.89970000000005</c:v>
                </c:pt>
                <c:pt idx="66">
                  <c:v>628.02470000000005</c:v>
                </c:pt>
                <c:pt idx="67">
                  <c:v>634.26800000000003</c:v>
                </c:pt>
                <c:pt idx="68">
                  <c:v>644.57280000000003</c:v>
                </c:pt>
                <c:pt idx="69">
                  <c:v>649.60260000000005</c:v>
                </c:pt>
                <c:pt idx="70">
                  <c:v>652.08969999999999</c:v>
                </c:pt>
                <c:pt idx="71">
                  <c:v>658.66570000000002</c:v>
                </c:pt>
                <c:pt idx="72">
                  <c:v>673.77009999999996</c:v>
                </c:pt>
                <c:pt idx="73">
                  <c:v>684.81200000000001</c:v>
                </c:pt>
                <c:pt idx="74">
                  <c:v>688.14980000000003</c:v>
                </c:pt>
                <c:pt idx="75">
                  <c:v>690.77110000000005</c:v>
                </c:pt>
                <c:pt idx="76">
                  <c:v>701.91049999999996</c:v>
                </c:pt>
                <c:pt idx="77">
                  <c:v>715.62220000000002</c:v>
                </c:pt>
                <c:pt idx="78">
                  <c:v>731.88109999999995</c:v>
                </c:pt>
                <c:pt idx="79">
                  <c:v>746.74649999999997</c:v>
                </c:pt>
                <c:pt idx="80">
                  <c:v>759.74530000000004</c:v>
                </c:pt>
                <c:pt idx="81">
                  <c:v>766.56420000000003</c:v>
                </c:pt>
                <c:pt idx="82">
                  <c:v>777.77790000000005</c:v>
                </c:pt>
                <c:pt idx="83">
                  <c:v>805.005</c:v>
                </c:pt>
                <c:pt idx="84">
                  <c:v>820.17169999999999</c:v>
                </c:pt>
                <c:pt idx="85">
                  <c:v>822.55589999999995</c:v>
                </c:pt>
                <c:pt idx="86">
                  <c:v>828.69240000000002</c:v>
                </c:pt>
                <c:pt idx="87">
                  <c:v>827.07029999999997</c:v>
                </c:pt>
                <c:pt idx="88">
                  <c:v>836.74710000000005</c:v>
                </c:pt>
                <c:pt idx="89">
                  <c:v>847.04880000000003</c:v>
                </c:pt>
                <c:pt idx="90">
                  <c:v>853.15099999999995</c:v>
                </c:pt>
                <c:pt idx="91">
                  <c:v>863.6558</c:v>
                </c:pt>
                <c:pt idx="92">
                  <c:v>872.22059999999999</c:v>
                </c:pt>
                <c:pt idx="93">
                  <c:v>879.77350000000001</c:v>
                </c:pt>
                <c:pt idx="94">
                  <c:v>888.67079999999999</c:v>
                </c:pt>
                <c:pt idx="95">
                  <c:v>895.21789999999999</c:v>
                </c:pt>
                <c:pt idx="96">
                  <c:v>898.52719999999999</c:v>
                </c:pt>
                <c:pt idx="97">
                  <c:v>908.56100000000004</c:v>
                </c:pt>
                <c:pt idx="98">
                  <c:v>923.16859999999997</c:v>
                </c:pt>
                <c:pt idx="99">
                  <c:v>936.11500000000001</c:v>
                </c:pt>
                <c:pt idx="100">
                  <c:v>942.96720000000005</c:v>
                </c:pt>
                <c:pt idx="101">
                  <c:v>949.11519999999996</c:v>
                </c:pt>
                <c:pt idx="102">
                  <c:v>957.56370000000004</c:v>
                </c:pt>
                <c:pt idx="103">
                  <c:v>965.92190000000005</c:v>
                </c:pt>
                <c:pt idx="104">
                  <c:v>973.62779999999998</c:v>
                </c:pt>
                <c:pt idx="105">
                  <c:v>990.07860000000005</c:v>
                </c:pt>
                <c:pt idx="106">
                  <c:v>995.09709999999995</c:v>
                </c:pt>
                <c:pt idx="107">
                  <c:v>1001.5114</c:v>
                </c:pt>
                <c:pt idx="108">
                  <c:v>1006.0676999999999</c:v>
                </c:pt>
                <c:pt idx="109">
                  <c:v>1013.5705</c:v>
                </c:pt>
                <c:pt idx="110">
                  <c:v>1016.0691</c:v>
                </c:pt>
                <c:pt idx="111">
                  <c:v>1028.3086000000001</c:v>
                </c:pt>
                <c:pt idx="112">
                  <c:v>1048.31</c:v>
                </c:pt>
                <c:pt idx="113">
                  <c:v>1075.3764000000001</c:v>
                </c:pt>
                <c:pt idx="114">
                  <c:v>1090.0388</c:v>
                </c:pt>
                <c:pt idx="115">
                  <c:v>1098.6982</c:v>
                </c:pt>
                <c:pt idx="116">
                  <c:v>1106.0015000000001</c:v>
                </c:pt>
                <c:pt idx="117">
                  <c:v>1121.077</c:v>
                </c:pt>
                <c:pt idx="118">
                  <c:v>1136.4570000000001</c:v>
                </c:pt>
                <c:pt idx="119">
                  <c:v>1201.3032000000001</c:v>
                </c:pt>
                <c:pt idx="120">
                  <c:v>1415.2338999999999</c:v>
                </c:pt>
                <c:pt idx="121">
                  <c:v>1433.0985000000001</c:v>
                </c:pt>
                <c:pt idx="122">
                  <c:v>1472.6212</c:v>
                </c:pt>
                <c:pt idx="123">
                  <c:v>1558.4604999999999</c:v>
                </c:pt>
                <c:pt idx="124">
                  <c:v>1571.6057000000001</c:v>
                </c:pt>
                <c:pt idx="125">
                  <c:v>1592.5089</c:v>
                </c:pt>
                <c:pt idx="126">
                  <c:v>1640.9628</c:v>
                </c:pt>
                <c:pt idx="127">
                  <c:v>1665.7967000000001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54-42BB-8E98-7C92B83476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18424304"/>
        <c:axId val="1918435824"/>
      </c:areaChart>
      <c:dateAx>
        <c:axId val="1918424304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18435824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191843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>
                    <a:latin typeface="Arial" panose="020B0604020202020204" pitchFamily="34" charset="0"/>
                    <a:cs typeface="Arial" panose="020B0604020202020204" pitchFamily="34" charset="0"/>
                  </a:rPr>
                  <a:t>US$</a:t>
                </a:r>
                <a:r>
                  <a:rPr lang="en-GB" sz="2000" baseline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000">
                    <a:latin typeface="Arial" panose="020B0604020202020204" pitchFamily="34" charset="0"/>
                    <a:cs typeface="Arial" panose="020B0604020202020204" pitchFamily="34" charset="0"/>
                  </a:rPr>
                  <a:t>(billions)</a:t>
                </a:r>
              </a:p>
            </c:rich>
          </c:tx>
          <c:layout>
            <c:manualLayout>
              <c:xMode val="edge"/>
              <c:yMode val="edge"/>
              <c:x val="8.9405615577777004E-3"/>
              <c:y val="0.381545161105753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18424304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28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32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29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78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09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28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12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1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67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05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9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A545F4-4379-4C73-B1EA-F05C25D4440D}" type="datetimeFigureOut">
              <a:rPr lang="en-GB" smtClean="0"/>
              <a:t>24/10/2025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D10FC-C1A9-492C-A4FC-854951F0F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80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7509E-8A12-AD4E-146F-709057219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A35A5B3-FE2C-458D-FC40-3A4B07155AC2}"/>
              </a:ext>
            </a:extLst>
          </p:cNvPr>
          <p:cNvSpPr txBox="1"/>
          <p:nvPr/>
        </p:nvSpPr>
        <p:spPr>
          <a:xfrm>
            <a:off x="18722" y="6385312"/>
            <a:ext cx="99060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3 </a:t>
            </a: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Total loans to NBFIs by all US commercial banks (2015–2025)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B78E1D-7D1C-FCAE-8F4E-986E52FE2C33}"/>
              </a:ext>
            </a:extLst>
          </p:cNvPr>
          <p:cNvSpPr txBox="1"/>
          <p:nvPr/>
        </p:nvSpPr>
        <p:spPr>
          <a:xfrm>
            <a:off x="862149" y="6014790"/>
            <a:ext cx="6223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: Data from Federal Reserve Economic Data (FRED), chart by author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A33BD26-3AD6-A7CB-A6FC-BB5AAF0226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4635312"/>
              </p:ext>
            </p:extLst>
          </p:nvPr>
        </p:nvGraphicFramePr>
        <p:xfrm>
          <a:off x="0" y="-1"/>
          <a:ext cx="9943447" cy="60663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86383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33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6</cp:revision>
  <dcterms:created xsi:type="dcterms:W3CDTF">2025-10-24T13:20:37Z</dcterms:created>
  <dcterms:modified xsi:type="dcterms:W3CDTF">2025-10-24T14:33:52Z</dcterms:modified>
</cp:coreProperties>
</file>