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639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FFFFDC"/>
    <a:srgbClr val="FFFFD7"/>
    <a:srgbClr val="CF5F0B"/>
    <a:srgbClr val="809E2A"/>
    <a:srgbClr val="98AF43"/>
    <a:srgbClr val="DD6F15"/>
    <a:srgbClr val="E39067"/>
    <a:srgbClr val="C34182"/>
    <a:srgbClr val="C047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238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4215122148193012E-2"/>
          <c:y val="4.3379620331834484E-2"/>
          <c:w val="0.86956682818493847"/>
          <c:h val="0.872790735946180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Tax revenue as % of GDP</c:v>
                </c:pt>
              </c:strCache>
            </c:strRef>
          </c:tx>
          <c:spPr>
            <a:ln w="44450">
              <a:solidFill>
                <a:srgbClr val="C00000"/>
              </a:solidFill>
              <a:prstDash val="solid"/>
            </a:ln>
          </c:spPr>
          <c:marker>
            <c:symbol val="none"/>
          </c:marker>
          <c:cat>
            <c:numRef>
              <c:f>Sheet1!$A$2:$A$20</c:f>
              <c:numCache>
                <c:formatCode>General</c:formatCode>
                <c:ptCount val="1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</c:numCache>
            </c:numRef>
          </c:cat>
          <c:val>
            <c:numRef>
              <c:f>Sheet1!$B$2:$B$20</c:f>
              <c:numCache>
                <c:formatCode>0.0</c:formatCode>
                <c:ptCount val="19"/>
                <c:pt idx="0">
                  <c:v>33.220319408191187</c:v>
                </c:pt>
                <c:pt idx="1">
                  <c:v>33.445092287795447</c:v>
                </c:pt>
                <c:pt idx="2">
                  <c:v>32.791005130006333</c:v>
                </c:pt>
                <c:pt idx="3">
                  <c:v>32.688306641394838</c:v>
                </c:pt>
                <c:pt idx="4">
                  <c:v>32.616118980230389</c:v>
                </c:pt>
                <c:pt idx="5">
                  <c:v>32.801200766005898</c:v>
                </c:pt>
                <c:pt idx="6">
                  <c:v>33.595566161188515</c:v>
                </c:pt>
                <c:pt idx="7">
                  <c:v>33.37470602360959</c:v>
                </c:pt>
                <c:pt idx="8">
                  <c:v>33.824804697294027</c:v>
                </c:pt>
                <c:pt idx="9">
                  <c:v>33.131344093518891</c:v>
                </c:pt>
                <c:pt idx="10">
                  <c:v>34.064670775853642</c:v>
                </c:pt>
                <c:pt idx="11">
                  <c:v>35.207956799460668</c:v>
                </c:pt>
                <c:pt idx="12">
                  <c:v>36.299999999999997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8C8-40BE-AF73-7E34DAB440A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Forecast: no change in NI</c:v>
                </c:pt>
              </c:strCache>
            </c:strRef>
          </c:tx>
          <c:spPr>
            <a:ln w="34925">
              <a:solidFill>
                <a:srgbClr val="CF5F0B"/>
              </a:solidFill>
              <a:prstDash val="dashDot"/>
            </a:ln>
          </c:spPr>
          <c:marker>
            <c:symbol val="none"/>
          </c:marker>
          <c:cat>
            <c:numRef>
              <c:f>Sheet1!$A$2:$A$20</c:f>
              <c:numCache>
                <c:formatCode>General</c:formatCode>
                <c:ptCount val="1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</c:numCache>
            </c:numRef>
          </c:cat>
          <c:val>
            <c:numRef>
              <c:f>Sheet1!$C$2:$C$20</c:f>
              <c:numCache>
                <c:formatCode>General</c:formatCode>
                <c:ptCount val="19"/>
                <c:pt idx="12" formatCode="0.0">
                  <c:v>36.299999999999997</c:v>
                </c:pt>
                <c:pt idx="13" formatCode="0.0">
                  <c:v>36.936858075334833</c:v>
                </c:pt>
                <c:pt idx="14" formatCode="0.0">
                  <c:v>37.304759149978672</c:v>
                </c:pt>
                <c:pt idx="15" formatCode="0.0">
                  <c:v>37.315066226287669</c:v>
                </c:pt>
                <c:pt idx="16" formatCode="0.0">
                  <c:v>37.661095698521613</c:v>
                </c:pt>
                <c:pt idx="17" formatCode="0.0">
                  <c:v>37.745930965259753</c:v>
                </c:pt>
                <c:pt idx="18" formatCode="0.0">
                  <c:v>37.651225318383673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9E0-48AF-841F-C807F75C6CC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Forecast: first reduction in NI</c:v>
                </c:pt>
              </c:strCache>
            </c:strRef>
          </c:tx>
          <c:spPr>
            <a:ln w="34925">
              <a:solidFill>
                <a:srgbClr val="809E2A"/>
              </a:solidFill>
              <a:prstDash val="dash"/>
            </a:ln>
          </c:spPr>
          <c:marker>
            <c:symbol val="none"/>
          </c:marker>
          <c:cat>
            <c:numRef>
              <c:f>Sheet1!$A$2:$A$20</c:f>
              <c:numCache>
                <c:formatCode>General</c:formatCode>
                <c:ptCount val="1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</c:numCache>
            </c:numRef>
          </c:cat>
          <c:val>
            <c:numRef>
              <c:f>Sheet1!$D$2:$D$20</c:f>
              <c:numCache>
                <c:formatCode>General</c:formatCode>
                <c:ptCount val="19"/>
                <c:pt idx="12" formatCode="0.0">
                  <c:v>36.267017345519349</c:v>
                </c:pt>
                <c:pt idx="13" formatCode="0.0">
                  <c:v>36.090059529416173</c:v>
                </c:pt>
                <c:pt idx="14" formatCode="0.0">
                  <c:v>36.987172759583423</c:v>
                </c:pt>
                <c:pt idx="15" formatCode="0.0">
                  <c:v>37.082312045784683</c:v>
                </c:pt>
                <c:pt idx="16" formatCode="0.0">
                  <c:v>37.127681540185023</c:v>
                </c:pt>
                <c:pt idx="17" formatCode="0.0">
                  <c:v>37.223447271373225</c:v>
                </c:pt>
                <c:pt idx="18" formatCode="0.0">
                  <c:v>37.338570851854087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612-4F5E-A370-62F8C0D34AD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Forecast: second reduction in NI</c:v>
                </c:pt>
              </c:strCache>
            </c:strRef>
          </c:tx>
          <c:spPr>
            <a:ln w="44450">
              <a:solidFill>
                <a:srgbClr val="C00000"/>
              </a:solidFill>
              <a:prstDash val="sysDash"/>
            </a:ln>
          </c:spPr>
          <c:marker>
            <c:symbol val="none"/>
          </c:marker>
          <c:cat>
            <c:numRef>
              <c:f>Sheet1!$A$2:$A$20</c:f>
              <c:numCache>
                <c:formatCode>General</c:formatCode>
                <c:ptCount val="1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</c:numCache>
            </c:numRef>
          </c:cat>
          <c:val>
            <c:numRef>
              <c:f>Sheet1!$E$2:$E$20</c:f>
              <c:numCache>
                <c:formatCode>General</c:formatCode>
                <c:ptCount val="19"/>
                <c:pt idx="12" formatCode="0.0">
                  <c:v>36.251155105173304</c:v>
                </c:pt>
                <c:pt idx="13" formatCode="0.0">
                  <c:v>36.069380178100602</c:v>
                </c:pt>
                <c:pt idx="14" formatCode="0.0">
                  <c:v>36.477369412950637</c:v>
                </c:pt>
                <c:pt idx="15" formatCode="0.0">
                  <c:v>36.679998193564593</c:v>
                </c:pt>
                <c:pt idx="16" formatCode="0.0">
                  <c:v>36.861182880351663</c:v>
                </c:pt>
                <c:pt idx="17" formatCode="0.0">
                  <c:v>37.029353998644609</c:v>
                </c:pt>
                <c:pt idx="18" formatCode="0.0">
                  <c:v>37.137295768515038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612-4F5E-A370-62F8C0D34A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7975064"/>
        <c:axId val="1"/>
      </c:lineChart>
      <c:catAx>
        <c:axId val="207975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/>
            </a:pPr>
            <a:endParaRPr lang="en-US"/>
          </a:p>
        </c:txPr>
        <c:crossAx val="1"/>
        <c:crossesAt val="-6"/>
        <c:auto val="1"/>
        <c:lblAlgn val="ctr"/>
        <c:lblOffset val="100"/>
        <c:tickLblSkip val="2"/>
        <c:tickMarkSkip val="1"/>
        <c:noMultiLvlLbl val="0"/>
      </c:catAx>
      <c:valAx>
        <c:axId val="1"/>
        <c:scaling>
          <c:orientation val="minMax"/>
          <c:max val="38"/>
          <c:min val="31"/>
        </c:scaling>
        <c:delete val="0"/>
        <c:axPos val="l"/>
        <c:majorGridlines>
          <c:spPr>
            <a:ln w="10022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000"/>
                  <a:t>Percentage of GDP</a:t>
                </a:r>
              </a:p>
            </c:rich>
          </c:tx>
          <c:layout>
            <c:manualLayout>
              <c:xMode val="edge"/>
              <c:yMode val="edge"/>
              <c:x val="6.7979002624671909E-4"/>
              <c:y val="0.29178820076122897"/>
            </c:manualLayout>
          </c:layout>
          <c:overlay val="0"/>
          <c:spPr>
            <a:noFill/>
            <a:ln w="20044">
              <a:noFill/>
            </a:ln>
          </c:spPr>
        </c:title>
        <c:numFmt formatCode="0;\–0" sourceLinked="0"/>
        <c:majorTickMark val="out"/>
        <c:minorTickMark val="out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/>
            </a:pPr>
            <a:endParaRPr lang="en-US"/>
          </a:p>
        </c:txPr>
        <c:crossAx val="207975064"/>
        <c:crosses val="autoZero"/>
        <c:crossBetween val="midCat"/>
        <c:majorUnit val="1"/>
        <c:minorUnit val="0.5"/>
      </c:valAx>
      <c:spPr>
        <a:noFill/>
        <a:ln w="15875">
          <a:solidFill>
            <a:schemeClr val="bg1">
              <a:lumMod val="75000"/>
            </a:schemeClr>
          </a:solidFill>
        </a:ln>
      </c:spPr>
    </c:plotArea>
    <c:legend>
      <c:legendPos val="t"/>
      <c:legendEntry>
        <c:idx val="0"/>
        <c:delete val="1"/>
      </c:legendEntry>
      <c:legendEntry>
        <c:idx val="1"/>
        <c:txPr>
          <a:bodyPr/>
          <a:lstStyle/>
          <a:p>
            <a:pPr>
              <a:defRPr sz="2000">
                <a:solidFill>
                  <a:srgbClr val="CF5F0B"/>
                </a:solidFill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000">
                <a:solidFill>
                  <a:srgbClr val="809E2A"/>
                </a:solidFill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2000">
                <a:solidFill>
                  <a:srgbClr val="C00000"/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10651756511205331"/>
          <c:y val="5.9213603967190588E-2"/>
          <c:w val="0.46004169190389665"/>
          <c:h val="0.22124872148521327"/>
        </c:manualLayout>
      </c:layout>
      <c:overlay val="0"/>
      <c:spPr>
        <a:solidFill>
          <a:srgbClr val="FFFFDC"/>
        </a:solidFill>
        <a:ln w="19050">
          <a:solidFill>
            <a:srgbClr val="660066"/>
          </a:solidFill>
        </a:ln>
      </c:spPr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1798" b="0" i="0" u="none" strike="noStrike" baseline="0">
          <a:solidFill>
            <a:schemeClr val="tx1"/>
          </a:solidFill>
          <a:latin typeface="Arial" panose="020B0604020202020204" pitchFamily="34" charset="0"/>
          <a:ea typeface="Times New Roman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CC3A66-B10F-4477-A8D7-41353BBEE3B8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6C6D63-311C-468E-A0F9-76E7B4A4DF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3648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BAE7476C-ECBE-496C-90A0-85A1A790C59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A03C0F-39F6-4BDF-B02B-61E0C04691BB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3C8A8A42-60C9-4696-8943-935F2D9992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4CFB829D-9722-4763-B059-CD66475235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11502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894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1128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6986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71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437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824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24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588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051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544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8858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9360B-EF40-4D8E-9D20-9673BAE92391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3200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72D827E4-C1AD-46FF-9D50-91A4E81218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4217924"/>
              </p:ext>
            </p:extLst>
          </p:nvPr>
        </p:nvGraphicFramePr>
        <p:xfrm>
          <a:off x="0" y="0"/>
          <a:ext cx="9906000" cy="57908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4AF2C2E-AEA9-4794-849D-CC842A2173C9}"/>
              </a:ext>
            </a:extLst>
          </p:cNvPr>
          <p:cNvSpPr txBox="1"/>
          <p:nvPr/>
        </p:nvSpPr>
        <p:spPr>
          <a:xfrm>
            <a:off x="0" y="6396335"/>
            <a:ext cx="990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Tax revenue as a percentage of GDP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62B651-72ED-4E53-BFCD-0A07A41D3C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855289"/>
            <a:ext cx="9945149" cy="541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685766" indent="-228589" defTabSz="914354" eaLnBrk="0" fontAlgn="base" hangingPunct="0">
              <a:spcBef>
                <a:spcPct val="0"/>
              </a:spcBef>
              <a:spcAft>
                <a:spcPts val="300"/>
              </a:spcAft>
              <a:defRPr/>
            </a:pPr>
            <a:r>
              <a:rPr lang="en-GB" sz="1333" i="1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Notes:  </a:t>
            </a:r>
            <a:r>
              <a:rPr lang="en-GB" sz="1333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Data relate to financial years beginning in year shown; </a:t>
            </a:r>
            <a:r>
              <a:rPr lang="en-GB" altLang="en-US" sz="1333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from </a:t>
            </a:r>
            <a:r>
              <a:rPr lang="en-GB" sz="1333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2023/24 are forecasts (shown as dashed line)</a:t>
            </a:r>
            <a:r>
              <a:rPr lang="en-GB" altLang="en-US" sz="1333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333" spc="-1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685766" indent="-228589" defTabSz="914354" eaLnBrk="0" fontAlgn="base" hangingPunct="0">
              <a:spcBef>
                <a:spcPct val="0"/>
              </a:spcBef>
              <a:spcAft>
                <a:spcPts val="300"/>
              </a:spcAft>
              <a:defRPr/>
            </a:pPr>
            <a:r>
              <a:rPr lang="en-GB" sz="1333" i="1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Source</a:t>
            </a:r>
            <a:r>
              <a:rPr lang="en-GB" sz="1333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GB" sz="1333" i="1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Economic and Fiscal Outlook</a:t>
            </a:r>
            <a:r>
              <a:rPr lang="en-GB" sz="1333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Table C4.1, </a:t>
            </a:r>
            <a:r>
              <a:rPr lang="en-GB" altLang="en-US" sz="1333" dirty="0">
                <a:solidFill>
                  <a:prstClr val="black"/>
                </a:solidFill>
                <a:latin typeface="Arial" panose="020B0604020202020204" pitchFamily="34" charset="0"/>
              </a:rPr>
              <a:t>Office for Budget Responsibility (March 2024).</a:t>
            </a:r>
            <a:endParaRPr lang="en-GB" sz="1333" dirty="0">
              <a:solidFill>
                <a:srgbClr val="000000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225141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613</TotalTime>
  <Words>52</Words>
  <Application>Microsoft Office PowerPoint</Application>
  <PresentationFormat>A4 Paper (210x297 mm)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John Sloman</cp:lastModifiedBy>
  <cp:revision>19</cp:revision>
  <dcterms:created xsi:type="dcterms:W3CDTF">2023-11-16T16:34:19Z</dcterms:created>
  <dcterms:modified xsi:type="dcterms:W3CDTF">2024-03-07T15:47:11Z</dcterms:modified>
</cp:coreProperties>
</file>