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99CC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 sz="3200" b="0">
                <a:latin typeface="Arial" pitchFamily="34" charset="0"/>
                <a:cs typeface="Arial" pitchFamily="34" charset="0"/>
              </a:defRPr>
            </a:pPr>
            <a:r>
              <a:rPr lang="en-US" sz="3200" b="0" dirty="0">
                <a:latin typeface="Arial" pitchFamily="34" charset="0"/>
                <a:cs typeface="Arial" pitchFamily="34" charset="0"/>
              </a:rPr>
              <a:t>UK tax revenue </a:t>
            </a:r>
            <a:r>
              <a:rPr lang="en-US" sz="3200" b="0" dirty="0" smtClean="0">
                <a:latin typeface="Arial" pitchFamily="34" charset="0"/>
                <a:cs typeface="Arial" pitchFamily="34" charset="0"/>
              </a:rPr>
              <a:t>2012/13 (£557.2bn)</a:t>
            </a:r>
            <a:endParaRPr lang="en-US" sz="3200" b="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42292213473316"/>
          <c:y val="0.9262962962962964"/>
        </c:manualLayout>
      </c:layout>
    </c:title>
    <c:plotArea>
      <c:layout>
        <c:manualLayout>
          <c:layoutTarget val="inner"/>
          <c:xMode val="edge"/>
          <c:yMode val="edge"/>
          <c:x val="1.9444444444444445E-2"/>
          <c:y val="1.5727325750947801E-2"/>
          <c:w val="0.63915901137357867"/>
          <c:h val="0.8522120151647711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UK tax revenue 2012/13</c:v>
                </c:pt>
              </c:strCache>
            </c:strRef>
          </c:tx>
          <c:dPt>
            <c:idx val="1"/>
            <c:spPr>
              <a:solidFill>
                <a:srgbClr val="CC0099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6"/>
            <c:spPr>
              <a:solidFill>
                <a:srgbClr val="00CC00"/>
              </a:solidFill>
            </c:spPr>
          </c:dPt>
          <c:dPt>
            <c:idx val="8"/>
            <c:spPr>
              <a:solidFill>
                <a:srgbClr val="FFC000"/>
              </a:solidFill>
            </c:spPr>
          </c:dPt>
          <c:dPt>
            <c:idx val="10"/>
            <c:spPr>
              <a:solidFill>
                <a:srgbClr val="FF99CC"/>
              </a:solidFill>
            </c:spPr>
          </c:dPt>
          <c:dPt>
            <c:idx val="12"/>
            <c:spPr>
              <a:solidFill>
                <a:schemeClr val="bg1">
                  <a:lumMod val="85000"/>
                </a:schemeClr>
              </a:solidFill>
            </c:spPr>
          </c:dPt>
          <c:cat>
            <c:strRef>
              <c:f>Sheet1!$A$2:$A$14</c:f>
              <c:strCache>
                <c:ptCount val="13"/>
                <c:pt idx="0">
                  <c:v>Income tax</c:v>
                </c:pt>
                <c:pt idx="1">
                  <c:v>National insurance</c:v>
                </c:pt>
                <c:pt idx="2">
                  <c:v>VAT</c:v>
                </c:pt>
                <c:pt idx="3">
                  <c:v>Corporation tax</c:v>
                </c:pt>
                <c:pt idx="4">
                  <c:v>Fuel duties</c:v>
                </c:pt>
                <c:pt idx="5">
                  <c:v>Business rates</c:v>
                </c:pt>
                <c:pt idx="6">
                  <c:v>Council tax</c:v>
                </c:pt>
                <c:pt idx="7">
                  <c:v>Capital gains tax</c:v>
                </c:pt>
                <c:pt idx="8">
                  <c:v>Alcohol duties</c:v>
                </c:pt>
                <c:pt idx="9">
                  <c:v>Tobacco duties</c:v>
                </c:pt>
                <c:pt idx="10">
                  <c:v>Fuel duties</c:v>
                </c:pt>
                <c:pt idx="11">
                  <c:v>Vehicle excise duties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154</c:v>
                </c:pt>
                <c:pt idx="1">
                  <c:v>104.1</c:v>
                </c:pt>
                <c:pt idx="2">
                  <c:v>101.1</c:v>
                </c:pt>
                <c:pt idx="3">
                  <c:v>39.800000000000011</c:v>
                </c:pt>
                <c:pt idx="4">
                  <c:v>26.2</c:v>
                </c:pt>
                <c:pt idx="5">
                  <c:v>25.7</c:v>
                </c:pt>
                <c:pt idx="6">
                  <c:v>26.3</c:v>
                </c:pt>
                <c:pt idx="7">
                  <c:v>3.7</c:v>
                </c:pt>
                <c:pt idx="8">
                  <c:v>20</c:v>
                </c:pt>
                <c:pt idx="9">
                  <c:v>9.8000000000000007</c:v>
                </c:pt>
                <c:pt idx="10">
                  <c:v>26.2</c:v>
                </c:pt>
                <c:pt idx="11">
                  <c:v>5.9</c:v>
                </c:pt>
                <c:pt idx="12">
                  <c:v>14.4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582567804024505"/>
          <c:y val="1.0698454359871652E-3"/>
          <c:w val="0.34417432195975517"/>
          <c:h val="0.89819364246135913"/>
        </c:manualLayout>
      </c:layout>
      <c:txPr>
        <a:bodyPr/>
        <a:lstStyle/>
        <a:p>
          <a:pPr>
            <a:defRPr sz="2700">
              <a:latin typeface="Arial Narrow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0.14563</cdr:x>
      <cdr:y>0.605</cdr:y>
    </cdr:from>
    <cdr:to>
      <cdr:x>0.38187</cdr:x>
      <cdr:y>0.75199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31640" y="4149080"/>
          <a:ext cx="2160179" cy="1008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3000" dirty="0" smtClean="0">
              <a:latin typeface="Arial" pitchFamily="34" charset="0"/>
              <a:cs typeface="Arial" pitchFamily="34" charset="0"/>
            </a:rPr>
            <a:t>VAT</a:t>
          </a:r>
        </a:p>
        <a:p xmlns:a="http://schemas.openxmlformats.org/drawingml/2006/main">
          <a:pPr algn="ctr"/>
          <a:r>
            <a:rPr lang="en-GB" sz="3000" dirty="0" smtClean="0">
              <a:latin typeface="Arial" pitchFamily="34" charset="0"/>
              <a:cs typeface="Arial" pitchFamily="34" charset="0"/>
            </a:rPr>
            <a:t>£101.1bn</a:t>
          </a:r>
          <a:endParaRPr lang="en-GB" sz="30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4B736-DE44-4215-8786-192F30D33E1C}" type="datetimeFigureOut">
              <a:rPr lang="en-GB" smtClean="0"/>
              <a:pPr/>
              <a:t>01/04/2013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63008-F5C1-4CD7-8D43-1A826349FB4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Bristol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Sloman</dc:creator>
  <cp:lastModifiedBy>Sloman</cp:lastModifiedBy>
  <cp:revision>7</cp:revision>
  <dcterms:created xsi:type="dcterms:W3CDTF">2013-04-01T20:50:02Z</dcterms:created>
  <dcterms:modified xsi:type="dcterms:W3CDTF">2013-04-01T21:41:26Z</dcterms:modified>
</cp:coreProperties>
</file>