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541" r:id="rId2"/>
  </p:sldIdLst>
  <p:sldSz cx="9906000" cy="6858000" type="A4"/>
  <p:notesSz cx="6858000" cy="9144000"/>
  <p:custDataLst>
    <p:tags r:id="rId4"/>
  </p:custDataLst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  <a:srgbClr val="8A0000"/>
    <a:srgbClr val="EFEBFB"/>
    <a:srgbClr val="006666"/>
    <a:srgbClr val="660066"/>
    <a:srgbClr val="000099"/>
    <a:srgbClr val="5B2DAD"/>
    <a:srgbClr val="3333CC"/>
    <a:srgbClr val="BB45AD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67" autoAdjust="0"/>
    <p:restoredTop sz="90929"/>
  </p:normalViewPr>
  <p:slideViewPr>
    <p:cSldViewPr snapToGrid="0">
      <p:cViewPr>
        <p:scale>
          <a:sx n="66" d="100"/>
          <a:sy n="66" d="100"/>
        </p:scale>
        <p:origin x="1368" y="27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83757D06-6989-40A4-BE1D-F4945B67B4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929837-40EB-452D-A0F6-BE769A151782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51266" name="Rectangle 2">
            <a:extLst>
              <a:ext uri="{FF2B5EF4-FFF2-40B4-BE49-F238E27FC236}">
                <a16:creationId xmlns:a16="http://schemas.microsoft.com/office/drawing/2014/main" id="{D9D6B39B-2BA1-4119-8BB8-5FA8CA09F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GB" altLang="en-US" noProof="1"/>
          </a:p>
        </p:txBody>
      </p:sp>
      <p:sp>
        <p:nvSpPr>
          <p:cNvPr id="651267" name="Rectangle 3">
            <a:extLst>
              <a:ext uri="{FF2B5EF4-FFF2-40B4-BE49-F238E27FC236}">
                <a16:creationId xmlns:a16="http://schemas.microsoft.com/office/drawing/2014/main" id="{818B8B71-D699-4042-B45B-4B96CC44D9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5538" cy="34163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0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89"/>
            <a:ext cx="9245600" cy="1794694"/>
          </a:xfrm>
          <a:prstGeom prst="rect">
            <a:avLst/>
          </a:prstGeom>
          <a:effectLst/>
        </p:spPr>
        <p:txBody>
          <a:bodyPr/>
          <a:lstStyle>
            <a:lvl1pPr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0859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  <p:sldLayoutId id="2147483680" r:id="rId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b="0" i="0" u="none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">
            <a:extLst>
              <a:ext uri="{FF2B5EF4-FFF2-40B4-BE49-F238E27FC236}">
                <a16:creationId xmlns:a16="http://schemas.microsoft.com/office/drawing/2014/main" id="{3E98E74E-053F-4D96-ADF8-C3ED2297A049}"/>
              </a:ext>
            </a:extLst>
          </p:cNvPr>
          <p:cNvSpPr>
            <a:spLocks noChangeArrowheads="1"/>
          </p:cNvSpPr>
          <p:nvPr/>
        </p:nvSpPr>
        <p:spPr bwMode="auto">
          <a:xfrm rot="21408254">
            <a:off x="1470169" y="-23504"/>
            <a:ext cx="7802563" cy="464370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Line 3">
            <a:extLst>
              <a:ext uri="{FF2B5EF4-FFF2-40B4-BE49-F238E27FC236}">
                <a16:creationId xmlns:a16="http://schemas.microsoft.com/office/drawing/2014/main" id="{248FF215-D870-49DA-9D54-2D844896C3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02066" y="1653791"/>
            <a:ext cx="4967289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Line 4">
            <a:extLst>
              <a:ext uri="{FF2B5EF4-FFF2-40B4-BE49-F238E27FC236}">
                <a16:creationId xmlns:a16="http://schemas.microsoft.com/office/drawing/2014/main" id="{6FE3A280-DF1D-47EA-9295-560EFE4902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5080" y="2608611"/>
            <a:ext cx="885825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" name="Line 7">
            <a:extLst>
              <a:ext uri="{FF2B5EF4-FFF2-40B4-BE49-F238E27FC236}">
                <a16:creationId xmlns:a16="http://schemas.microsoft.com/office/drawing/2014/main" id="{25FCA56C-13C1-4443-933E-765683B511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60791" y="1199766"/>
            <a:ext cx="6838950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8" name="Line 8">
            <a:extLst>
              <a:ext uri="{FF2B5EF4-FFF2-40B4-BE49-F238E27FC236}">
                <a16:creationId xmlns:a16="http://schemas.microsoft.com/office/drawing/2014/main" id="{6FDAF0EE-2559-4D75-8DCF-D001CEE57C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5078" y="44252"/>
            <a:ext cx="0" cy="46416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Line 9">
            <a:extLst>
              <a:ext uri="{FF2B5EF4-FFF2-40B4-BE49-F238E27FC236}">
                <a16:creationId xmlns:a16="http://schemas.microsoft.com/office/drawing/2014/main" id="{25E25527-33FD-499F-BE10-A2FEB67E22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5077" y="4685916"/>
            <a:ext cx="8092661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" name="Rectangle 10">
            <a:extLst>
              <a:ext uri="{FF2B5EF4-FFF2-40B4-BE49-F238E27FC236}">
                <a16:creationId xmlns:a16="http://schemas.microsoft.com/office/drawing/2014/main" id="{2F87393C-998E-457F-A72B-9D44BEEFF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928" y="4722429"/>
            <a:ext cx="3429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61" name="Rectangle 11">
            <a:extLst>
              <a:ext uri="{FF2B5EF4-FFF2-40B4-BE49-F238E27FC236}">
                <a16:creationId xmlns:a16="http://schemas.microsoft.com/office/drawing/2014/main" id="{6E99CF0D-8198-468A-80CF-DC85EF793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280" y="1475993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42</a:t>
            </a:r>
          </a:p>
        </p:txBody>
      </p:sp>
      <p:sp>
        <p:nvSpPr>
          <p:cNvPr id="64" name="Line 14">
            <a:extLst>
              <a:ext uri="{FF2B5EF4-FFF2-40B4-BE49-F238E27FC236}">
                <a16:creationId xmlns:a16="http://schemas.microsoft.com/office/drawing/2014/main" id="{2BDB674B-B076-4C9D-B4EE-67BC6BB77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5977" y="2600675"/>
            <a:ext cx="18462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Line 15">
            <a:extLst>
              <a:ext uri="{FF2B5EF4-FFF2-40B4-BE49-F238E27FC236}">
                <a16:creationId xmlns:a16="http://schemas.microsoft.com/office/drawing/2014/main" id="{AAEA1BC5-347F-49CA-A180-C86D5B3875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80178" y="1660140"/>
            <a:ext cx="0" cy="948469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6" name="Line 16">
            <a:extLst>
              <a:ext uri="{FF2B5EF4-FFF2-40B4-BE49-F238E27FC236}">
                <a16:creationId xmlns:a16="http://schemas.microsoft.com/office/drawing/2014/main" id="{3712A5C7-C2D8-4D73-B111-86BD013B2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69068" y="1652204"/>
            <a:ext cx="2300287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7" name="Line 17">
            <a:extLst>
              <a:ext uri="{FF2B5EF4-FFF2-40B4-BE49-F238E27FC236}">
                <a16:creationId xmlns:a16="http://schemas.microsoft.com/office/drawing/2014/main" id="{B8F3AC2A-8A0F-4CCB-9C34-408AD9EE54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41271" y="2608610"/>
            <a:ext cx="0" cy="205190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" name="Rectangle 18">
            <a:extLst>
              <a:ext uri="{FF2B5EF4-FFF2-40B4-BE49-F238E27FC236}">
                <a16:creationId xmlns:a16="http://schemas.microsoft.com/office/drawing/2014/main" id="{9C92F0E1-4043-4CFB-A8D9-E7579B1D77F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69794" y="1775438"/>
            <a:ext cx="1502271" cy="38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900">
                <a:latin typeface="Arial" panose="020B0604020202020204" pitchFamily="34" charset="0"/>
              </a:rPr>
              <a:t>Tax rate (%)</a:t>
            </a:r>
          </a:p>
        </p:txBody>
      </p:sp>
      <p:sp>
        <p:nvSpPr>
          <p:cNvPr id="69" name="Rectangle 19">
            <a:extLst>
              <a:ext uri="{FF2B5EF4-FFF2-40B4-BE49-F238E27FC236}">
                <a16:creationId xmlns:a16="http://schemas.microsoft.com/office/drawing/2014/main" id="{FA7F8ED2-8F28-41E9-9A6D-99ADBE349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0325" y="486981"/>
            <a:ext cx="1125308" cy="61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chemeClr val="accent2"/>
                </a:solidFill>
                <a:latin typeface="Arial" panose="020B0604020202020204" pitchFamily="34" charset="0"/>
              </a:rPr>
              <a:t>Marginal</a:t>
            </a:r>
          </a:p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chemeClr val="accent2"/>
                </a:solidFill>
                <a:latin typeface="Arial" panose="020B0604020202020204" pitchFamily="34" charset="0"/>
              </a:rPr>
              <a:t>rate</a:t>
            </a:r>
          </a:p>
        </p:txBody>
      </p:sp>
      <p:sp>
        <p:nvSpPr>
          <p:cNvPr id="71" name="Arc 21">
            <a:extLst>
              <a:ext uri="{FF2B5EF4-FFF2-40B4-BE49-F238E27FC236}">
                <a16:creationId xmlns:a16="http://schemas.microsoft.com/office/drawing/2014/main" id="{7E004E77-E085-4C04-B69C-3E739B402466}"/>
              </a:ext>
            </a:extLst>
          </p:cNvPr>
          <p:cNvSpPr>
            <a:spLocks/>
          </p:cNvSpPr>
          <p:nvPr/>
        </p:nvSpPr>
        <p:spPr bwMode="auto">
          <a:xfrm>
            <a:off x="4089703" y="1999868"/>
            <a:ext cx="3600450" cy="3300273"/>
          </a:xfrm>
          <a:custGeom>
            <a:avLst/>
            <a:gdLst>
              <a:gd name="G0" fmla="+- 15200 0 0"/>
              <a:gd name="G1" fmla="+- 20849 0 0"/>
              <a:gd name="G2" fmla="+- 21600 0 0"/>
              <a:gd name="T0" fmla="*/ 0 w 15200"/>
              <a:gd name="T1" fmla="*/ 5503 h 20849"/>
              <a:gd name="T2" fmla="*/ 9553 w 15200"/>
              <a:gd name="T3" fmla="*/ 0 h 20849"/>
              <a:gd name="T4" fmla="*/ 15200 w 15200"/>
              <a:gd name="T5" fmla="*/ 20849 h 20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00" h="20849" fill="none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</a:path>
              <a:path w="15200" h="20849" stroke="0" extrusionOk="0">
                <a:moveTo>
                  <a:pt x="-1" y="5502"/>
                </a:moveTo>
                <a:cubicBezTo>
                  <a:pt x="2654" y="2873"/>
                  <a:pt x="5946" y="977"/>
                  <a:pt x="9553" y="0"/>
                </a:cubicBezTo>
                <a:lnTo>
                  <a:pt x="15200" y="20849"/>
                </a:lnTo>
                <a:close/>
              </a:path>
            </a:pathLst>
          </a:custGeom>
          <a:noFill/>
          <a:ln w="38100" cap="rnd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2" name="Rectangle 22">
            <a:extLst>
              <a:ext uri="{FF2B5EF4-FFF2-40B4-BE49-F238E27FC236}">
                <a16:creationId xmlns:a16="http://schemas.microsoft.com/office/drawing/2014/main" id="{2B10F9D9-3D7F-4155-8925-456F596629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1251" y="1703006"/>
            <a:ext cx="1092030" cy="619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006600"/>
                </a:solidFill>
                <a:latin typeface="Arial" panose="020B0604020202020204" pitchFamily="34" charset="0"/>
              </a:rPr>
              <a:t>Average</a:t>
            </a:r>
          </a:p>
          <a:p>
            <a:pPr algn="ctr">
              <a:lnSpc>
                <a:spcPct val="90000"/>
              </a:lnSpc>
            </a:pPr>
            <a:r>
              <a:rPr lang="en-GB" altLang="en-US" sz="1900">
                <a:solidFill>
                  <a:srgbClr val="006600"/>
                </a:solidFill>
                <a:latin typeface="Arial" panose="020B0604020202020204" pitchFamily="34" charset="0"/>
              </a:rPr>
              <a:t>rate</a:t>
            </a:r>
          </a:p>
        </p:txBody>
      </p:sp>
      <p:sp>
        <p:nvSpPr>
          <p:cNvPr id="73" name="Rectangle 23">
            <a:extLst>
              <a:ext uri="{FF2B5EF4-FFF2-40B4-BE49-F238E27FC236}">
                <a16:creationId xmlns:a16="http://schemas.microsoft.com/office/drawing/2014/main" id="{F583B7A6-B3FB-4E85-AB9E-3A4DE349A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693" y="2475043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74" name="Line 24">
            <a:extLst>
              <a:ext uri="{FF2B5EF4-FFF2-40B4-BE49-F238E27FC236}">
                <a16:creationId xmlns:a16="http://schemas.microsoft.com/office/drawing/2014/main" id="{01787361-BE2A-4D5D-86AF-392EF90D5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5416" y="2600675"/>
            <a:ext cx="0" cy="2088418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6" name="Arc 26">
            <a:extLst>
              <a:ext uri="{FF2B5EF4-FFF2-40B4-BE49-F238E27FC236}">
                <a16:creationId xmlns:a16="http://schemas.microsoft.com/office/drawing/2014/main" id="{65CEB774-A79D-425E-BCDA-5EBB0160E88C}"/>
              </a:ext>
            </a:extLst>
          </p:cNvPr>
          <p:cNvSpPr>
            <a:spLocks/>
          </p:cNvSpPr>
          <p:nvPr/>
        </p:nvSpPr>
        <p:spPr bwMode="auto">
          <a:xfrm>
            <a:off x="2263579" y="2873961"/>
            <a:ext cx="2372223" cy="2477882"/>
          </a:xfrm>
          <a:custGeom>
            <a:avLst/>
            <a:gdLst>
              <a:gd name="G0" fmla="+- 20871 0 0"/>
              <a:gd name="G1" fmla="+- 21052 0 0"/>
              <a:gd name="G2" fmla="+- 21600 0 0"/>
              <a:gd name="T0" fmla="*/ 0 w 20871"/>
              <a:gd name="T1" fmla="*/ 15486 h 21052"/>
              <a:gd name="T2" fmla="*/ 16037 w 20871"/>
              <a:gd name="T3" fmla="*/ 0 h 21052"/>
              <a:gd name="T4" fmla="*/ 20871 w 20871"/>
              <a:gd name="T5" fmla="*/ 21052 h 21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71" h="21052" fill="none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</a:path>
              <a:path w="20871" h="21052" stroke="0" extrusionOk="0">
                <a:moveTo>
                  <a:pt x="0" y="15486"/>
                </a:moveTo>
                <a:cubicBezTo>
                  <a:pt x="2063" y="7751"/>
                  <a:pt x="8234" y="1791"/>
                  <a:pt x="16036" y="-1"/>
                </a:cubicBezTo>
                <a:lnTo>
                  <a:pt x="20871" y="21052"/>
                </a:lnTo>
                <a:close/>
              </a:path>
            </a:pathLst>
          </a:custGeom>
          <a:noFill/>
          <a:ln w="38100" cap="rnd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7" name="Line 27">
            <a:extLst>
              <a:ext uri="{FF2B5EF4-FFF2-40B4-BE49-F238E27FC236}">
                <a16:creationId xmlns:a16="http://schemas.microsoft.com/office/drawing/2014/main" id="{84F495CE-9E86-4518-9432-13C4150388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8253" y="329627"/>
            <a:ext cx="4986338" cy="0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8" name="Rectangle 28">
            <a:extLst>
              <a:ext uri="{FF2B5EF4-FFF2-40B4-BE49-F238E27FC236}">
                <a16:creationId xmlns:a16="http://schemas.microsoft.com/office/drawing/2014/main" id="{82CC6208-8F51-45DF-BC79-746A504A4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655" y="4727191"/>
            <a:ext cx="9175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>
                <a:latin typeface="Arial" panose="020B0604020202020204" pitchFamily="34" charset="0"/>
              </a:rPr>
              <a:t>100 000</a:t>
            </a:r>
          </a:p>
        </p:txBody>
      </p:sp>
      <p:sp>
        <p:nvSpPr>
          <p:cNvPr id="80" name="Rectangle 30">
            <a:extLst>
              <a:ext uri="{FF2B5EF4-FFF2-40B4-BE49-F238E27FC236}">
                <a16:creationId xmlns:a16="http://schemas.microsoft.com/office/drawing/2014/main" id="{59361966-E938-4A15-926D-E17FDB6DD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93" y="1021968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 dirty="0">
                <a:latin typeface="Arial" panose="020B0604020202020204" pitchFamily="34" charset="0"/>
              </a:rPr>
              <a:t>47</a:t>
            </a:r>
          </a:p>
        </p:txBody>
      </p:sp>
      <p:sp>
        <p:nvSpPr>
          <p:cNvPr id="83" name="Line 33">
            <a:extLst>
              <a:ext uri="{FF2B5EF4-FFF2-40B4-BE49-F238E27FC236}">
                <a16:creationId xmlns:a16="http://schemas.microsoft.com/office/drawing/2014/main" id="{001AE874-24C0-4B71-BC3A-459A5A172A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271974" y="1206018"/>
            <a:ext cx="1825054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4" name="Line 34">
            <a:extLst>
              <a:ext uri="{FF2B5EF4-FFF2-40B4-BE49-F238E27FC236}">
                <a16:creationId xmlns:a16="http://schemas.microsoft.com/office/drawing/2014/main" id="{A5D1291A-2CE7-482E-85EE-2D1A89179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8878" y="1118806"/>
            <a:ext cx="0" cy="3565525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" name="Rectangle 35">
            <a:extLst>
              <a:ext uri="{FF2B5EF4-FFF2-40B4-BE49-F238E27FC236}">
                <a16:creationId xmlns:a16="http://schemas.microsoft.com/office/drawing/2014/main" id="{C9BDD9C8-0ED3-45E9-88FF-553413FD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805" y="155444"/>
            <a:ext cx="429605" cy="354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700">
                <a:latin typeface="Arial" panose="020B0604020202020204" pitchFamily="34" charset="0"/>
              </a:rPr>
              <a:t>62</a:t>
            </a:r>
          </a:p>
        </p:txBody>
      </p:sp>
      <p:sp>
        <p:nvSpPr>
          <p:cNvPr id="86" name="Rectangle 36">
            <a:extLst>
              <a:ext uri="{FF2B5EF4-FFF2-40B4-BE49-F238E27FC236}">
                <a16:creationId xmlns:a16="http://schemas.microsoft.com/office/drawing/2014/main" id="{FCAB79C1-32CD-4860-AF1D-7E7AAFF3B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6209" y="4720757"/>
            <a:ext cx="926537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 dirty="0">
                <a:latin typeface="Arial" panose="020B0604020202020204" pitchFamily="34" charset="0"/>
              </a:rPr>
              <a:t>125 140</a:t>
            </a:r>
          </a:p>
        </p:txBody>
      </p:sp>
      <p:sp>
        <p:nvSpPr>
          <p:cNvPr id="87" name="Line 37">
            <a:extLst>
              <a:ext uri="{FF2B5EF4-FFF2-40B4-BE49-F238E27FC236}">
                <a16:creationId xmlns:a16="http://schemas.microsoft.com/office/drawing/2014/main" id="{751BEE8C-C96C-4974-ADBD-5414E3D59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3870" y="1216984"/>
            <a:ext cx="0" cy="3465757"/>
          </a:xfrm>
          <a:prstGeom prst="line">
            <a:avLst/>
          </a:prstGeom>
          <a:noFill/>
          <a:ln w="19050">
            <a:solidFill>
              <a:srgbClr val="4D4D4D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8" name="Line 38">
            <a:extLst>
              <a:ext uri="{FF2B5EF4-FFF2-40B4-BE49-F238E27FC236}">
                <a16:creationId xmlns:a16="http://schemas.microsoft.com/office/drawing/2014/main" id="{6BD81822-CE6D-415D-87B6-B955199309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77291" y="325064"/>
            <a:ext cx="0" cy="133984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" name="Line 39">
            <a:extLst>
              <a:ext uri="{FF2B5EF4-FFF2-40B4-BE49-F238E27FC236}">
                <a16:creationId xmlns:a16="http://schemas.microsoft.com/office/drawing/2014/main" id="{79F53FA4-46AC-49D5-9DAB-DAA6D95BA3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360781" y="325064"/>
            <a:ext cx="931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" name="Arc 42">
            <a:extLst>
              <a:ext uri="{FF2B5EF4-FFF2-40B4-BE49-F238E27FC236}">
                <a16:creationId xmlns:a16="http://schemas.microsoft.com/office/drawing/2014/main" id="{37618638-89E1-4EE7-9D0A-6FF9F36775AE}"/>
              </a:ext>
            </a:extLst>
          </p:cNvPr>
          <p:cNvSpPr>
            <a:spLocks/>
          </p:cNvSpPr>
          <p:nvPr/>
        </p:nvSpPr>
        <p:spPr bwMode="auto">
          <a:xfrm>
            <a:off x="6391580" y="1612505"/>
            <a:ext cx="2231470" cy="568845"/>
          </a:xfrm>
          <a:custGeom>
            <a:avLst/>
            <a:gdLst>
              <a:gd name="G0" fmla="+- 20631 0 0"/>
              <a:gd name="G1" fmla="+- 17470 0 0"/>
              <a:gd name="G2" fmla="+- 21600 0 0"/>
              <a:gd name="T0" fmla="*/ 0 w 20631"/>
              <a:gd name="T1" fmla="*/ 11073 h 17470"/>
              <a:gd name="T2" fmla="*/ 7928 w 20631"/>
              <a:gd name="T3" fmla="*/ 0 h 17470"/>
              <a:gd name="T4" fmla="*/ 20631 w 20631"/>
              <a:gd name="T5" fmla="*/ 17470 h 17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31" h="17470" fill="none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</a:path>
              <a:path w="20631" h="17470" stroke="0" extrusionOk="0">
                <a:moveTo>
                  <a:pt x="-1" y="11072"/>
                </a:moveTo>
                <a:cubicBezTo>
                  <a:pt x="1379" y="6623"/>
                  <a:pt x="4160" y="2739"/>
                  <a:pt x="7928" y="0"/>
                </a:cubicBezTo>
                <a:lnTo>
                  <a:pt x="20631" y="17470"/>
                </a:lnTo>
                <a:close/>
              </a:path>
            </a:pathLst>
          </a:custGeom>
          <a:noFill/>
          <a:ln w="38100" cap="rnd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" name="Arc 44">
            <a:extLst>
              <a:ext uri="{FF2B5EF4-FFF2-40B4-BE49-F238E27FC236}">
                <a16:creationId xmlns:a16="http://schemas.microsoft.com/office/drawing/2014/main" id="{0D3B7286-2B43-4659-9740-FFD2260FDF08}"/>
              </a:ext>
            </a:extLst>
          </p:cNvPr>
          <p:cNvSpPr>
            <a:spLocks/>
          </p:cNvSpPr>
          <p:nvPr/>
        </p:nvSpPr>
        <p:spPr bwMode="auto">
          <a:xfrm>
            <a:off x="7284250" y="1451884"/>
            <a:ext cx="2391611" cy="1223963"/>
          </a:xfrm>
          <a:custGeom>
            <a:avLst/>
            <a:gdLst>
              <a:gd name="G0" fmla="+- 10890 0 0"/>
              <a:gd name="G1" fmla="+- 21414 0 0"/>
              <a:gd name="G2" fmla="+- 21600 0 0"/>
              <a:gd name="T0" fmla="*/ 0 w 10890"/>
              <a:gd name="T1" fmla="*/ 2760 h 21414"/>
              <a:gd name="T2" fmla="*/ 8058 w 10890"/>
              <a:gd name="T3" fmla="*/ 0 h 21414"/>
              <a:gd name="T4" fmla="*/ 10890 w 10890"/>
              <a:gd name="T5" fmla="*/ 21414 h 21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890" h="21414" fill="none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</a:path>
              <a:path w="10890" h="21414" stroke="0" extrusionOk="0">
                <a:moveTo>
                  <a:pt x="0" y="2760"/>
                </a:moveTo>
                <a:cubicBezTo>
                  <a:pt x="2476" y="1314"/>
                  <a:pt x="5215" y="376"/>
                  <a:pt x="8058" y="0"/>
                </a:cubicBezTo>
                <a:lnTo>
                  <a:pt x="10890" y="21414"/>
                </a:lnTo>
                <a:close/>
              </a:path>
            </a:pathLst>
          </a:custGeom>
          <a:noFill/>
          <a:ln w="38100" cap="rnd">
            <a:solidFill>
              <a:srgbClr val="008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" name="Rectangle 29">
            <a:extLst>
              <a:ext uri="{FF2B5EF4-FFF2-40B4-BE49-F238E27FC236}">
                <a16:creationId xmlns:a16="http://schemas.microsoft.com/office/drawing/2014/main" id="{38E312EF-85B2-4786-8E57-6D9B8746C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6435" y="4738304"/>
            <a:ext cx="78707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600" dirty="0">
                <a:latin typeface="Arial" panose="020B0604020202020204" pitchFamily="34" charset="0"/>
              </a:rPr>
              <a:t>12</a:t>
            </a:r>
            <a:r>
              <a:rPr lang="en-GB" altLang="en-US" sz="900" dirty="0">
                <a:latin typeface="Arial" panose="020B0604020202020204" pitchFamily="34" charset="0"/>
              </a:rPr>
              <a:t> </a:t>
            </a:r>
            <a:r>
              <a:rPr lang="en-GB" altLang="en-US" sz="1600" dirty="0">
                <a:latin typeface="Arial" panose="020B0604020202020204" pitchFamily="34" charset="0"/>
              </a:rPr>
              <a:t>570</a:t>
            </a:r>
          </a:p>
        </p:txBody>
      </p:sp>
      <p:sp>
        <p:nvSpPr>
          <p:cNvPr id="97" name="Rectangle 30">
            <a:extLst>
              <a:ext uri="{FF2B5EF4-FFF2-40B4-BE49-F238E27FC236}">
                <a16:creationId xmlns:a16="http://schemas.microsoft.com/office/drawing/2014/main" id="{32F9EA3A-354D-43DB-9549-2B8C32188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9498" y="4728779"/>
            <a:ext cx="78707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600" dirty="0">
                <a:latin typeface="Arial" panose="020B0604020202020204" pitchFamily="34" charset="0"/>
              </a:rPr>
              <a:t>50</a:t>
            </a:r>
            <a:r>
              <a:rPr lang="en-GB" altLang="en-US" sz="900" dirty="0">
                <a:latin typeface="Arial" panose="020B0604020202020204" pitchFamily="34" charset="0"/>
              </a:rPr>
              <a:t> </a:t>
            </a:r>
            <a:r>
              <a:rPr lang="en-GB" altLang="en-US" sz="1600" dirty="0">
                <a:latin typeface="Arial" panose="020B0604020202020204" pitchFamily="34" charset="0"/>
              </a:rPr>
              <a:t>270</a:t>
            </a:r>
          </a:p>
        </p:txBody>
      </p:sp>
      <p:sp>
        <p:nvSpPr>
          <p:cNvPr id="98" name="Rectangle 48">
            <a:extLst>
              <a:ext uri="{FF2B5EF4-FFF2-40B4-BE49-F238E27FC236}">
                <a16:creationId xmlns:a16="http://schemas.microsoft.com/office/drawing/2014/main" id="{DA93012A-7A22-4129-979C-45BFB1985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0223" y="4984368"/>
            <a:ext cx="4246740" cy="38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900">
                <a:latin typeface="Arial" panose="020B0604020202020204" pitchFamily="34" charset="0"/>
              </a:rPr>
              <a:t>Individual’s pre-tax annual income (£)</a:t>
            </a:r>
          </a:p>
        </p:txBody>
      </p:sp>
      <p:sp>
        <p:nvSpPr>
          <p:cNvPr id="99" name="Rectangle 19">
            <a:extLst>
              <a:ext uri="{FF2B5EF4-FFF2-40B4-BE49-F238E27FC236}">
                <a16:creationId xmlns:a16="http://schemas.microsoft.com/office/drawing/2014/main" id="{D2A9FCEC-AFC1-4EDB-AEAA-1EEA1F741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58" y="5428382"/>
            <a:ext cx="8870187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Note</a:t>
            </a:r>
            <a:r>
              <a:rPr lang="en-GB" altLang="en-US" sz="1400" dirty="0">
                <a:latin typeface="Arial" panose="020B0604020202020204" pitchFamily="34" charset="0"/>
              </a:rPr>
              <a:t>:</a:t>
            </a:r>
            <a:r>
              <a:rPr lang="en-GB" altLang="en-US" sz="1400" baseline="30000" dirty="0">
                <a:latin typeface="Arial" panose="020B0604020202020204" pitchFamily="34" charset="0"/>
              </a:rPr>
              <a:t> </a:t>
            </a:r>
            <a:r>
              <a:rPr lang="en-GB" altLang="en-US" sz="1400" dirty="0">
                <a:latin typeface="Arial" panose="020B0604020202020204" pitchFamily="34" charset="0"/>
              </a:rPr>
              <a:t>Income Tax rates and thresholds are slightly different in Scotland, with the rate rising in stages from 19% to 20% to 21% and then to 42% above £43 662, 45% above £75 000 and 48% above £125 140.</a:t>
            </a:r>
          </a:p>
        </p:txBody>
      </p:sp>
      <p:sp>
        <p:nvSpPr>
          <p:cNvPr id="2" name="Line 38">
            <a:extLst>
              <a:ext uri="{FF2B5EF4-FFF2-40B4-BE49-F238E27FC236}">
                <a16:creationId xmlns:a16="http://schemas.microsoft.com/office/drawing/2014/main" id="{C8B7B8A5-8C49-9F18-972A-4A1A3BE631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71669" y="328239"/>
            <a:ext cx="0" cy="88874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" name="Text Box 50">
            <a:extLst>
              <a:ext uri="{FF2B5EF4-FFF2-40B4-BE49-F238E27FC236}">
                <a16:creationId xmlns:a16="http://schemas.microsoft.com/office/drawing/2014/main" id="{BC672E15-4D59-465B-B343-1F3FED0CE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92279"/>
            <a:ext cx="9906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333333"/>
                </a:solidFill>
                <a:prstDash val="dash"/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 b="1" dirty="0">
                <a:latin typeface="Arial" panose="020B0604020202020204" pitchFamily="34" charset="0"/>
              </a:rPr>
              <a:t>Figure 4 </a:t>
            </a:r>
            <a:r>
              <a:rPr lang="en-GB" altLang="en-US" sz="2400" dirty="0">
                <a:latin typeface="Arial" panose="020B0604020202020204" pitchFamily="34" charset="0"/>
              </a:rPr>
              <a:t>UK marginal and average rates of income tax plus</a:t>
            </a:r>
            <a:br>
              <a:rPr lang="en-GB" altLang="en-US" sz="2400" dirty="0">
                <a:latin typeface="Arial" panose="020B0604020202020204" pitchFamily="34" charset="0"/>
              </a:rPr>
            </a:br>
            <a:r>
              <a:rPr lang="en-GB" altLang="en-US" sz="2400" dirty="0">
                <a:latin typeface="Arial" panose="020B0604020202020204" pitchFamily="34" charset="0"/>
              </a:rPr>
              <a:t>national insurance contributions, 2024/25</a:t>
            </a:r>
            <a:endParaRPr lang="en-GB" altLang="en-US" sz="2400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541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ThemeC</Template>
  <TotalTime>2044</TotalTime>
  <Words>95</Words>
  <Application>Microsoft Office PowerPoint</Application>
  <PresentationFormat>A4 Paper (210x297 mm)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207</cp:revision>
  <dcterms:created xsi:type="dcterms:W3CDTF">2002-11-17T23:04:00Z</dcterms:created>
  <dcterms:modified xsi:type="dcterms:W3CDTF">2024-12-19T09:01:55Z</dcterms:modified>
</cp:coreProperties>
</file>