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FFFFD7"/>
    <a:srgbClr val="DCE5F4"/>
    <a:srgbClr val="FFB3B3"/>
    <a:srgbClr val="FF8F8F"/>
    <a:srgbClr val="CC0000"/>
    <a:srgbClr val="800000"/>
    <a:srgbClr val="000099"/>
    <a:srgbClr val="5F5F5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64" autoAdjust="0"/>
    <p:restoredTop sz="90929"/>
  </p:normalViewPr>
  <p:slideViewPr>
    <p:cSldViewPr snapToGrid="0">
      <p:cViewPr varScale="1">
        <p:scale>
          <a:sx n="94" d="100"/>
          <a:sy n="94" d="100"/>
        </p:scale>
        <p:origin x="559" y="2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12850797496467"/>
          <c:y val="3.6552907542400967E-2"/>
          <c:w val="0.8509611346658591"/>
          <c:h val="0.87873449934051073"/>
        </c:manualLayout>
      </c:layout>
      <c:lineChart>
        <c:grouping val="standard"/>
        <c:varyColors val="0"/>
        <c:ser>
          <c:idx val="11"/>
          <c:order val="0"/>
          <c:tx>
            <c:strRef>
              <c:f>Sheet1!$B$1</c:f>
              <c:strCache>
                <c:ptCount val="1"/>
                <c:pt idx="0">
                  <c:v>Actual growth</c:v>
                </c:pt>
              </c:strCache>
            </c:strRef>
          </c:tx>
          <c:spPr>
            <a:ln w="4445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Sheet1!$A$2:$A$19</c:f>
              <c:numCache>
                <c:formatCode>General</c:formatCode>
                <c:ptCount val="1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</c:numCache>
            </c:num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4.5119999999999996</c:v>
                </c:pt>
                <c:pt idx="1">
                  <c:v>3.9950000000000001</c:v>
                </c:pt>
                <c:pt idx="2">
                  <c:v>4.024</c:v>
                </c:pt>
                <c:pt idx="3">
                  <c:v>1.7549999999999999</c:v>
                </c:pt>
                <c:pt idx="4">
                  <c:v>0.73599999999999999</c:v>
                </c:pt>
                <c:pt idx="5">
                  <c:v>-1.9730000000000001</c:v>
                </c:pt>
                <c:pt idx="6">
                  <c:v>0.19400000000000001</c:v>
                </c:pt>
                <c:pt idx="7">
                  <c:v>1.827</c:v>
                </c:pt>
                <c:pt idx="8">
                  <c:v>2.806</c:v>
                </c:pt>
                <c:pt idx="9">
                  <c:v>2.198</c:v>
                </c:pt>
                <c:pt idx="10">
                  <c:v>-2.6539999999999999</c:v>
                </c:pt>
                <c:pt idx="11">
                  <c:v>5.8659999999999997</c:v>
                </c:pt>
                <c:pt idx="12">
                  <c:v>-1.4359999999999999</c:v>
                </c:pt>
                <c:pt idx="13">
                  <c:v>4.0830000000000002</c:v>
                </c:pt>
                <c:pt idx="14">
                  <c:v>4.3440000000000003</c:v>
                </c:pt>
                <c:pt idx="15">
                  <c:v>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211-4D1E-A4FB-7C8AA7394966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Forecast (Jan 2026)</c:v>
                </c:pt>
              </c:strCache>
            </c:strRef>
          </c:tx>
          <c:spPr>
            <a:ln w="44450">
              <a:solidFill>
                <a:srgbClr val="5F5F5F"/>
              </a:solidFill>
              <a:prstDash val="sysDash"/>
            </a:ln>
          </c:spPr>
          <c:marker>
            <c:symbol val="none"/>
          </c:marker>
          <c:cat>
            <c:numRef>
              <c:f>Sheet1!$A$2:$A$19</c:f>
              <c:numCache>
                <c:formatCode>General</c:formatCode>
                <c:ptCount val="1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</c:numCache>
            </c:numRef>
          </c:cat>
          <c:val>
            <c:numRef>
              <c:f>Sheet1!$C$2:$C$19</c:f>
              <c:numCache>
                <c:formatCode>General</c:formatCode>
                <c:ptCount val="18"/>
                <c:pt idx="15" formatCode="0.00">
                  <c:v>0.6</c:v>
                </c:pt>
                <c:pt idx="16" formatCode="0.00">
                  <c:v>0.8</c:v>
                </c:pt>
                <c:pt idx="17" formatCode="0.0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ED0-49C2-A5EF-DB62F64FFF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64613144"/>
        <c:axId val="1"/>
      </c:lineChart>
      <c:catAx>
        <c:axId val="264613144"/>
        <c:scaling>
          <c:orientation val="minMax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At val="-10"/>
        <c:auto val="0"/>
        <c:lblAlgn val="ctr"/>
        <c:lblOffset val="100"/>
        <c:tickLblSkip val="2"/>
        <c:tickMarkSkip val="1"/>
        <c:noMultiLvlLbl val="0"/>
      </c:catAx>
      <c:valAx>
        <c:axId val="1"/>
        <c:scaling>
          <c:orientation val="minMax"/>
          <c:max val="6"/>
          <c:min val="-4"/>
        </c:scaling>
        <c:delete val="0"/>
        <c:axPos val="l"/>
        <c:majorGridlines>
          <c:spPr>
            <a:ln w="9525">
              <a:solidFill>
                <a:schemeClr val="tx1">
                  <a:lumMod val="50000"/>
                  <a:lumOff val="50000"/>
                </a:schemeClr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2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100" b="0" i="0" u="none" strike="noStrike" baseline="0" dirty="0">
                    <a:solidFill>
                      <a:srgbClr val="000000"/>
                    </a:solidFill>
                    <a:latin typeface="Arial"/>
                    <a:cs typeface="Arial"/>
                  </a:rPr>
                  <a:t>Annual % change</a:t>
                </a:r>
              </a:p>
            </c:rich>
          </c:tx>
          <c:layout>
            <c:manualLayout>
              <c:xMode val="edge"/>
              <c:yMode val="edge"/>
              <c:x val="3.044619422572179E-4"/>
              <c:y val="0.34205049252068642"/>
            </c:manualLayout>
          </c:layout>
          <c:overlay val="0"/>
          <c:spPr>
            <a:noFill/>
            <a:ln w="40472">
              <a:noFill/>
            </a:ln>
          </c:spPr>
        </c:title>
        <c:numFmt formatCode="0;\–0" sourceLinked="0"/>
        <c:majorTickMark val="out"/>
        <c:minorTickMark val="out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64613144"/>
        <c:crosses val="autoZero"/>
        <c:crossBetween val="between"/>
        <c:majorUnit val="1"/>
        <c:minorUnit val="0.5"/>
      </c:valAx>
      <c:spPr>
        <a:noFill/>
        <a:ln w="9525">
          <a:solidFill>
            <a:schemeClr val="tx1"/>
          </a:solidFill>
        </a:ln>
      </c:spPr>
    </c:plotArea>
    <c:legend>
      <c:legendPos val="l"/>
      <c:legendEntry>
        <c:idx val="0"/>
        <c:txPr>
          <a:bodyPr/>
          <a:lstStyle/>
          <a:p>
            <a:pPr>
              <a:defRPr sz="2000" b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26923076923076922"/>
          <c:y val="5.6971287261808584E-2"/>
          <c:w val="0.30378225317989099"/>
          <c:h val="0.14087898405380261"/>
        </c:manualLayout>
      </c:layout>
      <c:overlay val="0"/>
      <c:spPr>
        <a:solidFill>
          <a:srgbClr val="FFFFDC"/>
        </a:solidFill>
        <a:ln w="19050">
          <a:solidFill>
            <a:srgbClr val="660066"/>
          </a:solidFill>
        </a:ln>
      </c:spPr>
      <c:txPr>
        <a:bodyPr/>
        <a:lstStyle/>
        <a:p>
          <a:pPr>
            <a:defRPr sz="2000" b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92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0.67856</cdr:x>
      <cdr:y>0.03381</cdr:y>
    </cdr:from>
    <cdr:to>
      <cdr:x>0.67856</cdr:x>
      <cdr:y>0.91345</cdr:y>
    </cdr:to>
    <cdr:cxnSp macro="">
      <cdr:nvCxnSpPr>
        <cdr:cNvPr id="3" name="Straight Connector 2">
          <a:extLst xmlns:a="http://schemas.openxmlformats.org/drawingml/2006/main">
            <a:ext uri="{FF2B5EF4-FFF2-40B4-BE49-F238E27FC236}">
              <a16:creationId xmlns:a16="http://schemas.microsoft.com/office/drawing/2014/main" id="{0694A207-512A-1BE8-2221-6F52EEC20F2A}"/>
            </a:ext>
          </a:extLst>
        </cdr:cNvPr>
        <cdr:cNvCxnSpPr/>
      </cdr:nvCxnSpPr>
      <cdr:spPr>
        <a:xfrm xmlns:a="http://schemas.openxmlformats.org/drawingml/2006/main" flipV="1">
          <a:off x="6721856" y="203199"/>
          <a:ext cx="0" cy="5287264"/>
        </a:xfrm>
        <a:prstGeom xmlns:a="http://schemas.openxmlformats.org/drawingml/2006/main" prst="line">
          <a:avLst/>
        </a:prstGeom>
        <a:ln xmlns:a="http://schemas.openxmlformats.org/drawingml/2006/main" w="15875">
          <a:solidFill>
            <a:srgbClr val="8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0.10297</cdr:x>
      <cdr:y>0.56389</cdr:y>
    </cdr:from>
    <cdr:to>
      <cdr:x>0.95262</cdr:x>
      <cdr:y>0.56389</cdr:y>
    </cdr:to>
    <cdr:cxnSp macro="">
      <cdr:nvCxnSpPr>
        <cdr:cNvPr id="6" name="Straight Connector 5">
          <a:extLst xmlns:a="http://schemas.openxmlformats.org/drawingml/2006/main">
            <a:ext uri="{FF2B5EF4-FFF2-40B4-BE49-F238E27FC236}">
              <a16:creationId xmlns:a16="http://schemas.microsoft.com/office/drawing/2014/main" id="{24E8B676-48D0-91C7-7EB7-A7A8CB7B12B9}"/>
            </a:ext>
          </a:extLst>
        </cdr:cNvPr>
        <cdr:cNvCxnSpPr/>
      </cdr:nvCxnSpPr>
      <cdr:spPr>
        <a:xfrm xmlns:a="http://schemas.openxmlformats.org/drawingml/2006/main">
          <a:off x="1020064" y="3389375"/>
          <a:ext cx="8416544" cy="0"/>
        </a:xfrm>
        <a:prstGeom xmlns:a="http://schemas.openxmlformats.org/drawingml/2006/main" prst="line">
          <a:avLst/>
        </a:prstGeom>
        <a:ln xmlns:a="http://schemas.openxmlformats.org/drawingml/2006/main" w="12700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56F2D82-A1C5-4F29-A6D5-FBA06C255CE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024A681-8FA6-4ABC-A9B1-20627A4AF8E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05DE45E3-0C60-4E96-932B-A35F5FCA793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87892D46-EBBF-492F-9AE9-89FFCA814D0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3BBC1BE9-C787-44BA-B9CF-A0D2175D2A0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4AB9D7F1-87CB-4E73-9FD3-C3E6652E08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0404A2-0FC6-4B79-8548-CC637D8338F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3EB1953-E00F-48BE-9ABD-D7167E7A3D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4A6A9C-56BE-4F58-B6C3-6EBBC3232FA7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5122" name="Rectangle 7">
            <a:extLst>
              <a:ext uri="{FF2B5EF4-FFF2-40B4-BE49-F238E27FC236}">
                <a16:creationId xmlns:a16="http://schemas.microsoft.com/office/drawing/2014/main" id="{9AD8DF6E-F152-452A-8421-5AFB9DDB23D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 eaLnBrk="0" hangingPunct="0"/>
            <a:fld id="{B1DEBFE9-E042-45D8-903B-C2616BB68F7F}" type="slidenum">
              <a:rPr lang="en-GB" altLang="en-US" sz="1200"/>
              <a:pPr algn="r" eaLnBrk="0" hangingPunct="0"/>
              <a:t>1</a:t>
            </a:fld>
            <a:endParaRPr lang="en-GB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198983DB-18A6-4167-8F12-4C5DB24134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0438" y="712788"/>
            <a:ext cx="4938712" cy="3421062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EC3A7433-05F4-43D3-B416-9F8EE48D4A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9BFE5-D774-4CA5-9C48-226FF6778FC4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8455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0D1E6-9DC7-4D63-A695-F2111C2C3FA5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75283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0946F-132C-46D1-9E24-5DE6E200881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42267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3776D-E628-4E71-A300-1A84D8EED71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6080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518DB-4BA9-4AFF-917B-76A033DA26BA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1625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00371-C03F-49A4-BE52-E925171CBF27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22004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C169C-DA54-46B9-A417-C5914614A1C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612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CEE68-BC63-4F1F-A4EB-FAFCA9E163E8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38922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7AD80-623E-4474-883E-CB8D19B2C503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3969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48EEC-E1AD-4543-B3B9-88E61D125291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57957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53ECE-079E-4DDD-9760-56B393AAF6CF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52108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993C5-8290-4B29-9B57-D7DDF4579B4E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40647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632AAA7-D241-9409-EF48-44B495EB8C5E}"/>
              </a:ext>
            </a:extLst>
          </p:cNvPr>
          <p:cNvSpPr/>
          <p:nvPr/>
        </p:nvSpPr>
        <p:spPr>
          <a:xfrm>
            <a:off x="1011936" y="3381248"/>
            <a:ext cx="8424672" cy="2105152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FFB3B3"/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4043BD-3B46-4B2B-FB35-6060C63F28E0}"/>
              </a:ext>
            </a:extLst>
          </p:cNvPr>
          <p:cNvSpPr/>
          <p:nvPr/>
        </p:nvSpPr>
        <p:spPr>
          <a:xfrm>
            <a:off x="1011936" y="223520"/>
            <a:ext cx="8424672" cy="3157728"/>
          </a:xfrm>
          <a:prstGeom prst="rect">
            <a:avLst/>
          </a:prstGeom>
          <a:gradFill>
            <a:gsLst>
              <a:gs pos="100000">
                <a:schemeClr val="accent1">
                  <a:lumMod val="5000"/>
                  <a:lumOff val="95000"/>
                </a:schemeClr>
              </a:gs>
              <a:gs pos="0">
                <a:srgbClr val="DCE5F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6" name="Rectangle 13">
            <a:extLst>
              <a:ext uri="{FF2B5EF4-FFF2-40B4-BE49-F238E27FC236}">
                <a16:creationId xmlns:a16="http://schemas.microsoft.com/office/drawing/2014/main" id="{FBDD741C-755F-4703-B35A-E0DB628C6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59526"/>
            <a:ext cx="9905999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algn="ctr"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r>
              <a:rPr lang="en-GB" altLang="en-US" sz="2400" dirty="0">
                <a:solidFill>
                  <a:schemeClr val="tx1"/>
                </a:solidFill>
                <a:latin typeface="Arial" panose="020B0604020202020204" pitchFamily="34" charset="0"/>
              </a:rPr>
              <a:t>Russian growth in real GDP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8823F251-391C-48D5-8400-9C7893FA18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817" y="6053556"/>
            <a:ext cx="768012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GB" altLang="en-US" sz="1600" i="1" dirty="0">
                <a:latin typeface="Arial" panose="020B0604020202020204" pitchFamily="34" charset="0"/>
              </a:rPr>
              <a:t>Source</a:t>
            </a:r>
            <a:r>
              <a:rPr lang="en-GB" altLang="en-US" sz="1600" dirty="0">
                <a:latin typeface="Arial" panose="020B0604020202020204" pitchFamily="34" charset="0"/>
              </a:rPr>
              <a:t>: </a:t>
            </a:r>
            <a:r>
              <a:rPr lang="en-GB" altLang="en-US" sz="1600" i="1" dirty="0">
                <a:latin typeface="Arial" panose="020B0604020202020204" pitchFamily="34" charset="0"/>
              </a:rPr>
              <a:t>World Economic Outlook</a:t>
            </a:r>
            <a:r>
              <a:rPr lang="en-GB" altLang="en-US" sz="1600" dirty="0">
                <a:latin typeface="Arial" panose="020B0604020202020204" pitchFamily="34" charset="0"/>
              </a:rPr>
              <a:t>, IMF</a:t>
            </a:r>
            <a:r>
              <a:rPr lang="en-GB" altLang="en-US" sz="1600" i="1" dirty="0">
                <a:latin typeface="Arial" panose="020B0604020202020204" pitchFamily="34" charset="0"/>
              </a:rPr>
              <a:t> </a:t>
            </a:r>
            <a:r>
              <a:rPr lang="en-GB" altLang="en-US" sz="1600" dirty="0">
                <a:latin typeface="Arial" panose="020B0604020202020204" pitchFamily="34" charset="0"/>
              </a:rPr>
              <a:t>(October 2025, January 2026)</a:t>
            </a:r>
            <a:endParaRPr lang="en-GB" altLang="en-US" sz="1600" noProof="1">
              <a:latin typeface="Arial" panose="020B0604020202020204" pitchFamily="34" charset="0"/>
            </a:endParaRPr>
          </a:p>
        </p:txBody>
      </p:sp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FBB2FA7D-060D-4AA6-ABBA-8080C1A779AF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1906185682"/>
              </p:ext>
            </p:extLst>
          </p:nvPr>
        </p:nvGraphicFramePr>
        <p:xfrm>
          <a:off x="0" y="1"/>
          <a:ext cx="9906000" cy="6010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52D56A0-8288-4FC0-DED5-AE0B6C4EBA95}"/>
              </a:ext>
            </a:extLst>
          </p:cNvPr>
          <p:cNvSpPr/>
          <p:nvPr/>
        </p:nvSpPr>
        <p:spPr>
          <a:xfrm>
            <a:off x="7380224" y="4555744"/>
            <a:ext cx="1402080" cy="670560"/>
          </a:xfrm>
          <a:prstGeom prst="roundRect">
            <a:avLst/>
          </a:prstGeom>
          <a:solidFill>
            <a:srgbClr val="FFFFD7"/>
          </a:solidFill>
          <a:ln w="19050">
            <a:solidFill>
              <a:srgbClr val="66006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Invasion</a:t>
            </a:r>
            <a:r>
              <a:rPr lang="en-GB" sz="1900" dirty="0">
                <a:solidFill>
                  <a:schemeClr val="tx1"/>
                </a:solidFill>
              </a:rPr>
              <a:t> of Ukraine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3AC2212-B28B-3E12-D0FD-07F007A4FDA5}"/>
              </a:ext>
            </a:extLst>
          </p:cNvPr>
          <p:cNvCxnSpPr>
            <a:cxnSpLocks/>
          </p:cNvCxnSpPr>
          <p:nvPr/>
        </p:nvCxnSpPr>
        <p:spPr>
          <a:xfrm flipH="1">
            <a:off x="6790944" y="5124704"/>
            <a:ext cx="589280" cy="332386"/>
          </a:xfrm>
          <a:prstGeom prst="straightConnector1">
            <a:avLst/>
          </a:prstGeom>
          <a:ln w="19050" cap="rnd">
            <a:solidFill>
              <a:srgbClr val="660066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537</TotalTime>
  <Words>27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34</cp:revision>
  <dcterms:created xsi:type="dcterms:W3CDTF">2013-01-20T13:17:24Z</dcterms:created>
  <dcterms:modified xsi:type="dcterms:W3CDTF">2026-02-19T12:04:01Z</dcterms:modified>
</cp:coreProperties>
</file>