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660066"/>
    <a:srgbClr val="FFFFDC"/>
    <a:srgbClr val="4D4D4D"/>
    <a:srgbClr val="A50021"/>
    <a:srgbClr val="CC0000"/>
    <a:srgbClr val="777777"/>
    <a:srgbClr val="0000FF"/>
    <a:srgbClr val="5F5F8F"/>
    <a:srgbClr val="6970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0929"/>
  </p:normalViewPr>
  <p:slideViewPr>
    <p:cSldViewPr snapToGrid="0">
      <p:cViewPr varScale="1">
        <p:scale>
          <a:sx n="91" d="100"/>
          <a:sy n="91" d="100"/>
        </p:scale>
        <p:origin x="588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12850797496467"/>
          <c:y val="3.6552907542400967E-2"/>
          <c:w val="0.8509611346658591"/>
          <c:h val="0.87873449934051073"/>
        </c:manualLayout>
      </c:layout>
      <c:lineChart>
        <c:grouping val="standard"/>
        <c:varyColors val="0"/>
        <c:ser>
          <c:idx val="11"/>
          <c:order val="0"/>
          <c:tx>
            <c:strRef>
              <c:f>Sheet1!$B$1</c:f>
              <c:strCache>
                <c:ptCount val="1"/>
                <c:pt idx="0">
                  <c:v>Actual growth</c:v>
                </c:pt>
              </c:strCache>
            </c:strRef>
          </c:tx>
          <c:spPr>
            <a:ln w="4445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Sheet1!$B$2:$B$17</c:f>
              <c:numCache>
                <c:formatCode>0.00</c:formatCode>
                <c:ptCount val="16"/>
                <c:pt idx="0">
                  <c:v>4.5119999999999996</c:v>
                </c:pt>
                <c:pt idx="1">
                  <c:v>3.8759999999999999</c:v>
                </c:pt>
                <c:pt idx="2">
                  <c:v>4.024</c:v>
                </c:pt>
                <c:pt idx="3">
                  <c:v>1.7549999999999999</c:v>
                </c:pt>
                <c:pt idx="4">
                  <c:v>0.73599999999999999</c:v>
                </c:pt>
                <c:pt idx="5">
                  <c:v>-1.9730000000000001</c:v>
                </c:pt>
                <c:pt idx="6">
                  <c:v>0.19400000000000001</c:v>
                </c:pt>
                <c:pt idx="7">
                  <c:v>1.827</c:v>
                </c:pt>
                <c:pt idx="8">
                  <c:v>2.806</c:v>
                </c:pt>
                <c:pt idx="9">
                  <c:v>2.198</c:v>
                </c:pt>
                <c:pt idx="10">
                  <c:v>-2.6539999999999999</c:v>
                </c:pt>
                <c:pt idx="11">
                  <c:v>5.6139999999999999</c:v>
                </c:pt>
                <c:pt idx="12">
                  <c:v>-1.2</c:v>
                </c:pt>
                <c:pt idx="13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11-4D1E-A4FB-7C8AA7394966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Forecast Jan 24</c:v>
                </c:pt>
              </c:strCache>
            </c:strRef>
          </c:tx>
          <c:spPr>
            <a:ln w="47625">
              <a:solidFill>
                <a:srgbClr val="C00000"/>
              </a:solidFill>
              <a:prstDash val="sysDot"/>
            </a:ln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11" formatCode="0.00">
                  <c:v>5.6139999999999999</c:v>
                </c:pt>
                <c:pt idx="12" formatCode="0.00">
                  <c:v>-1.2</c:v>
                </c:pt>
                <c:pt idx="13" formatCode="0.00">
                  <c:v>3</c:v>
                </c:pt>
                <c:pt idx="14" formatCode="0.00">
                  <c:v>2.6</c:v>
                </c:pt>
                <c:pt idx="15" formatCode="0.00">
                  <c:v>1.1000000000000001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F8-4C7F-A4E0-AC66E5F1EBE9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Forecast Apr 22</c:v>
                </c:pt>
              </c:strCache>
            </c:strRef>
          </c:tx>
          <c:spPr>
            <a:ln w="47625">
              <a:solidFill>
                <a:srgbClr val="5F5F5F"/>
              </a:solidFill>
              <a:prstDash val="sysDot"/>
            </a:ln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11" formatCode="0.00">
                  <c:v>5.6139999999999999</c:v>
                </c:pt>
                <c:pt idx="12" formatCode="0.00">
                  <c:v>-8.5239999999999991</c:v>
                </c:pt>
                <c:pt idx="13" formatCode="0.00">
                  <c:v>-2.286</c:v>
                </c:pt>
                <c:pt idx="14" formatCode="0.00">
                  <c:v>1.5</c:v>
                </c:pt>
                <c:pt idx="15" formatCode="0.0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C0-41A3-814B-010C461C1108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</c:strCache>
            </c:strRef>
          </c:tx>
          <c:spPr>
            <a:ln w="15875">
              <a:solidFill>
                <a:schemeClr val="tx1">
                  <a:lumMod val="65000"/>
                  <a:lumOff val="35000"/>
                </a:schemeClr>
              </a:solidFill>
            </a:ln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 formatCode="0.00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8C0-41A3-814B-010C461C11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4613144"/>
        <c:axId val="1"/>
      </c:lineChart>
      <c:catAx>
        <c:axId val="264613144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10"/>
        <c:auto val="0"/>
        <c:lblAlgn val="ctr"/>
        <c:lblOffset val="100"/>
        <c:tickLblSkip val="2"/>
        <c:tickMarkSkip val="1"/>
        <c:noMultiLvlLbl val="0"/>
      </c:catAx>
      <c:valAx>
        <c:axId val="1"/>
        <c:scaling>
          <c:orientation val="minMax"/>
          <c:max val="6"/>
          <c:min val="-1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Annual % change</a:t>
                </a:r>
              </a:p>
            </c:rich>
          </c:tx>
          <c:layout>
            <c:manualLayout>
              <c:xMode val="edge"/>
              <c:yMode val="edge"/>
              <c:x val="3.044619422572179E-4"/>
              <c:y val="0.34205049252068642"/>
            </c:manualLayout>
          </c:layout>
          <c:overlay val="0"/>
          <c:spPr>
            <a:noFill/>
            <a:ln w="40472">
              <a:noFill/>
            </a:ln>
          </c:spPr>
        </c:title>
        <c:numFmt formatCode="0;\–0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4613144"/>
        <c:crosses val="autoZero"/>
        <c:crossBetween val="midCat"/>
        <c:majorUnit val="2"/>
        <c:minorUnit val="1"/>
      </c:valAx>
      <c:spPr>
        <a:solidFill>
          <a:srgbClr val="FFFFFF"/>
        </a:solidFill>
        <a:ln w="9525">
          <a:noFill/>
        </a:ln>
      </c:spPr>
    </c:plotArea>
    <c:legend>
      <c:legendPos val="l"/>
      <c:legendEntry>
        <c:idx val="0"/>
        <c:txPr>
          <a:bodyPr/>
          <a:lstStyle/>
          <a:p>
            <a:pPr>
              <a:defRPr sz="2100" b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100" b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100" b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delete val="1"/>
      </c:legendEntry>
      <c:layout>
        <c:manualLayout>
          <c:xMode val="edge"/>
          <c:yMode val="edge"/>
          <c:x val="0.39615384615384619"/>
          <c:y val="0.62745278762316348"/>
          <c:w val="0.29089117706440543"/>
          <c:h val="0.23528593617528173"/>
        </c:manualLayout>
      </c:layout>
      <c:overlay val="0"/>
      <c:spPr>
        <a:solidFill>
          <a:srgbClr val="FFFFDC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sz="21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9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56F2D82-A1C5-4F29-A6D5-FBA06C255C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024A681-8FA6-4ABC-A9B1-20627A4AF8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5DE45E3-0C60-4E96-932B-A35F5FCA793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7892D46-EBBF-492F-9AE9-89FFCA814D0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BBC1BE9-C787-44BA-B9CF-A0D2175D2A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AB9D7F1-87CB-4E73-9FD3-C3E6652E08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0404A2-0FC6-4B79-8548-CC637D8338F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EB1953-E00F-48BE-9ABD-D7167E7A3D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4A6A9C-56BE-4F58-B6C3-6EBBC3232FA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7">
            <a:extLst>
              <a:ext uri="{FF2B5EF4-FFF2-40B4-BE49-F238E27FC236}">
                <a16:creationId xmlns:a16="http://schemas.microsoft.com/office/drawing/2014/main" id="{9AD8DF6E-F152-452A-8421-5AFB9DDB23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0" hangingPunct="0"/>
            <a:fld id="{B1DEBFE9-E042-45D8-903B-C2616BB68F7F}" type="slidenum">
              <a:rPr lang="en-GB" altLang="en-US" sz="1200"/>
              <a:pPr algn="r" eaLnBrk="0" hangingPunct="0"/>
              <a:t>1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98983DB-18A6-4167-8F12-4C5DB24134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0438" y="712788"/>
            <a:ext cx="4938712" cy="3421062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C3A7433-05F4-43D3-B416-9F8EE48D4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BFE5-D774-4CA5-9C48-226FF6778FC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845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0D1E6-9DC7-4D63-A695-F2111C2C3FA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528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0946F-132C-46D1-9E24-5DE6E200881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226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76D-E628-4E71-A300-1A84D8EED71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608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18DB-4BA9-4AFF-917B-76A033DA26B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162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0371-C03F-49A4-BE52-E925171CBF2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200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C169C-DA54-46B9-A417-C5914614A1C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12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EE68-BC63-4F1F-A4EB-FAFCA9E163E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8922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AD80-623E-4474-883E-CB8D19B2C50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3969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8EEC-E1AD-4543-B3B9-88E61D12529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795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3ECE-079E-4DDD-9760-56B393AAF6C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210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993C5-8290-4B29-9B57-D7DDF4579B4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064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FBB2FA7D-060D-4AA6-ABBA-8080C1A779AF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272064219"/>
              </p:ext>
            </p:extLst>
          </p:nvPr>
        </p:nvGraphicFramePr>
        <p:xfrm>
          <a:off x="0" y="1"/>
          <a:ext cx="9906000" cy="6010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" name="Rectangle 13">
            <a:extLst>
              <a:ext uri="{FF2B5EF4-FFF2-40B4-BE49-F238E27FC236}">
                <a16:creationId xmlns:a16="http://schemas.microsoft.com/office/drawing/2014/main" id="{FBDD741C-755F-4703-B35A-E0DB628C6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9526"/>
            <a:ext cx="9905999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Russian growth in real GDP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8823F251-391C-48D5-8400-9C7893FA1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817" y="6053556"/>
            <a:ext cx="768012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altLang="en-US" sz="1600" i="1" dirty="0">
                <a:latin typeface="Arial" panose="020B0604020202020204" pitchFamily="34" charset="0"/>
              </a:rPr>
              <a:t>Source</a:t>
            </a:r>
            <a:r>
              <a:rPr lang="en-GB" altLang="en-US" sz="1600" dirty="0">
                <a:latin typeface="Arial" panose="020B0604020202020204" pitchFamily="34" charset="0"/>
              </a:rPr>
              <a:t>: IMF World Economic Outlook (April 2022, October 2023, January 2024)</a:t>
            </a:r>
            <a:endParaRPr lang="en-GB" altLang="en-US" sz="1600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425</TotalTime>
  <Words>26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31</cp:revision>
  <dcterms:created xsi:type="dcterms:W3CDTF">2013-01-20T13:17:24Z</dcterms:created>
  <dcterms:modified xsi:type="dcterms:W3CDTF">2024-02-26T11:12:19Z</dcterms:modified>
</cp:coreProperties>
</file>