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173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FFFFDC"/>
    <a:srgbClr val="777777"/>
    <a:srgbClr val="660066"/>
    <a:srgbClr val="FFFE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394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48384817282455"/>
          <c:y val="3.471007609637182E-2"/>
          <c:w val="0.8538751261861498"/>
          <c:h val="0.85632034241132704"/>
        </c:manualLayout>
      </c:layout>
      <c:lineChart>
        <c:grouping val="standard"/>
        <c:varyColors val="0"/>
        <c:ser>
          <c:idx val="138"/>
          <c:order val="0"/>
          <c:tx>
            <c:strRef>
              <c:f>Sheet1!$B$1</c:f>
              <c:strCache>
                <c:ptCount val="1"/>
                <c:pt idx="0">
                  <c:v>Real value of minimum wage</c:v>
                </c:pt>
              </c:strCache>
            </c:strRef>
          </c:tx>
          <c:spPr>
            <a:ln w="44450">
              <a:solidFill>
                <a:srgbClr val="CC0000"/>
              </a:solidFill>
              <a:prstDash val="solid"/>
            </a:ln>
          </c:spPr>
          <c:marker>
            <c:symbol val="none"/>
          </c:marker>
          <c:cat>
            <c:numRef>
              <c:f>Sheet1!$A$2:$A$28</c:f>
              <c:numCache>
                <c:formatCode>General</c:formatCode>
                <c:ptCount val="27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</c:numCache>
            </c:numRef>
          </c:cat>
          <c:val>
            <c:numRef>
              <c:f>Sheet1!$B$2:$B$28</c:f>
              <c:numCache>
                <c:formatCode>0.00</c:formatCode>
                <c:ptCount val="27"/>
                <c:pt idx="0">
                  <c:v>100</c:v>
                </c:pt>
                <c:pt idx="1">
                  <c:v>99.45</c:v>
                </c:pt>
                <c:pt idx="2">
                  <c:v>100.69</c:v>
                </c:pt>
                <c:pt idx="3">
                  <c:v>110.53</c:v>
                </c:pt>
                <c:pt idx="4">
                  <c:v>111.72</c:v>
                </c:pt>
                <c:pt idx="5">
                  <c:v>118.14</c:v>
                </c:pt>
                <c:pt idx="6">
                  <c:v>124.88</c:v>
                </c:pt>
                <c:pt idx="7">
                  <c:v>127.09</c:v>
                </c:pt>
                <c:pt idx="8">
                  <c:v>131.35</c:v>
                </c:pt>
                <c:pt idx="9">
                  <c:v>131.04</c:v>
                </c:pt>
                <c:pt idx="10">
                  <c:v>133.19</c:v>
                </c:pt>
                <c:pt idx="11">
                  <c:v>130.44</c:v>
                </c:pt>
                <c:pt idx="12">
                  <c:v>127.65</c:v>
                </c:pt>
                <c:pt idx="13">
                  <c:v>127.46000000000001</c:v>
                </c:pt>
                <c:pt idx="14">
                  <c:v>126.34</c:v>
                </c:pt>
                <c:pt idx="15">
                  <c:v>126.6</c:v>
                </c:pt>
                <c:pt idx="16">
                  <c:v>130.41</c:v>
                </c:pt>
                <c:pt idx="17">
                  <c:v>144.02000000000001</c:v>
                </c:pt>
                <c:pt idx="18">
                  <c:v>145.94999999999999</c:v>
                </c:pt>
                <c:pt idx="19">
                  <c:v>148.77000000000001</c:v>
                </c:pt>
                <c:pt idx="20">
                  <c:v>152.94999999999999</c:v>
                </c:pt>
                <c:pt idx="21">
                  <c:v>161.41</c:v>
                </c:pt>
                <c:pt idx="22">
                  <c:v>161.65</c:v>
                </c:pt>
                <c:pt idx="23">
                  <c:v>157.81</c:v>
                </c:pt>
                <c:pt idx="24">
                  <c:v>159.62</c:v>
                </c:pt>
                <c:pt idx="25">
                  <c:v>171.81</c:v>
                </c:pt>
                <c:pt idx="26">
                  <c:v>179.23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6EC-43C2-A3C0-C0105D2F6B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Real value of median hourly pay</c:v>
                </c:pt>
              </c:strCache>
            </c:strRef>
          </c:tx>
          <c:spPr>
            <a:ln w="44450">
              <a:solidFill>
                <a:srgbClr val="008080"/>
              </a:solidFill>
              <a:prstDash val="sysDash"/>
            </a:ln>
          </c:spPr>
          <c:marker>
            <c:symbol val="none"/>
          </c:marker>
          <c:cat>
            <c:numRef>
              <c:f>Sheet1!$A$2:$A$28</c:f>
              <c:numCache>
                <c:formatCode>General</c:formatCode>
                <c:ptCount val="27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</c:numCache>
            </c:numRef>
          </c:cat>
          <c:val>
            <c:numRef>
              <c:f>Sheet1!$C$2:$C$28</c:f>
              <c:numCache>
                <c:formatCode>0.00</c:formatCode>
                <c:ptCount val="27"/>
                <c:pt idx="0">
                  <c:v>100</c:v>
                </c:pt>
                <c:pt idx="1">
                  <c:v>100.66</c:v>
                </c:pt>
                <c:pt idx="2">
                  <c:v>103.7</c:v>
                </c:pt>
                <c:pt idx="3">
                  <c:v>107.17</c:v>
                </c:pt>
                <c:pt idx="4">
                  <c:v>110.44</c:v>
                </c:pt>
                <c:pt idx="5">
                  <c:v>113.71000000000001</c:v>
                </c:pt>
                <c:pt idx="6">
                  <c:v>118.03</c:v>
                </c:pt>
                <c:pt idx="7">
                  <c:v>120.18</c:v>
                </c:pt>
                <c:pt idx="8">
                  <c:v>120.97</c:v>
                </c:pt>
                <c:pt idx="9">
                  <c:v>121.12</c:v>
                </c:pt>
                <c:pt idx="10">
                  <c:v>123.22</c:v>
                </c:pt>
                <c:pt idx="11">
                  <c:v>120.58</c:v>
                </c:pt>
                <c:pt idx="12">
                  <c:v>115.93</c:v>
                </c:pt>
                <c:pt idx="13">
                  <c:v>116.37</c:v>
                </c:pt>
                <c:pt idx="14">
                  <c:v>114.22</c:v>
                </c:pt>
                <c:pt idx="15">
                  <c:v>112.75</c:v>
                </c:pt>
                <c:pt idx="16">
                  <c:v>114.37</c:v>
                </c:pt>
                <c:pt idx="17">
                  <c:v>117.31</c:v>
                </c:pt>
                <c:pt idx="18">
                  <c:v>117.26</c:v>
                </c:pt>
                <c:pt idx="19">
                  <c:v>116.95</c:v>
                </c:pt>
                <c:pt idx="20">
                  <c:v>119.08</c:v>
                </c:pt>
                <c:pt idx="21">
                  <c:v>124.44</c:v>
                </c:pt>
                <c:pt idx="22">
                  <c:v>124.16</c:v>
                </c:pt>
                <c:pt idx="23">
                  <c:v>118.48</c:v>
                </c:pt>
                <c:pt idx="24">
                  <c:v>117.55</c:v>
                </c:pt>
                <c:pt idx="25">
                  <c:v>122.08</c:v>
                </c:pt>
                <c:pt idx="26">
                  <c:v>126.75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6EC-43C2-A3C0-C0105D2F6B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3766760"/>
        <c:axId val="1"/>
      </c:lineChart>
      <c:catAx>
        <c:axId val="193766760"/>
        <c:scaling>
          <c:orientation val="minMax"/>
        </c:scaling>
        <c:delete val="0"/>
        <c:axPos val="b"/>
        <c:numFmt formatCode="@" sourceLinked="0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30"/>
        <c:auto val="0"/>
        <c:lblAlgn val="ctr"/>
        <c:lblOffset val="100"/>
        <c:tickLblSkip val="2"/>
        <c:tickMarkSkip val="1"/>
        <c:noMultiLvlLbl val="0"/>
      </c:catAx>
      <c:valAx>
        <c:axId val="1"/>
        <c:scaling>
          <c:orientation val="minMax"/>
          <c:min val="90"/>
        </c:scaling>
        <c:delete val="0"/>
        <c:axPos val="l"/>
        <c:majorGridlines>
          <c:spPr>
            <a:ln w="6350">
              <a:solidFill>
                <a:srgbClr val="777777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100" dirty="0"/>
                  <a:t>Index (1999 = 100)</a:t>
                </a:r>
              </a:p>
            </c:rich>
          </c:tx>
          <c:layout>
            <c:manualLayout>
              <c:xMode val="edge"/>
              <c:yMode val="edge"/>
              <c:x val="4.5618816878659392E-4"/>
              <c:y val="0.26020136531098748"/>
            </c:manualLayout>
          </c:layout>
          <c:overlay val="0"/>
          <c:spPr>
            <a:noFill/>
            <a:ln w="19741">
              <a:noFill/>
            </a:ln>
          </c:spPr>
        </c:title>
        <c:numFmt formatCode="0;\–0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3766760"/>
        <c:crosses val="autoZero"/>
        <c:crossBetween val="midCat"/>
        <c:majorUnit val="10"/>
        <c:minorUnit val="5"/>
      </c:valAx>
      <c:spPr>
        <a:noFill/>
        <a:ln w="9525">
          <a:solidFill>
            <a:schemeClr val="accent3">
              <a:lumMod val="50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100" b="0" i="0" u="none" strike="noStrike" baseline="0">
                <a:solidFill>
                  <a:srgbClr val="CC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100" b="0" i="0" u="none" strike="noStrike" baseline="0">
                <a:solidFill>
                  <a:srgbClr val="00808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219186351706037"/>
          <c:y val="6.3612415206112327E-2"/>
          <c:w val="0.46151918029477085"/>
          <c:h val="0.13908689929385015"/>
        </c:manualLayout>
      </c:layout>
      <c:overlay val="0"/>
      <c:spPr>
        <a:solidFill>
          <a:srgbClr val="FFFFDC"/>
        </a:solidFill>
        <a:ln w="15875">
          <a:solidFill>
            <a:srgbClr val="660066"/>
          </a:solidFill>
          <a:prstDash val="solid"/>
        </a:ln>
      </c:spPr>
      <c:txPr>
        <a:bodyPr/>
        <a:lstStyle/>
        <a:p>
          <a:pPr>
            <a:defRPr sz="2100" b="0" i="0" u="none" strike="noStrike" baseline="0">
              <a:solidFill>
                <a:srgbClr val="333333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81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97061E-B8B3-4A0E-B891-AFB5B7D21586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E08BA-D300-4ECA-A205-3FE2B6587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18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BEC4B9-5AD9-4F8F-BF7D-E0983D3E894D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00150" y="1143000"/>
            <a:ext cx="44577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5347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914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514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00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667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49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32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52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26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245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188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3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346644-5FBB-4E79-9493-97C6106A5882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99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/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3919597660"/>
              </p:ext>
            </p:extLst>
          </p:nvPr>
        </p:nvGraphicFramePr>
        <p:xfrm>
          <a:off x="0" y="0"/>
          <a:ext cx="9906000" cy="5921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0" y="6250233"/>
            <a:ext cx="990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2400" b="1" dirty="0"/>
              <a:t>Figure 1</a:t>
            </a:r>
            <a:r>
              <a:rPr lang="en-GB" altLang="en-US" sz="2400" dirty="0"/>
              <a:t> Growth of real minimum wage and real median hourly pay</a:t>
            </a:r>
          </a:p>
        </p:txBody>
      </p:sp>
      <p:sp>
        <p:nvSpPr>
          <p:cNvPr id="22533" name="Text Box 10"/>
          <p:cNvSpPr txBox="1">
            <a:spLocks noChangeArrowheads="1"/>
          </p:cNvSpPr>
          <p:nvPr/>
        </p:nvSpPr>
        <p:spPr bwMode="auto">
          <a:xfrm>
            <a:off x="652508" y="5863445"/>
            <a:ext cx="90152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tabLst>
                <a:tab pos="668322" algn="l"/>
              </a:tabLst>
              <a:defRPr/>
            </a:pPr>
            <a:r>
              <a:rPr lang="en-GB" altLang="en-US" sz="1400" i="1" dirty="0"/>
              <a:t>Source</a:t>
            </a:r>
            <a:r>
              <a:rPr lang="en-GB" altLang="en-US" sz="1400" dirty="0"/>
              <a:t>: </a:t>
            </a:r>
            <a:r>
              <a:rPr lang="en-US" altLang="en-US" sz="1400" dirty="0"/>
              <a:t>The National Minimum Wage in 2024, data tables (p.4), updated by JS</a:t>
            </a:r>
            <a:endParaRPr lang="en-GB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852886265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377</TotalTime>
  <Words>38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Dean Garratt</dc:creator>
  <cp:lastModifiedBy>John Sloman</cp:lastModifiedBy>
  <cp:revision>11</cp:revision>
  <dcterms:created xsi:type="dcterms:W3CDTF">2024-10-11T15:29:28Z</dcterms:created>
  <dcterms:modified xsi:type="dcterms:W3CDTF">2024-11-01T20:35:31Z</dcterms:modified>
</cp:coreProperties>
</file>