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2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8000"/>
    <a:srgbClr val="0000FF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11664432762433"/>
          <c:y val="5.3405547531755741E-2"/>
          <c:w val="0.82514240032862285"/>
          <c:h val="0.807015146465207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 growth</c:v>
                </c:pt>
              </c:strCache>
            </c:strRef>
          </c:tx>
          <c:spPr>
            <a:solidFill>
              <a:srgbClr val="1838BE"/>
            </a:solidFill>
            <a:ln w="12700">
              <a:solidFill>
                <a:srgbClr val="0000FF"/>
              </a:solidFill>
              <a:prstDash val="solid"/>
            </a:ln>
          </c:spPr>
          <c:invertIfNegative val="0"/>
          <c:cat>
            <c:strRef>
              <c:f>Sheet1!$A$2:$A$70</c:f>
              <c:strCach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strCache>
            </c:strRef>
          </c:cat>
          <c:val>
            <c:numRef>
              <c:f>Sheet1!$B$2:$B$70</c:f>
              <c:numCache>
                <c:formatCode>0.0</c:formatCode>
                <c:ptCount val="69"/>
                <c:pt idx="0">
                  <c:v>3.3</c:v>
                </c:pt>
                <c:pt idx="1">
                  <c:v>3.7</c:v>
                </c:pt>
                <c:pt idx="2">
                  <c:v>1.6</c:v>
                </c:pt>
                <c:pt idx="3">
                  <c:v>5.5</c:v>
                </c:pt>
                <c:pt idx="4">
                  <c:v>4.3</c:v>
                </c:pt>
                <c:pt idx="5">
                  <c:v>3.8</c:v>
                </c:pt>
                <c:pt idx="6">
                  <c:v>1.6</c:v>
                </c:pt>
                <c:pt idx="7">
                  <c:v>1.9</c:v>
                </c:pt>
                <c:pt idx="8">
                  <c:v>1.3</c:v>
                </c:pt>
                <c:pt idx="9">
                  <c:v>4.0999999999999996</c:v>
                </c:pt>
                <c:pt idx="10">
                  <c:v>6.3</c:v>
                </c:pt>
                <c:pt idx="11">
                  <c:v>2.7</c:v>
                </c:pt>
                <c:pt idx="12">
                  <c:v>1.1000000000000001</c:v>
                </c:pt>
                <c:pt idx="13">
                  <c:v>4.9000000000000004</c:v>
                </c:pt>
                <c:pt idx="14">
                  <c:v>5.5</c:v>
                </c:pt>
                <c:pt idx="15">
                  <c:v>2.1</c:v>
                </c:pt>
                <c:pt idx="16">
                  <c:v>1.6</c:v>
                </c:pt>
                <c:pt idx="17">
                  <c:v>2.8</c:v>
                </c:pt>
                <c:pt idx="18">
                  <c:v>5.4</c:v>
                </c:pt>
                <c:pt idx="19">
                  <c:v>1.9</c:v>
                </c:pt>
                <c:pt idx="20">
                  <c:v>2.7</c:v>
                </c:pt>
                <c:pt idx="21">
                  <c:v>3.5</c:v>
                </c:pt>
                <c:pt idx="22">
                  <c:v>4.3</c:v>
                </c:pt>
                <c:pt idx="23">
                  <c:v>6.5</c:v>
                </c:pt>
                <c:pt idx="24">
                  <c:v>-2.5</c:v>
                </c:pt>
                <c:pt idx="25">
                  <c:v>-1.5</c:v>
                </c:pt>
                <c:pt idx="26">
                  <c:v>2.9</c:v>
                </c:pt>
                <c:pt idx="27">
                  <c:v>2.4</c:v>
                </c:pt>
                <c:pt idx="28">
                  <c:v>4.2</c:v>
                </c:pt>
                <c:pt idx="29">
                  <c:v>3.7</c:v>
                </c:pt>
                <c:pt idx="30">
                  <c:v>-2</c:v>
                </c:pt>
                <c:pt idx="31">
                  <c:v>-0.8</c:v>
                </c:pt>
                <c:pt idx="32">
                  <c:v>2</c:v>
                </c:pt>
                <c:pt idx="33">
                  <c:v>4.2</c:v>
                </c:pt>
                <c:pt idx="34">
                  <c:v>2.2999999999999998</c:v>
                </c:pt>
                <c:pt idx="35">
                  <c:v>4.2</c:v>
                </c:pt>
                <c:pt idx="36">
                  <c:v>3.1</c:v>
                </c:pt>
                <c:pt idx="37">
                  <c:v>5.3</c:v>
                </c:pt>
                <c:pt idx="38">
                  <c:v>5.8</c:v>
                </c:pt>
                <c:pt idx="39">
                  <c:v>2.6</c:v>
                </c:pt>
                <c:pt idx="40">
                  <c:v>0.7</c:v>
                </c:pt>
                <c:pt idx="41">
                  <c:v>-1.1000000000000001</c:v>
                </c:pt>
                <c:pt idx="42">
                  <c:v>0.4</c:v>
                </c:pt>
                <c:pt idx="43">
                  <c:v>2.5</c:v>
                </c:pt>
                <c:pt idx="44">
                  <c:v>3.9</c:v>
                </c:pt>
                <c:pt idx="45">
                  <c:v>2.5</c:v>
                </c:pt>
                <c:pt idx="46">
                  <c:v>2.5</c:v>
                </c:pt>
                <c:pt idx="47">
                  <c:v>4.3</c:v>
                </c:pt>
                <c:pt idx="48">
                  <c:v>3.3</c:v>
                </c:pt>
                <c:pt idx="49">
                  <c:v>3.2</c:v>
                </c:pt>
                <c:pt idx="50">
                  <c:v>3.5</c:v>
                </c:pt>
                <c:pt idx="51">
                  <c:v>2.8</c:v>
                </c:pt>
                <c:pt idx="52">
                  <c:v>2.5</c:v>
                </c:pt>
                <c:pt idx="53">
                  <c:v>3.3</c:v>
                </c:pt>
                <c:pt idx="54">
                  <c:v>2.2999999999999998</c:v>
                </c:pt>
                <c:pt idx="55">
                  <c:v>3.1</c:v>
                </c:pt>
                <c:pt idx="56">
                  <c:v>2.5</c:v>
                </c:pt>
                <c:pt idx="57">
                  <c:v>2.5</c:v>
                </c:pt>
                <c:pt idx="58">
                  <c:v>-0.3</c:v>
                </c:pt>
                <c:pt idx="59">
                  <c:v>-4.2</c:v>
                </c:pt>
                <c:pt idx="60">
                  <c:v>1.7</c:v>
                </c:pt>
                <c:pt idx="61">
                  <c:v>1.6</c:v>
                </c:pt>
                <c:pt idx="62">
                  <c:v>1.4</c:v>
                </c:pt>
                <c:pt idx="63">
                  <c:v>2</c:v>
                </c:pt>
                <c:pt idx="64">
                  <c:v>2.9</c:v>
                </c:pt>
                <c:pt idx="65">
                  <c:v>2.2999999999999998</c:v>
                </c:pt>
                <c:pt idx="66">
                  <c:v>1.8</c:v>
                </c:pt>
                <c:pt idx="67">
                  <c:v>1.8</c:v>
                </c:pt>
                <c:pt idx="68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F-4CBF-B876-21790F7DC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3829040"/>
        <c:axId val="1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Average</c:v>
                </c:pt>
              </c:strCache>
            </c:strRef>
          </c:tx>
          <c:spPr>
            <a:ln w="31750"/>
          </c:spPr>
          <c:marker>
            <c:symbol val="none"/>
          </c:marker>
          <c:cat>
            <c:strRef>
              <c:f>Sheet1!$A$2:$A$70</c:f>
              <c:strCache>
                <c:ptCount val="69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</c:strCache>
            </c:strRef>
          </c:cat>
          <c:val>
            <c:numRef>
              <c:f>Sheet1!$C$2:$C$70</c:f>
              <c:numCache>
                <c:formatCode>0.00</c:formatCode>
                <c:ptCount val="69"/>
                <c:pt idx="0">
                  <c:v>2.542028985507248</c:v>
                </c:pt>
                <c:pt idx="1">
                  <c:v>2.542028985507248</c:v>
                </c:pt>
                <c:pt idx="2">
                  <c:v>2.542028985507248</c:v>
                </c:pt>
                <c:pt idx="3">
                  <c:v>2.542028985507248</c:v>
                </c:pt>
                <c:pt idx="4">
                  <c:v>2.542028985507248</c:v>
                </c:pt>
                <c:pt idx="5">
                  <c:v>2.542028985507248</c:v>
                </c:pt>
                <c:pt idx="6">
                  <c:v>2.542028985507248</c:v>
                </c:pt>
                <c:pt idx="7">
                  <c:v>2.542028985507248</c:v>
                </c:pt>
                <c:pt idx="8">
                  <c:v>2.542028985507248</c:v>
                </c:pt>
                <c:pt idx="9">
                  <c:v>2.542028985507248</c:v>
                </c:pt>
                <c:pt idx="10">
                  <c:v>2.542028985507248</c:v>
                </c:pt>
                <c:pt idx="11">
                  <c:v>2.542028985507248</c:v>
                </c:pt>
                <c:pt idx="12">
                  <c:v>2.542028985507248</c:v>
                </c:pt>
                <c:pt idx="13">
                  <c:v>2.542028985507248</c:v>
                </c:pt>
                <c:pt idx="14">
                  <c:v>2.542028985507248</c:v>
                </c:pt>
                <c:pt idx="15">
                  <c:v>2.542028985507248</c:v>
                </c:pt>
                <c:pt idx="16">
                  <c:v>2.542028985507248</c:v>
                </c:pt>
                <c:pt idx="17">
                  <c:v>2.542028985507248</c:v>
                </c:pt>
                <c:pt idx="18">
                  <c:v>2.542028985507248</c:v>
                </c:pt>
                <c:pt idx="19">
                  <c:v>2.542028985507248</c:v>
                </c:pt>
                <c:pt idx="20">
                  <c:v>2.542028985507248</c:v>
                </c:pt>
                <c:pt idx="21">
                  <c:v>2.542028985507248</c:v>
                </c:pt>
                <c:pt idx="22">
                  <c:v>2.542028985507248</c:v>
                </c:pt>
                <c:pt idx="23">
                  <c:v>2.542028985507248</c:v>
                </c:pt>
                <c:pt idx="24">
                  <c:v>2.542028985507248</c:v>
                </c:pt>
                <c:pt idx="25">
                  <c:v>2.542028985507248</c:v>
                </c:pt>
                <c:pt idx="26">
                  <c:v>2.542028985507248</c:v>
                </c:pt>
                <c:pt idx="27">
                  <c:v>2.542028985507248</c:v>
                </c:pt>
                <c:pt idx="28">
                  <c:v>2.542028985507248</c:v>
                </c:pt>
                <c:pt idx="29">
                  <c:v>2.542028985507248</c:v>
                </c:pt>
                <c:pt idx="30">
                  <c:v>2.542028985507248</c:v>
                </c:pt>
                <c:pt idx="31">
                  <c:v>2.542028985507248</c:v>
                </c:pt>
                <c:pt idx="32">
                  <c:v>2.542028985507248</c:v>
                </c:pt>
                <c:pt idx="33">
                  <c:v>2.542028985507248</c:v>
                </c:pt>
                <c:pt idx="34">
                  <c:v>2.542028985507248</c:v>
                </c:pt>
                <c:pt idx="35">
                  <c:v>2.542028985507248</c:v>
                </c:pt>
                <c:pt idx="36">
                  <c:v>2.542028985507248</c:v>
                </c:pt>
                <c:pt idx="37">
                  <c:v>2.542028985507248</c:v>
                </c:pt>
                <c:pt idx="38">
                  <c:v>2.542028985507248</c:v>
                </c:pt>
                <c:pt idx="39">
                  <c:v>2.542028985507248</c:v>
                </c:pt>
                <c:pt idx="40">
                  <c:v>2.542028985507248</c:v>
                </c:pt>
                <c:pt idx="41">
                  <c:v>2.542028985507248</c:v>
                </c:pt>
                <c:pt idx="42">
                  <c:v>2.542028985507248</c:v>
                </c:pt>
                <c:pt idx="43">
                  <c:v>2.542028985507248</c:v>
                </c:pt>
                <c:pt idx="44">
                  <c:v>2.542028985507248</c:v>
                </c:pt>
                <c:pt idx="45">
                  <c:v>2.542028985507248</c:v>
                </c:pt>
                <c:pt idx="46">
                  <c:v>2.542028985507248</c:v>
                </c:pt>
                <c:pt idx="47">
                  <c:v>2.542028985507248</c:v>
                </c:pt>
                <c:pt idx="48">
                  <c:v>2.542028985507248</c:v>
                </c:pt>
                <c:pt idx="49">
                  <c:v>2.542028985507248</c:v>
                </c:pt>
                <c:pt idx="50">
                  <c:v>2.542028985507248</c:v>
                </c:pt>
                <c:pt idx="51">
                  <c:v>2.542028985507248</c:v>
                </c:pt>
                <c:pt idx="52">
                  <c:v>2.542028985507248</c:v>
                </c:pt>
                <c:pt idx="53">
                  <c:v>2.542028985507248</c:v>
                </c:pt>
                <c:pt idx="54">
                  <c:v>2.542028985507248</c:v>
                </c:pt>
                <c:pt idx="55">
                  <c:v>2.542028985507248</c:v>
                </c:pt>
                <c:pt idx="56">
                  <c:v>2.542028985507248</c:v>
                </c:pt>
                <c:pt idx="57">
                  <c:v>2.542028985507248</c:v>
                </c:pt>
                <c:pt idx="58">
                  <c:v>2.542028985507248</c:v>
                </c:pt>
                <c:pt idx="59">
                  <c:v>2.542028985507248</c:v>
                </c:pt>
                <c:pt idx="60">
                  <c:v>2.542028985507248</c:v>
                </c:pt>
                <c:pt idx="61">
                  <c:v>2.542028985507248</c:v>
                </c:pt>
                <c:pt idx="62">
                  <c:v>2.542028985507248</c:v>
                </c:pt>
                <c:pt idx="63">
                  <c:v>2.542028985507248</c:v>
                </c:pt>
                <c:pt idx="64">
                  <c:v>2.542028985507248</c:v>
                </c:pt>
                <c:pt idx="65">
                  <c:v>2.542028985507248</c:v>
                </c:pt>
                <c:pt idx="66">
                  <c:v>2.542028985507248</c:v>
                </c:pt>
                <c:pt idx="67">
                  <c:v>2.542028985507248</c:v>
                </c:pt>
                <c:pt idx="68">
                  <c:v>2.542028985507248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13-4D9F-BE6C-F21BEDB7C1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829040"/>
        <c:axId val="1"/>
      </c:lineChart>
      <c:catAx>
        <c:axId val="17382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7.5"/>
          <c:min val="-5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>
                    <a:solidFill>
                      <a:schemeClr val="tx1"/>
                    </a:solidFill>
                  </a:rPr>
                  <a:t>Annual</a:t>
                </a:r>
                <a:r>
                  <a:rPr lang="en-GB" sz="2300" b="0" baseline="0" dirty="0">
                    <a:solidFill>
                      <a:schemeClr val="tx1"/>
                    </a:solidFill>
                  </a:rPr>
                  <a:t> growth rate</a:t>
                </a:r>
                <a:r>
                  <a:rPr lang="en-GB" sz="2300" b="0" dirty="0">
                    <a:solidFill>
                      <a:schemeClr val="tx1"/>
                    </a:solidFill>
                  </a:rPr>
                  <a:t>, %</a:t>
                </a:r>
              </a:p>
            </c:rich>
          </c:tx>
          <c:layout>
            <c:manualLayout>
              <c:xMode val="edge"/>
              <c:yMode val="edge"/>
              <c:x val="1.2706480304955528E-3"/>
              <c:y val="0.25812619502868067"/>
            </c:manualLayout>
          </c:layout>
          <c:overlay val="0"/>
          <c:spPr>
            <a:noFill/>
            <a:ln w="28003">
              <a:noFill/>
            </a:ln>
          </c:spPr>
        </c:title>
        <c:numFmt formatCode="#,##0.0" sourceLinked="0"/>
        <c:majorTickMark val="out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3829040"/>
        <c:crossesAt val="1"/>
        <c:crossBetween val="between"/>
        <c:majorUnit val="2.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0.70411</cdr:x>
      <cdr:y>0.1965</cdr:y>
    </cdr:from>
    <cdr:to>
      <cdr:x>0.98141</cdr:x>
      <cdr:y>0.27418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9D6730E-C39B-4E46-962A-A72B57CC3844}"/>
            </a:ext>
          </a:extLst>
        </cdr:cNvPr>
        <cdr:cNvSpPr txBox="1"/>
      </cdr:nvSpPr>
      <cdr:spPr>
        <a:xfrm xmlns:a="http://schemas.openxmlformats.org/drawingml/2006/main">
          <a:off x="6362699" y="1134208"/>
          <a:ext cx="2505808" cy="448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700" dirty="0">
              <a:ln>
                <a:solidFill>
                  <a:srgbClr val="FF9933"/>
                </a:solidFill>
              </a:ln>
              <a:solidFill>
                <a:srgbClr val="FF9933"/>
              </a:solidFill>
              <a:latin typeface="Arial" panose="020B0604020202020204" pitchFamily="34" charset="0"/>
              <a:cs typeface="Arial" panose="020B0604020202020204" pitchFamily="34" charset="0"/>
            </a:rPr>
            <a:t>Average = 2.5 per cent</a:t>
          </a:r>
        </a:p>
      </cdr:txBody>
    </cdr:sp>
  </cdr:relSizeAnchor>
  <cdr:relSizeAnchor xmlns:cdr="http://schemas.openxmlformats.org/drawingml/2006/chartDrawing">
    <cdr:from>
      <cdr:x>0.84519</cdr:x>
      <cdr:y>0.25438</cdr:y>
    </cdr:from>
    <cdr:to>
      <cdr:x>0.84519</cdr:x>
      <cdr:y>0.36101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2799B133-A6E7-4DBA-A05A-0ABA5A95BEBC}"/>
            </a:ext>
          </a:extLst>
        </cdr:cNvPr>
        <cdr:cNvCxnSpPr/>
      </cdr:nvCxnSpPr>
      <cdr:spPr>
        <a:xfrm xmlns:a="http://schemas.openxmlformats.org/drawingml/2006/main">
          <a:off x="7637584" y="1468316"/>
          <a:ext cx="0" cy="61546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AD212EEE-AB9B-478E-82DD-8F424C4AC7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2201BB-A47A-43CB-BA9F-626267878A1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2D19510-22BD-461A-A1BD-08EEF2A3D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FA91650-11D6-467B-867E-F8B44B18F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0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18/02/2019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ons.gov.uk/economy/grossdomesticproductgdp/timeseries/ihyp/uk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F0C84E1-BE62-4219-A263-DA2D9C8F7468}"/>
              </a:ext>
            </a:extLst>
          </p:cNvPr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3254191"/>
              </p:ext>
            </p:extLst>
          </p:nvPr>
        </p:nvGraphicFramePr>
        <p:xfrm>
          <a:off x="337039" y="167054"/>
          <a:ext cx="9036496" cy="5772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3" name="Text Box 5">
            <a:extLst>
              <a:ext uri="{FF2B5EF4-FFF2-40B4-BE49-F238E27FC236}">
                <a16:creationId xmlns:a16="http://schemas.microsoft.com/office/drawing/2014/main" id="{E129AF84-C124-4543-9041-3970DACDA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69" y="6300794"/>
            <a:ext cx="9756531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Annual growth rates of UK real GDP</a:t>
            </a:r>
          </a:p>
        </p:txBody>
      </p:sp>
      <p:sp>
        <p:nvSpPr>
          <p:cNvPr id="20484" name="Text Box 10">
            <a:extLst>
              <a:ext uri="{FF2B5EF4-FFF2-40B4-BE49-F238E27FC236}">
                <a16:creationId xmlns:a16="http://schemas.microsoft.com/office/drawing/2014/main" id="{59D692E0-C997-437E-B7B7-EDCAE83DF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66" y="5939157"/>
            <a:ext cx="6858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IHYP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3934694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30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Garratt, Dean</cp:lastModifiedBy>
  <cp:revision>26</cp:revision>
  <dcterms:created xsi:type="dcterms:W3CDTF">2018-03-30T08:30:48Z</dcterms:created>
  <dcterms:modified xsi:type="dcterms:W3CDTF">2019-02-18T15:50:57Z</dcterms:modified>
</cp:coreProperties>
</file>