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68056841968118E-2"/>
          <c:y val="2.1110603635840535E-2"/>
          <c:w val="0.86885755326478942"/>
          <c:h val="0.8333333333333333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borrowing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Sheet1!$A$2:$A$126</c:f>
              <c:numCache>
                <c:formatCode>General</c:formatCode>
                <c:ptCount val="12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</c:numCache>
            </c:numRef>
          </c:cat>
          <c:val>
            <c:numRef>
              <c:f>Sheet1!$B$2:$B$126</c:f>
              <c:numCache>
                <c:formatCode>0.0</c:formatCode>
                <c:ptCount val="125"/>
                <c:pt idx="0">
                  <c:v>37.832663309858212</c:v>
                </c:pt>
                <c:pt idx="1">
                  <c:v>40.986433240240423</c:v>
                </c:pt>
                <c:pt idx="2">
                  <c:v>43.005981992813069</c:v>
                </c:pt>
                <c:pt idx="3">
                  <c:v>42.896730478894618</c:v>
                </c:pt>
                <c:pt idx="4">
                  <c:v>41.822825274860051</c:v>
                </c:pt>
                <c:pt idx="5">
                  <c:v>39.854545290831403</c:v>
                </c:pt>
                <c:pt idx="6">
                  <c:v>37.955809379403235</c:v>
                </c:pt>
                <c:pt idx="7">
                  <c:v>38.198177684789329</c:v>
                </c:pt>
                <c:pt idx="8">
                  <c:v>37.670868289633574</c:v>
                </c:pt>
                <c:pt idx="9">
                  <c:v>36.718290754865862</c:v>
                </c:pt>
                <c:pt idx="10">
                  <c:v>33.90467449695953</c:v>
                </c:pt>
                <c:pt idx="11">
                  <c:v>31.869353799877647</c:v>
                </c:pt>
                <c:pt idx="12">
                  <c:v>30.235138236237692</c:v>
                </c:pt>
                <c:pt idx="13">
                  <c:v>29.434275705077717</c:v>
                </c:pt>
                <c:pt idx="14">
                  <c:v>42.034836782887105</c:v>
                </c:pt>
                <c:pt idx="15">
                  <c:v>67.833400507142343</c:v>
                </c:pt>
                <c:pt idx="16">
                  <c:v>103.16898785568878</c:v>
                </c:pt>
                <c:pt idx="17">
                  <c:v>125.48355786092942</c:v>
                </c:pt>
                <c:pt idx="18">
                  <c:v>144.25573717856668</c:v>
                </c:pt>
                <c:pt idx="19">
                  <c:v>139.33990117757722</c:v>
                </c:pt>
                <c:pt idx="20">
                  <c:v>152.35777971869396</c:v>
                </c:pt>
                <c:pt idx="21">
                  <c:v>174.6436242436049</c:v>
                </c:pt>
                <c:pt idx="22">
                  <c:v>187.5783540554751</c:v>
                </c:pt>
                <c:pt idx="23">
                  <c:v>183.65744228033716</c:v>
                </c:pt>
                <c:pt idx="24">
                  <c:v>177.17782625635408</c:v>
                </c:pt>
                <c:pt idx="25">
                  <c:v>179.79583702491632</c:v>
                </c:pt>
                <c:pt idx="26">
                  <c:v>174.36438050711652</c:v>
                </c:pt>
                <c:pt idx="27">
                  <c:v>171.49907848586139</c:v>
                </c:pt>
                <c:pt idx="28">
                  <c:v>168.72744613616709</c:v>
                </c:pt>
                <c:pt idx="29">
                  <c:v>169.4333691460223</c:v>
                </c:pt>
                <c:pt idx="30">
                  <c:v>178.48822333082646</c:v>
                </c:pt>
                <c:pt idx="31">
                  <c:v>186.14277178656945</c:v>
                </c:pt>
                <c:pt idx="32">
                  <c:v>189.806916804477</c:v>
                </c:pt>
                <c:pt idx="33">
                  <c:v>185.976490663851</c:v>
                </c:pt>
                <c:pt idx="34">
                  <c:v>174.91054959912947</c:v>
                </c:pt>
                <c:pt idx="35">
                  <c:v>165.96420745032799</c:v>
                </c:pt>
                <c:pt idx="36">
                  <c:v>155.78650730832993</c:v>
                </c:pt>
                <c:pt idx="37">
                  <c:v>154.25914570287068</c:v>
                </c:pt>
                <c:pt idx="38">
                  <c:v>147.56048473078508</c:v>
                </c:pt>
                <c:pt idx="39">
                  <c:v>136.69915180938889</c:v>
                </c:pt>
                <c:pt idx="40">
                  <c:v>144.0663937612743</c:v>
                </c:pt>
                <c:pt idx="41">
                  <c:v>158.48943000501671</c:v>
                </c:pt>
                <c:pt idx="42">
                  <c:v>176.78930953597802</c:v>
                </c:pt>
                <c:pt idx="43">
                  <c:v>200.83255458973815</c:v>
                </c:pt>
                <c:pt idx="44">
                  <c:v>233.49890334299198</c:v>
                </c:pt>
                <c:pt idx="45">
                  <c:v>246.82581897875178</c:v>
                </c:pt>
                <c:pt idx="46">
                  <c:v>251.89336415208231</c:v>
                </c:pt>
                <c:pt idx="47">
                  <c:v>230.22701367429127</c:v>
                </c:pt>
                <c:pt idx="48">
                  <c:v>210.81942530882344</c:v>
                </c:pt>
                <c:pt idx="49">
                  <c:v>205.0313210743513</c:v>
                </c:pt>
                <c:pt idx="50">
                  <c:v>185.78652735541436</c:v>
                </c:pt>
                <c:pt idx="51">
                  <c:v>169.52586513454361</c:v>
                </c:pt>
                <c:pt idx="52">
                  <c:v>158.55574528778763</c:v>
                </c:pt>
                <c:pt idx="53">
                  <c:v>152.75280363892907</c:v>
                </c:pt>
                <c:pt idx="54">
                  <c:v>143.37538685279719</c:v>
                </c:pt>
                <c:pt idx="55">
                  <c:v>132.51813369927464</c:v>
                </c:pt>
                <c:pt idx="56">
                  <c:v>123.93538913362703</c:v>
                </c:pt>
                <c:pt idx="57">
                  <c:v>118.41544549289038</c:v>
                </c:pt>
                <c:pt idx="58">
                  <c:v>114.40511513226627</c:v>
                </c:pt>
                <c:pt idx="59">
                  <c:v>107.68006212385946</c:v>
                </c:pt>
                <c:pt idx="60">
                  <c:v>102.53320751977935</c:v>
                </c:pt>
                <c:pt idx="61">
                  <c:v>99.493407356002777</c:v>
                </c:pt>
                <c:pt idx="62">
                  <c:v>98.252082030349911</c:v>
                </c:pt>
                <c:pt idx="63">
                  <c:v>90.755141870590009</c:v>
                </c:pt>
                <c:pt idx="64">
                  <c:v>84.265743944636668</c:v>
                </c:pt>
                <c:pt idx="65">
                  <c:v>80.928034704469752</c:v>
                </c:pt>
                <c:pt idx="66">
                  <c:v>77.769943348975175</c:v>
                </c:pt>
                <c:pt idx="67">
                  <c:v>77.049956060298783</c:v>
                </c:pt>
                <c:pt idx="68">
                  <c:v>69.778042420384779</c:v>
                </c:pt>
                <c:pt idx="69">
                  <c:v>61.126099489984476</c:v>
                </c:pt>
                <c:pt idx="70">
                  <c:v>54.712628634065737</c:v>
                </c:pt>
                <c:pt idx="71">
                  <c:v>52.657870764890838</c:v>
                </c:pt>
                <c:pt idx="72">
                  <c:v>46.613168204220898</c:v>
                </c:pt>
                <c:pt idx="73">
                  <c:v>45.221968014966926</c:v>
                </c:pt>
                <c:pt idx="74">
                  <c:v>47.775811317640368</c:v>
                </c:pt>
                <c:pt idx="75">
                  <c:v>49.40364380507323</c:v>
                </c:pt>
                <c:pt idx="76">
                  <c:v>47.877703691657182</c:v>
                </c:pt>
                <c:pt idx="77">
                  <c:v>44.394062922302012</c:v>
                </c:pt>
                <c:pt idx="78">
                  <c:v>42.243783822442602</c:v>
                </c:pt>
                <c:pt idx="79">
                  <c:v>39.122882503864481</c:v>
                </c:pt>
                <c:pt idx="80">
                  <c:v>40.410066296655337</c:v>
                </c:pt>
                <c:pt idx="81">
                  <c:v>40.099415804038124</c:v>
                </c:pt>
                <c:pt idx="82">
                  <c:v>38.718915285935537</c:v>
                </c:pt>
                <c:pt idx="83">
                  <c:v>38.864485816898473</c:v>
                </c:pt>
                <c:pt idx="84">
                  <c:v>38.716200387162004</c:v>
                </c:pt>
                <c:pt idx="85">
                  <c:v>37.08293112615727</c:v>
                </c:pt>
                <c:pt idx="86">
                  <c:v>34.844218517687899</c:v>
                </c:pt>
                <c:pt idx="87">
                  <c:v>30.9904159269263</c:v>
                </c:pt>
                <c:pt idx="88">
                  <c:v>25.637775101500239</c:v>
                </c:pt>
                <c:pt idx="89">
                  <c:v>23.099253798298957</c:v>
                </c:pt>
                <c:pt idx="90">
                  <c:v>21.709957269746578</c:v>
                </c:pt>
                <c:pt idx="91">
                  <c:v>22.869470222791126</c:v>
                </c:pt>
                <c:pt idx="92">
                  <c:v>26.676179717383121</c:v>
                </c:pt>
                <c:pt idx="93">
                  <c:v>31.197857863658619</c:v>
                </c:pt>
                <c:pt idx="94">
                  <c:v>34.573900520158375</c:v>
                </c:pt>
                <c:pt idx="95">
                  <c:v>36.065632509008012</c:v>
                </c:pt>
                <c:pt idx="96">
                  <c:v>36.693871594713542</c:v>
                </c:pt>
                <c:pt idx="97">
                  <c:v>35.698430735269561</c:v>
                </c:pt>
                <c:pt idx="98">
                  <c:v>33.949702344794069</c:v>
                </c:pt>
                <c:pt idx="99">
                  <c:v>31.307115890735858</c:v>
                </c:pt>
                <c:pt idx="100">
                  <c:v>27.221552106351666</c:v>
                </c:pt>
                <c:pt idx="101">
                  <c:v>26.801908677565201</c:v>
                </c:pt>
                <c:pt idx="102">
                  <c:v>28.094776160289282</c:v>
                </c:pt>
                <c:pt idx="103">
                  <c:v>29.304355093337669</c:v>
                </c:pt>
                <c:pt idx="104">
                  <c:v>31.756052997550288</c:v>
                </c:pt>
                <c:pt idx="105">
                  <c:v>32.626505759556032</c:v>
                </c:pt>
                <c:pt idx="106">
                  <c:v>33.397926646246283</c:v>
                </c:pt>
                <c:pt idx="107">
                  <c:v>34.20330843384388</c:v>
                </c:pt>
                <c:pt idx="108">
                  <c:v>48.79243556111301</c:v>
                </c:pt>
                <c:pt idx="109">
                  <c:v>62.854300213927814</c:v>
                </c:pt>
                <c:pt idx="110">
                  <c:v>69.302934067377038</c:v>
                </c:pt>
                <c:pt idx="111">
                  <c:v>72.870031153382513</c:v>
                </c:pt>
                <c:pt idx="112">
                  <c:v>76.193026874099928</c:v>
                </c:pt>
                <c:pt idx="113">
                  <c:v>78.121277489723155</c:v>
                </c:pt>
                <c:pt idx="114">
                  <c:v>80.489723074264944</c:v>
                </c:pt>
                <c:pt idx="115">
                  <c:v>79.917066049521452</c:v>
                </c:pt>
                <c:pt idx="116">
                  <c:v>82.884527701894342</c:v>
                </c:pt>
                <c:pt idx="117">
                  <c:v>82.427103882698432</c:v>
                </c:pt>
                <c:pt idx="118">
                  <c:v>80.646994893342253</c:v>
                </c:pt>
                <c:pt idx="119">
                  <c:v>88.494158206866672</c:v>
                </c:pt>
                <c:pt idx="120">
                  <c:v>104.09720935888302</c:v>
                </c:pt>
                <c:pt idx="121">
                  <c:v>103.57565637528046</c:v>
                </c:pt>
                <c:pt idx="122">
                  <c:v>104.74624851221022</c:v>
                </c:pt>
                <c:pt idx="123">
                  <c:v>106.1217628930703</c:v>
                </c:pt>
                <c:pt idx="124">
                  <c:v>102.05525683118293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0-457D-B341-127E67C187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977952"/>
        <c:axId val="1"/>
      </c:lineChart>
      <c:catAx>
        <c:axId val="20497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At val="-10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275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0"/>
              <c:y val="0.3065134099616858"/>
            </c:manualLayout>
          </c:layout>
          <c:overlay val="0"/>
          <c:spPr>
            <a:noFill/>
            <a:ln w="23098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04977952"/>
        <c:crosses val="autoZero"/>
        <c:crossBetween val="midCat"/>
        <c:majorUnit val="25"/>
      </c:valAx>
      <c:spPr>
        <a:noFill/>
        <a:ln w="3175">
          <a:solidFill>
            <a:schemeClr val="tx1"/>
          </a:solidFill>
          <a:prstDash val="solid"/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F65B3-3D1A-4EE7-B3EF-6B6E8E6C1A7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5E1F6-C4C3-4425-AF55-361E18A0D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BA4F51-A257-4387-B38E-BB56D323D7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B3CCD1-9C1F-4D03-A8BD-31EB82D43BB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544C93-86F9-4E42-8ADF-03C68EEE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107EEF3-9D16-4B13-9857-5555FAE62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0079-5E19-42BC-B9D8-0A3E9CF27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7DC76-B62E-4B2C-AFAA-EBC5BA5B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1231-7BD2-4001-86F3-DCC2DB169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D877D-69B7-4506-8848-00CF41E3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7956-E7CC-4559-BA02-71609D18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556-EDAB-4AB1-801E-A31A6C0D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AFBA3-AE8E-4A14-BEE4-BE7150CD2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69849-02E4-4588-A842-AE767DDD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9AC3F-111B-41CD-9867-54F24D8F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D5CB9-A99F-4F79-BCE3-C7969AF0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7E7A1-6A24-45C3-B72F-9C81B68864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0E91A-6966-4614-BFCE-DE0D8BEF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E42E9-BB75-469A-919F-5E001B23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642A-887D-4C4E-8A99-76800D6A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7F4C-A8AE-4FBC-933A-79300EE1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49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903-A381-4A84-9841-1E21D4C25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63658-0A8D-4D34-A8C2-B6662F9A2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33B0E-8633-44C5-9C5C-2F0E0CB1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78004-940D-4F8F-9905-EA529CAE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D02F-EC3B-4DAE-9371-49B65BB7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6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C6BE-0804-4252-A470-5AE3AA46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EDF3E-F50D-46BD-BD9E-8FE2AC95A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58199-6D29-4C78-B6F1-63F43E376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4F20-9DC5-4C28-AF30-96830FB0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515A-C8BD-47DA-97DE-E398417D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BABF-5A5F-44BF-A12D-7EE4C5A1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7C1B-E089-468F-B430-AFA8E1BD2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E4392-E245-44C4-A5C7-58B30940F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4ED13-B9F1-4E60-ABC8-0384358D9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9E18F-01F8-4D08-A004-56FCA20F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40225-4D20-4528-88D6-9DDF9A5A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9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03DD-136B-4001-B679-F3A211FAB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78B1A-6286-450D-BC60-5DAF623B6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415EA9-1466-4F57-B053-3A17D1B4E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60428-EEDF-48E6-979B-9A3A65A1D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18385-D93A-4471-9364-07514281D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35ADB-B06D-408C-BF57-65DAE6ED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CC7C6-5362-4490-9DE1-5C64A04B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CC506-8383-4527-88C8-5AA0DED3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8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1D81-2B3B-4CA9-9F77-E56D6B3D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22265-5ACD-4B8B-9AC7-F6377C47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BDDC0-AB4C-4B31-958C-A9448261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4AFDD-9720-4F65-82EB-DA20CF48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1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BAD05-6E3A-4405-9EE5-6382E5FC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3C01D-5296-4A78-9A28-0654203B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E960-9D35-4D58-8DD6-DFFA31A1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2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3C4E-977D-43FE-A8B5-4A2928C4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6F31F-8480-40F2-966C-32893DB6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B82D-36BA-42E2-8A95-6AA5EB77D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9A0F3-A691-4FFC-BF0B-BDFC1494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F21E3-5209-4AF8-8431-D090E1B3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8ACEC-439E-41C9-B38D-695066F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85CA-95D4-458A-84D0-363F8A21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2F3C6-F1CE-4ACC-BC16-AF776480A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3E9D9-6E38-48CB-A212-8638006B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94B7C-B723-4492-BC4C-564A2D59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05DE6-206C-4231-B752-0DF8AE81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BA932-584D-4344-9B7C-234DE67A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40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FE5C75-1091-4924-8F7B-FF1860B4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8CDBC-A309-410A-A60E-960949C8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FF864-A026-4ADC-B3F1-F6CD6AD81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1F3E-BD90-4584-A620-E2076FD8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67A7C-5B76-42A3-8887-285E30A72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obr.uk/fsr/fiscal-sustainability-report-july-2020/" TargetMode="Externa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50A1A2-CF65-4E3E-8BD1-F6247D7A8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1123"/>
              </p:ext>
            </p:extLst>
          </p:nvPr>
        </p:nvGraphicFramePr>
        <p:xfrm>
          <a:off x="593889" y="224445"/>
          <a:ext cx="10944519" cy="5862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A541CDC-E718-4216-B40E-8F6CCBE47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889" y="5994478"/>
            <a:ext cx="10849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Data are for financial years; excludes impact of HM Treasury Summer Statement measures of 8 July 2020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Public Finances Databank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(Office for Budget Responsibility, June 2020) and </a:t>
            </a:r>
            <a:r>
              <a:rPr kumimoji="0" lang="en-GB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Fiscal Sustainability Report 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(Office for Budget Responsibility, July 2020)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718E5C-33D7-46D7-9EF1-7FB856356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126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Public-Sector Net Debt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56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11</cp:revision>
  <dcterms:created xsi:type="dcterms:W3CDTF">2020-07-20T16:23:53Z</dcterms:created>
  <dcterms:modified xsi:type="dcterms:W3CDTF">2020-07-21T15:23:17Z</dcterms:modified>
</cp:coreProperties>
</file>