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12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DC"/>
    <a:srgbClr val="FFFFD7"/>
    <a:srgbClr val="3864B2"/>
    <a:srgbClr val="660066"/>
    <a:srgbClr val="F00000"/>
    <a:srgbClr val="D00000"/>
    <a:srgbClr val="A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238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79224712295595E-2"/>
          <c:y val="4.7788284350506152E-2"/>
          <c:w val="0.80851635372501507"/>
          <c:h val="0.86068451924023581"/>
        </c:manualLayout>
      </c:layout>
      <c:barChart>
        <c:barDir val="col"/>
        <c:grouping val="stack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Net borrowing</c:v>
                </c:pt>
              </c:strCache>
            </c:strRef>
          </c:tx>
          <c:spPr>
            <a:solidFill>
              <a:srgbClr val="F00000"/>
            </a:solidFill>
            <a:ln w="15875">
              <a:solidFill>
                <a:srgbClr val="A80000"/>
              </a:solidFill>
            </a:ln>
          </c:spPr>
          <c:invertIfNegative val="0"/>
          <c:cat>
            <c:numRef>
              <c:f>Sheet1!$A$2:$A$36</c:f>
              <c:numCache>
                <c:formatCode>General</c:formatCode>
                <c:ptCount val="3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</c:numCache>
            </c:numRef>
          </c:cat>
          <c:val>
            <c:numRef>
              <c:f>Sheet1!$C$2:$C$36</c:f>
              <c:numCache>
                <c:formatCode>0.0</c:formatCode>
                <c:ptCount val="35"/>
                <c:pt idx="0">
                  <c:v>1.0768913686751955</c:v>
                </c:pt>
                <c:pt idx="1">
                  <c:v>3.3266000618733047</c:v>
                </c:pt>
                <c:pt idx="2">
                  <c:v>6.273221558539646</c:v>
                </c:pt>
                <c:pt idx="3">
                  <c:v>6.5769112523058002</c:v>
                </c:pt>
                <c:pt idx="4">
                  <c:v>5.3508299609444476</c:v>
                </c:pt>
                <c:pt idx="5">
                  <c:v>4.1173171799940205</c:v>
                </c:pt>
                <c:pt idx="6">
                  <c:v>3.1337046599284721</c:v>
                </c:pt>
                <c:pt idx="7">
                  <c:v>1.0795211296513791</c:v>
                </c:pt>
                <c:pt idx="8">
                  <c:v>-2.3563376572459362E-2</c:v>
                </c:pt>
                <c:pt idx="9">
                  <c:v>-1.1181690419055847</c:v>
                </c:pt>
                <c:pt idx="10">
                  <c:v>-1.391123045219125</c:v>
                </c:pt>
                <c:pt idx="11">
                  <c:v>0.57186841299139246</c:v>
                </c:pt>
                <c:pt idx="12">
                  <c:v>2.9934715567673451</c:v>
                </c:pt>
                <c:pt idx="13">
                  <c:v>3.4095525620363332</c:v>
                </c:pt>
                <c:pt idx="14">
                  <c:v>3.8529139375317123</c:v>
                </c:pt>
                <c:pt idx="15">
                  <c:v>3.1738903298536325</c:v>
                </c:pt>
                <c:pt idx="16">
                  <c:v>2.774221112796929</c:v>
                </c:pt>
                <c:pt idx="17">
                  <c:v>2.9665568627851702</c:v>
                </c:pt>
                <c:pt idx="18">
                  <c:v>7.5018683128455903</c:v>
                </c:pt>
                <c:pt idx="19">
                  <c:v>10.233727331814201</c:v>
                </c:pt>
                <c:pt idx="20">
                  <c:v>8.6765575864206372</c:v>
                </c:pt>
                <c:pt idx="21">
                  <c:v>7.2206444487474641</c:v>
                </c:pt>
                <c:pt idx="22">
                  <c:v>7.1554054014892152</c:v>
                </c:pt>
                <c:pt idx="23">
                  <c:v>5.7132149903567537</c:v>
                </c:pt>
                <c:pt idx="24">
                  <c:v>5.2203151960857497</c:v>
                </c:pt>
                <c:pt idx="25">
                  <c:v>4.2559391335852181</c:v>
                </c:pt>
                <c:pt idx="26">
                  <c:v>2.7786979074843376</c:v>
                </c:pt>
                <c:pt idx="27">
                  <c:v>2.8505704190187955</c:v>
                </c:pt>
                <c:pt idx="28">
                  <c:v>2.0394474432033833</c:v>
                </c:pt>
                <c:pt idx="29">
                  <c:v>2.7275453116917774</c:v>
                </c:pt>
                <c:pt idx="30">
                  <c:v>14.958486084973078</c:v>
                </c:pt>
                <c:pt idx="31">
                  <c:v>5.2089985314120293</c:v>
                </c:pt>
                <c:pt idx="32">
                  <c:v>5.0256521170147153</c:v>
                </c:pt>
                <c:pt idx="33">
                  <c:v>4.5446593328214453</c:v>
                </c:pt>
                <c:pt idx="34">
                  <c:v>3.0226263340583142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7B-413B-8E80-CBEF4F5A5E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100"/>
        <c:axId val="2023545152"/>
        <c:axId val="20991023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Net debt</c:v>
                </c:pt>
              </c:strCache>
            </c:strRef>
          </c:tx>
          <c:spPr>
            <a:ln w="38100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Sheet1!$A$2:$A$36</c:f>
              <c:numCache>
                <c:formatCode>General</c:formatCode>
                <c:ptCount val="3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</c:numCache>
            </c:numRef>
          </c:cat>
          <c:val>
            <c:numRef>
              <c:f>Sheet1!$B$2:$B$36</c:f>
              <c:numCache>
                <c:formatCode>0.0</c:formatCode>
                <c:ptCount val="35"/>
                <c:pt idx="0">
                  <c:v>21.648991194262088</c:v>
                </c:pt>
                <c:pt idx="1">
                  <c:v>22.859348825666448</c:v>
                </c:pt>
                <c:pt idx="2">
                  <c:v>26.673113659963377</c:v>
                </c:pt>
                <c:pt idx="3">
                  <c:v>31.148685719986034</c:v>
                </c:pt>
                <c:pt idx="4">
                  <c:v>34.549022083973185</c:v>
                </c:pt>
                <c:pt idx="5">
                  <c:v>36.051544418614284</c:v>
                </c:pt>
                <c:pt idx="6">
                  <c:v>36.57004586537164</c:v>
                </c:pt>
                <c:pt idx="7">
                  <c:v>36.647095788837888</c:v>
                </c:pt>
                <c:pt idx="8">
                  <c:v>35.135932805310546</c:v>
                </c:pt>
                <c:pt idx="9">
                  <c:v>32.487236828554202</c:v>
                </c:pt>
                <c:pt idx="10">
                  <c:v>28.279102445878891</c:v>
                </c:pt>
                <c:pt idx="11">
                  <c:v>28.112244897959187</c:v>
                </c:pt>
                <c:pt idx="12">
                  <c:v>29.796492859172023</c:v>
                </c:pt>
                <c:pt idx="13">
                  <c:v>30.93456021303167</c:v>
                </c:pt>
                <c:pt idx="14">
                  <c:v>33.463197742885889</c:v>
                </c:pt>
                <c:pt idx="15">
                  <c:v>34.311233253177605</c:v>
                </c:pt>
                <c:pt idx="16">
                  <c:v>35.122258534472579</c:v>
                </c:pt>
                <c:pt idx="17">
                  <c:v>35.619526684815547</c:v>
                </c:pt>
                <c:pt idx="18">
                  <c:v>50.601601098425</c:v>
                </c:pt>
                <c:pt idx="19">
                  <c:v>64.719804612805063</c:v>
                </c:pt>
                <c:pt idx="20">
                  <c:v>70.87252587450584</c:v>
                </c:pt>
                <c:pt idx="21">
                  <c:v>74.265558846563778</c:v>
                </c:pt>
                <c:pt idx="22">
                  <c:v>77.471553502551188</c:v>
                </c:pt>
                <c:pt idx="23">
                  <c:v>79.217787377962253</c:v>
                </c:pt>
                <c:pt idx="24">
                  <c:v>81.624307423349421</c:v>
                </c:pt>
                <c:pt idx="25">
                  <c:v>81.327844707894386</c:v>
                </c:pt>
                <c:pt idx="26">
                  <c:v>83.504912110836969</c:v>
                </c:pt>
                <c:pt idx="27">
                  <c:v>82.275414057470584</c:v>
                </c:pt>
                <c:pt idx="28">
                  <c:v>80.290127102312184</c:v>
                </c:pt>
                <c:pt idx="29">
                  <c:v>85.19258923043634</c:v>
                </c:pt>
                <c:pt idx="30">
                  <c:v>96.531068836112397</c:v>
                </c:pt>
                <c:pt idx="31">
                  <c:v>96.597458422548314</c:v>
                </c:pt>
                <c:pt idx="32">
                  <c:v>97.1</c:v>
                </c:pt>
                <c:pt idx="33">
                  <c:v>97.869671357578312</c:v>
                </c:pt>
                <c:pt idx="34">
                  <c:v>98.62674499354118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8C8-40BE-AF73-7E34DAB440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975064"/>
        <c:axId val="1"/>
      </c:lineChart>
      <c:catAx>
        <c:axId val="207975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1"/>
        <c:crossesAt val="-6"/>
        <c:auto val="1"/>
        <c:lblAlgn val="ctr"/>
        <c:lblOffset val="100"/>
        <c:tickLblSkip val="5"/>
        <c:noMultiLvlLbl val="0"/>
      </c:catAx>
      <c:valAx>
        <c:axId val="1"/>
        <c:scaling>
          <c:orientation val="minMax"/>
          <c:max val="100"/>
          <c:min val="10"/>
        </c:scaling>
        <c:delete val="0"/>
        <c:axPos val="l"/>
        <c:majorGridlines>
          <c:spPr>
            <a:ln w="10022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rgbClr val="3864B2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dirty="0">
                    <a:solidFill>
                      <a:srgbClr val="3864B2"/>
                    </a:solidFill>
                  </a:rPr>
                  <a:t>Net debt, % of GDP</a:t>
                </a:r>
              </a:p>
            </c:rich>
          </c:tx>
          <c:layout>
            <c:manualLayout>
              <c:xMode val="edge"/>
              <c:yMode val="edge"/>
              <c:x val="3.8461538461538464E-3"/>
              <c:y val="0.31387418292415498"/>
            </c:manualLayout>
          </c:layout>
          <c:overlay val="0"/>
          <c:spPr>
            <a:noFill/>
            <a:ln w="20044">
              <a:noFill/>
            </a:ln>
          </c:spPr>
        </c:title>
        <c:numFmt formatCode="0;\-0" sourceLinked="0"/>
        <c:majorTickMark val="out"/>
        <c:minorTickMark val="none"/>
        <c:tickLblPos val="nextTo"/>
        <c:spPr>
          <a:ln w="15875">
            <a:solidFill>
              <a:srgbClr val="3864B2"/>
            </a:solidFill>
            <a:prstDash val="solid"/>
          </a:ln>
        </c:spPr>
        <c:txPr>
          <a:bodyPr rot="0" vert="horz"/>
          <a:lstStyle/>
          <a:p>
            <a:pPr>
              <a:defRPr sz="2000">
                <a:solidFill>
                  <a:srgbClr val="3864B2"/>
                </a:solidFill>
              </a:defRPr>
            </a:pPr>
            <a:endParaRPr lang="en-US"/>
          </a:p>
        </c:txPr>
        <c:crossAx val="207975064"/>
        <c:crosses val="autoZero"/>
        <c:crossBetween val="between"/>
        <c:majorUnit val="10"/>
      </c:valAx>
      <c:valAx>
        <c:axId val="2099102384"/>
        <c:scaling>
          <c:orientation val="minMax"/>
          <c:max val="16"/>
          <c:min val="-2"/>
        </c:scaling>
        <c:delete val="0"/>
        <c:axPos val="r"/>
        <c:title>
          <c:tx>
            <c:rich>
              <a:bodyPr rot="5400000" vert="horz"/>
              <a:lstStyle/>
              <a:p>
                <a:pPr>
                  <a:defRPr sz="2000">
                    <a:solidFill>
                      <a:srgbClr val="C00000"/>
                    </a:solidFill>
                  </a:defRPr>
                </a:pPr>
                <a:r>
                  <a:rPr lang="en-GB" sz="2000" dirty="0">
                    <a:solidFill>
                      <a:srgbClr val="C00000"/>
                    </a:solidFill>
                  </a:rPr>
                  <a:t>Net borrowing, % of GDP</a:t>
                </a:r>
              </a:p>
            </c:rich>
          </c:tx>
          <c:overlay val="0"/>
        </c:title>
        <c:numFmt formatCode="\ \ 0_ ;\ \ \–0\ " sourceLinked="0"/>
        <c:majorTickMark val="out"/>
        <c:minorTickMark val="none"/>
        <c:tickLblPos val="nextTo"/>
        <c:spPr>
          <a:ln w="15875">
            <a:solidFill>
              <a:srgbClr val="C00000"/>
            </a:solidFill>
          </a:ln>
        </c:spPr>
        <c:txPr>
          <a:bodyPr rot="60000"/>
          <a:lstStyle/>
          <a:p>
            <a:pPr>
              <a:defRPr sz="2000">
                <a:solidFill>
                  <a:srgbClr val="C00000"/>
                </a:solidFill>
              </a:defRPr>
            </a:pPr>
            <a:endParaRPr lang="en-US"/>
          </a:p>
        </c:txPr>
        <c:crossAx val="2023545152"/>
        <c:crosses val="max"/>
        <c:crossBetween val="between"/>
      </c:valAx>
      <c:catAx>
        <c:axId val="20235451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99102384"/>
        <c:crosses val="autoZero"/>
        <c:auto val="1"/>
        <c:lblAlgn val="ctr"/>
        <c:lblOffset val="100"/>
        <c:noMultiLvlLbl val="0"/>
      </c:catAx>
      <c:spPr>
        <a:noFill/>
        <a:ln w="15875">
          <a:solidFill>
            <a:schemeClr val="bg1">
              <a:lumMod val="75000"/>
            </a:schemeClr>
          </a:solidFill>
        </a:ln>
      </c:spPr>
    </c:plotArea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798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C3A66-B10F-4477-A8D7-41353BBEE3B8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6C6D63-311C-468E-A0F9-76E7B4A4D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648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BAE7476C-ECBE-496C-90A0-85A1A790C59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A03C0F-39F6-4BDF-B02B-61E0C04691BB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3C8A8A42-60C9-4696-8943-935F2D9992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4CFB829D-9722-4763-B059-CD66475235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531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894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128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986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71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437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824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2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588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051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44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858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9360B-EF40-4D8E-9D20-9673BAE92391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200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budgetresponsibility.org.uk/dat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72D827E4-C1AD-46FF-9D50-91A4E81218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8666920"/>
              </p:ext>
            </p:extLst>
          </p:nvPr>
        </p:nvGraphicFramePr>
        <p:xfrm>
          <a:off x="0" y="0"/>
          <a:ext cx="9906000" cy="5732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4AF2C2E-AEA9-4794-849D-CC842A2173C9}"/>
              </a:ext>
            </a:extLst>
          </p:cNvPr>
          <p:cNvSpPr txBox="1"/>
          <p:nvPr/>
        </p:nvSpPr>
        <p:spPr>
          <a:xfrm>
            <a:off x="0" y="6396335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1. Public-sector net borrowing and net debt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62B651-72ED-4E53-BFCD-0A07A41D3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5814520"/>
            <a:ext cx="9906000" cy="541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333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Notes: </a:t>
            </a:r>
            <a:r>
              <a:rPr lang="en-GB" sz="1333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Data relate to financial years beginning in year shown; f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igures exclude public banks; data from </a:t>
            </a:r>
            <a:r>
              <a:rPr lang="en-GB" sz="1333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2023/24 are forecasts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333" spc="-1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333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</a:t>
            </a:r>
            <a:r>
              <a:rPr lang="en-GB" sz="1333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GB" altLang="en-US" sz="1333" i="1" dirty="0">
                <a:solidFill>
                  <a:prstClr val="black"/>
                </a:solidFill>
                <a:latin typeface="Arial" panose="020B0604020202020204" pitchFamily="34" charset="0"/>
                <a:hlinkClick r:id="rId4"/>
              </a:rPr>
              <a:t>Public Finances Databank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</a:rPr>
              <a:t>, Office for Budget Responsibility (November 2023)</a:t>
            </a:r>
            <a:endParaRPr lang="en-GB" sz="1333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766948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558</TotalTime>
  <Words>58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14</cp:revision>
  <dcterms:created xsi:type="dcterms:W3CDTF">2023-11-16T16:34:19Z</dcterms:created>
  <dcterms:modified xsi:type="dcterms:W3CDTF">2023-11-22T15:26:27Z</dcterms:modified>
</cp:coreProperties>
</file>