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43810" firstSlideNum="2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6600"/>
    <a:srgbClr val="800080"/>
    <a:srgbClr val="FFFFDC"/>
    <a:srgbClr val="0000FF"/>
    <a:srgbClr val="660066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919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779130518625"/>
          <c:y val="2.3027298697980064E-2"/>
          <c:w val="0.78473009222382695"/>
          <c:h val="0.77411059134819848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Current budget balance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 w="12700">
              <a:solidFill>
                <a:srgbClr val="003300"/>
              </a:solidFill>
            </a:ln>
          </c:spPr>
          <c:invertIfNegative val="0"/>
          <c:cat>
            <c:numRef>
              <c:f>Sheet1!$A$22:$A$77</c:f>
              <c:numCache>
                <c:formatCode>General</c:formatCode>
                <c:ptCount val="56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  <c:pt idx="46">
                  <c:v>2016</c:v>
                </c:pt>
                <c:pt idx="47">
                  <c:v>2017</c:v>
                </c:pt>
                <c:pt idx="48">
                  <c:v>2018</c:v>
                </c:pt>
                <c:pt idx="49">
                  <c:v>2019</c:v>
                </c:pt>
                <c:pt idx="50">
                  <c:v>2020</c:v>
                </c:pt>
                <c:pt idx="51">
                  <c:v>2021</c:v>
                </c:pt>
                <c:pt idx="52">
                  <c:v>2022</c:v>
                </c:pt>
                <c:pt idx="53">
                  <c:v>2023</c:v>
                </c:pt>
                <c:pt idx="54">
                  <c:v>2024</c:v>
                </c:pt>
                <c:pt idx="55">
                  <c:v>2025</c:v>
                </c:pt>
              </c:numCache>
            </c:numRef>
          </c:cat>
          <c:val>
            <c:numRef>
              <c:f>Sheet1!$D$22:$D$77</c:f>
              <c:numCache>
                <c:formatCode>0.0</c:formatCode>
                <c:ptCount val="56"/>
                <c:pt idx="0">
                  <c:v>6.8355789546603862</c:v>
                </c:pt>
                <c:pt idx="1">
                  <c:v>4.3905686374684558</c:v>
                </c:pt>
                <c:pt idx="2">
                  <c:v>2.3276573298889596</c:v>
                </c:pt>
                <c:pt idx="3">
                  <c:v>1.1609524154327022</c:v>
                </c:pt>
                <c:pt idx="4">
                  <c:v>-0.16905998574192893</c:v>
                </c:pt>
                <c:pt idx="5">
                  <c:v>-0.77037012519548864</c:v>
                </c:pt>
                <c:pt idx="6">
                  <c:v>-0.42579246664039189</c:v>
                </c:pt>
                <c:pt idx="7">
                  <c:v>-0.71692139146556544</c:v>
                </c:pt>
                <c:pt idx="8">
                  <c:v>-1.7889812889812891</c:v>
                </c:pt>
                <c:pt idx="9">
                  <c:v>-1.1476417466505624</c:v>
                </c:pt>
                <c:pt idx="10">
                  <c:v>-2.062491358015464</c:v>
                </c:pt>
                <c:pt idx="11">
                  <c:v>-0.54669169404035667</c:v>
                </c:pt>
                <c:pt idx="12">
                  <c:v>-0.67324543994528552</c:v>
                </c:pt>
                <c:pt idx="13">
                  <c:v>-1.1091378212646184</c:v>
                </c:pt>
                <c:pt idx="14">
                  <c:v>-1.3126330896486693</c:v>
                </c:pt>
                <c:pt idx="15">
                  <c:v>-0.63783546535088032</c:v>
                </c:pt>
                <c:pt idx="16">
                  <c:v>-0.99035327428966502</c:v>
                </c:pt>
                <c:pt idx="17">
                  <c:v>-0.71640403077391945</c:v>
                </c:pt>
                <c:pt idx="18">
                  <c:v>1.0053069551257334</c:v>
                </c:pt>
                <c:pt idx="19">
                  <c:v>0.73775446579437109</c:v>
                </c:pt>
                <c:pt idx="20">
                  <c:v>-0.11765397964586154</c:v>
                </c:pt>
                <c:pt idx="21">
                  <c:v>-2.0773431903332882</c:v>
                </c:pt>
                <c:pt idx="22">
                  <c:v>-5.2444322854310341</c:v>
                </c:pt>
                <c:pt idx="23">
                  <c:v>-5.7953906689151209</c:v>
                </c:pt>
                <c:pt idx="24">
                  <c:v>-4.5502351806947328</c:v>
                </c:pt>
                <c:pt idx="25">
                  <c:v>-3.3588426048317923</c:v>
                </c:pt>
                <c:pt idx="26">
                  <c:v>-2.7839549704287934</c:v>
                </c:pt>
                <c:pt idx="27">
                  <c:v>-0.60208269030391037</c:v>
                </c:pt>
                <c:pt idx="28">
                  <c:v>0.51804551597768722</c:v>
                </c:pt>
                <c:pt idx="29">
                  <c:v>1.5682658569628174</c:v>
                </c:pt>
                <c:pt idx="30">
                  <c:v>1.7886804846990283</c:v>
                </c:pt>
                <c:pt idx="31">
                  <c:v>0.51994841279133808</c:v>
                </c:pt>
                <c:pt idx="32">
                  <c:v>-1.5500638105880085</c:v>
                </c:pt>
                <c:pt idx="33">
                  <c:v>-1.723759384110644</c:v>
                </c:pt>
                <c:pt idx="34">
                  <c:v>-1.8306192904897494</c:v>
                </c:pt>
                <c:pt idx="35">
                  <c:v>-1.3454189743625831</c:v>
                </c:pt>
                <c:pt idx="36">
                  <c:v>-0.97972866260787395</c:v>
                </c:pt>
                <c:pt idx="37">
                  <c:v>-1.1940445186968698</c:v>
                </c:pt>
                <c:pt idx="38">
                  <c:v>-4.5177005849460086</c:v>
                </c:pt>
                <c:pt idx="39">
                  <c:v>-7.2377990317235739</c:v>
                </c:pt>
                <c:pt idx="40">
                  <c:v>-6.2553588711012882</c:v>
                </c:pt>
                <c:pt idx="41">
                  <c:v>-5.4204619972333772</c:v>
                </c:pt>
                <c:pt idx="42">
                  <c:v>-5.3050319545704854</c:v>
                </c:pt>
                <c:pt idx="43">
                  <c:v>-4.2310043319956412</c:v>
                </c:pt>
                <c:pt idx="44">
                  <c:v>-3.2666505677017454</c:v>
                </c:pt>
                <c:pt idx="45">
                  <c:v>-2.542101704712604</c:v>
                </c:pt>
                <c:pt idx="46">
                  <c:v>-0.9064075838473975</c:v>
                </c:pt>
                <c:pt idx="47">
                  <c:v>-0.59360176896465644</c:v>
                </c:pt>
                <c:pt idx="48">
                  <c:v>9.1814247697294987E-2</c:v>
                </c:pt>
                <c:pt idx="49">
                  <c:v>-0.81803200198450909</c:v>
                </c:pt>
                <c:pt idx="50">
                  <c:v>-11.531051405676383</c:v>
                </c:pt>
                <c:pt idx="51">
                  <c:v>-3.3384786925778767</c:v>
                </c:pt>
                <c:pt idx="52">
                  <c:v>-4.5806019626053658</c:v>
                </c:pt>
                <c:pt idx="53">
                  <c:v>-2.5356974458140042</c:v>
                </c:pt>
                <c:pt idx="54">
                  <c:v>-0.51175523864177463</c:v>
                </c:pt>
                <c:pt idx="55">
                  <c:v>-0.32133332215040361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E0-413D-9613-3F85204E0B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879313119"/>
        <c:axId val="801893423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expenditures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Sheet1!$A$22:$A$77</c:f>
              <c:numCache>
                <c:formatCode>General</c:formatCode>
                <c:ptCount val="56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  <c:pt idx="46">
                  <c:v>2016</c:v>
                </c:pt>
                <c:pt idx="47">
                  <c:v>2017</c:v>
                </c:pt>
                <c:pt idx="48">
                  <c:v>2018</c:v>
                </c:pt>
                <c:pt idx="49">
                  <c:v>2019</c:v>
                </c:pt>
                <c:pt idx="50">
                  <c:v>2020</c:v>
                </c:pt>
                <c:pt idx="51">
                  <c:v>2021</c:v>
                </c:pt>
                <c:pt idx="52">
                  <c:v>2022</c:v>
                </c:pt>
                <c:pt idx="53">
                  <c:v>2023</c:v>
                </c:pt>
                <c:pt idx="54">
                  <c:v>2024</c:v>
                </c:pt>
                <c:pt idx="55">
                  <c:v>2025</c:v>
                </c:pt>
              </c:numCache>
            </c:numRef>
          </c:cat>
          <c:val>
            <c:numRef>
              <c:f>Sheet1!$B$22:$B$77</c:f>
              <c:numCache>
                <c:formatCode>0.0</c:formatCode>
                <c:ptCount val="56"/>
                <c:pt idx="0">
                  <c:v>29.527899968826855</c:v>
                </c:pt>
                <c:pt idx="1">
                  <c:v>30.181288994163452</c:v>
                </c:pt>
                <c:pt idx="2">
                  <c:v>29.803751842785076</c:v>
                </c:pt>
                <c:pt idx="3">
                  <c:v>30.995739956313432</c:v>
                </c:pt>
                <c:pt idx="4">
                  <c:v>34.768306344841641</c:v>
                </c:pt>
                <c:pt idx="5">
                  <c:v>36.342272715989111</c:v>
                </c:pt>
                <c:pt idx="6">
                  <c:v>36.080457181465007</c:v>
                </c:pt>
                <c:pt idx="7">
                  <c:v>34.645181096390111</c:v>
                </c:pt>
                <c:pt idx="8">
                  <c:v>34.340436590436589</c:v>
                </c:pt>
                <c:pt idx="9">
                  <c:v>34.167486922471859</c:v>
                </c:pt>
                <c:pt idx="10">
                  <c:v>36.113592113278195</c:v>
                </c:pt>
                <c:pt idx="11">
                  <c:v>37.067439833746732</c:v>
                </c:pt>
                <c:pt idx="12">
                  <c:v>37.077656800542265</c:v>
                </c:pt>
                <c:pt idx="13">
                  <c:v>36.58786538440058</c:v>
                </c:pt>
                <c:pt idx="14">
                  <c:v>36.738960359361478</c:v>
                </c:pt>
                <c:pt idx="15">
                  <c:v>35.528355715388052</c:v>
                </c:pt>
                <c:pt idx="16">
                  <c:v>34.879443365269594</c:v>
                </c:pt>
                <c:pt idx="17">
                  <c:v>33.260722616642759</c:v>
                </c:pt>
                <c:pt idx="18">
                  <c:v>31.049543265354767</c:v>
                </c:pt>
                <c:pt idx="19">
                  <c:v>30.518919038983576</c:v>
                </c:pt>
                <c:pt idx="20">
                  <c:v>30.847108653450199</c:v>
                </c:pt>
                <c:pt idx="21">
                  <c:v>32.65615334021313</c:v>
                </c:pt>
                <c:pt idx="22">
                  <c:v>34.505880568391738</c:v>
                </c:pt>
                <c:pt idx="23">
                  <c:v>34.34449895242475</c:v>
                </c:pt>
                <c:pt idx="24">
                  <c:v>34.148675100061347</c:v>
                </c:pt>
                <c:pt idx="25">
                  <c:v>33.993288086989345</c:v>
                </c:pt>
                <c:pt idx="26">
                  <c:v>32.838532991256272</c:v>
                </c:pt>
                <c:pt idx="27">
                  <c:v>32.893725620985172</c:v>
                </c:pt>
                <c:pt idx="28">
                  <c:v>32.381505498049904</c:v>
                </c:pt>
                <c:pt idx="29">
                  <c:v>32.021721426857404</c:v>
                </c:pt>
                <c:pt idx="30">
                  <c:v>32.429121785880625</c:v>
                </c:pt>
                <c:pt idx="31">
                  <c:v>32.955102302777362</c:v>
                </c:pt>
                <c:pt idx="32">
                  <c:v>33.778587598331576</c:v>
                </c:pt>
                <c:pt idx="33">
                  <c:v>34.944412817750262</c:v>
                </c:pt>
                <c:pt idx="34">
                  <c:v>35.686720634622631</c:v>
                </c:pt>
                <c:pt idx="35">
                  <c:v>35.777743372484991</c:v>
                </c:pt>
                <c:pt idx="36">
                  <c:v>35.787919457674683</c:v>
                </c:pt>
                <c:pt idx="37">
                  <c:v>36.122096173199317</c:v>
                </c:pt>
                <c:pt idx="38">
                  <c:v>37.937493763396859</c:v>
                </c:pt>
                <c:pt idx="39">
                  <c:v>40.680291366788978</c:v>
                </c:pt>
                <c:pt idx="40">
                  <c:v>40.666027179826237</c:v>
                </c:pt>
                <c:pt idx="41">
                  <c:v>40.193149019476451</c:v>
                </c:pt>
                <c:pt idx="42">
                  <c:v>39.575375090548086</c:v>
                </c:pt>
                <c:pt idx="43">
                  <c:v>38.429186488425863</c:v>
                </c:pt>
                <c:pt idx="44">
                  <c:v>37.563043173479144</c:v>
                </c:pt>
                <c:pt idx="45">
                  <c:v>36.906227904024114</c:v>
                </c:pt>
                <c:pt idx="46">
                  <c:v>35.89524309034762</c:v>
                </c:pt>
                <c:pt idx="47">
                  <c:v>35.314954170976137</c:v>
                </c:pt>
                <c:pt idx="48">
                  <c:v>34.921978557997299</c:v>
                </c:pt>
                <c:pt idx="49">
                  <c:v>35.213874847016328</c:v>
                </c:pt>
                <c:pt idx="50">
                  <c:v>47.012134921928173</c:v>
                </c:pt>
                <c:pt idx="51">
                  <c:v>40.026569178045939</c:v>
                </c:pt>
                <c:pt idx="52">
                  <c:v>42.53517035927625</c:v>
                </c:pt>
                <c:pt idx="53">
                  <c:v>41.842102911644972</c:v>
                </c:pt>
                <c:pt idx="54">
                  <c:v>39.862052739757985</c:v>
                </c:pt>
                <c:pt idx="55">
                  <c:v>39.33006577776009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E0A-49AE-BF3A-77DB80F5999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Current receipts (net of depreciation)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Sheet1!$A$22:$A$77</c:f>
              <c:numCache>
                <c:formatCode>General</c:formatCode>
                <c:ptCount val="56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  <c:pt idx="46">
                  <c:v>2016</c:v>
                </c:pt>
                <c:pt idx="47">
                  <c:v>2017</c:v>
                </c:pt>
                <c:pt idx="48">
                  <c:v>2018</c:v>
                </c:pt>
                <c:pt idx="49">
                  <c:v>2019</c:v>
                </c:pt>
                <c:pt idx="50">
                  <c:v>2020</c:v>
                </c:pt>
                <c:pt idx="51">
                  <c:v>2021</c:v>
                </c:pt>
                <c:pt idx="52">
                  <c:v>2022</c:v>
                </c:pt>
                <c:pt idx="53">
                  <c:v>2023</c:v>
                </c:pt>
                <c:pt idx="54">
                  <c:v>2024</c:v>
                </c:pt>
                <c:pt idx="55">
                  <c:v>2025</c:v>
                </c:pt>
              </c:numCache>
            </c:numRef>
          </c:cat>
          <c:val>
            <c:numRef>
              <c:f>Sheet1!$C$22:$C$77</c:f>
              <c:numCache>
                <c:formatCode>0.0</c:formatCode>
                <c:ptCount val="56"/>
                <c:pt idx="0">
                  <c:v>36.363478923487243</c:v>
                </c:pt>
                <c:pt idx="1">
                  <c:v>34.571857631631907</c:v>
                </c:pt>
                <c:pt idx="2">
                  <c:v>32.131409172674033</c:v>
                </c:pt>
                <c:pt idx="3">
                  <c:v>32.156692371746139</c:v>
                </c:pt>
                <c:pt idx="4">
                  <c:v>34.599246359099702</c:v>
                </c:pt>
                <c:pt idx="5">
                  <c:v>35.571902590793627</c:v>
                </c:pt>
                <c:pt idx="6">
                  <c:v>35.654664714824612</c:v>
                </c:pt>
                <c:pt idx="7">
                  <c:v>33.928259704924542</c:v>
                </c:pt>
                <c:pt idx="8">
                  <c:v>32.551455301455292</c:v>
                </c:pt>
                <c:pt idx="9">
                  <c:v>33.019845175821295</c:v>
                </c:pt>
                <c:pt idx="10">
                  <c:v>34.051100755262731</c:v>
                </c:pt>
                <c:pt idx="11">
                  <c:v>36.520748139706384</c:v>
                </c:pt>
                <c:pt idx="12">
                  <c:v>36.404411360596974</c:v>
                </c:pt>
                <c:pt idx="13">
                  <c:v>35.478727563135969</c:v>
                </c:pt>
                <c:pt idx="14">
                  <c:v>35.426327269712814</c:v>
                </c:pt>
                <c:pt idx="15">
                  <c:v>34.89052025003717</c:v>
                </c:pt>
                <c:pt idx="16">
                  <c:v>33.889090090979927</c:v>
                </c:pt>
                <c:pt idx="17">
                  <c:v>32.544318585868844</c:v>
                </c:pt>
                <c:pt idx="18">
                  <c:v>32.054850220480503</c:v>
                </c:pt>
                <c:pt idx="19">
                  <c:v>31.256673504777947</c:v>
                </c:pt>
                <c:pt idx="20">
                  <c:v>30.729454673804341</c:v>
                </c:pt>
                <c:pt idx="21">
                  <c:v>30.578810149879835</c:v>
                </c:pt>
                <c:pt idx="22">
                  <c:v>29.261448282960703</c:v>
                </c:pt>
                <c:pt idx="23">
                  <c:v>28.549108283509636</c:v>
                </c:pt>
                <c:pt idx="24">
                  <c:v>29.598439919366612</c:v>
                </c:pt>
                <c:pt idx="25">
                  <c:v>30.634445482157563</c:v>
                </c:pt>
                <c:pt idx="26">
                  <c:v>30.054578020827471</c:v>
                </c:pt>
                <c:pt idx="27">
                  <c:v>32.291642930681256</c:v>
                </c:pt>
                <c:pt idx="28">
                  <c:v>32.899551014027594</c:v>
                </c:pt>
                <c:pt idx="29">
                  <c:v>33.589987283820221</c:v>
                </c:pt>
                <c:pt idx="30">
                  <c:v>34.217802270579654</c:v>
                </c:pt>
                <c:pt idx="31">
                  <c:v>33.475050715568699</c:v>
                </c:pt>
                <c:pt idx="32">
                  <c:v>32.228523787743569</c:v>
                </c:pt>
                <c:pt idx="33">
                  <c:v>33.220653433639612</c:v>
                </c:pt>
                <c:pt idx="34">
                  <c:v>33.856101344132881</c:v>
                </c:pt>
                <c:pt idx="35">
                  <c:v>34.432324398122404</c:v>
                </c:pt>
                <c:pt idx="36">
                  <c:v>34.808190795066821</c:v>
                </c:pt>
                <c:pt idx="37">
                  <c:v>34.928051654502447</c:v>
                </c:pt>
                <c:pt idx="38">
                  <c:v>33.419793178450853</c:v>
                </c:pt>
                <c:pt idx="39">
                  <c:v>33.442492335065403</c:v>
                </c:pt>
                <c:pt idx="40">
                  <c:v>34.410668308724951</c:v>
                </c:pt>
                <c:pt idx="41">
                  <c:v>34.772687022243069</c:v>
                </c:pt>
                <c:pt idx="42">
                  <c:v>34.270343135977598</c:v>
                </c:pt>
                <c:pt idx="43">
                  <c:v>34.198182156430228</c:v>
                </c:pt>
                <c:pt idx="44">
                  <c:v>34.296392605777399</c:v>
                </c:pt>
                <c:pt idx="45">
                  <c:v>34.364126199311507</c:v>
                </c:pt>
                <c:pt idx="46">
                  <c:v>34.988835506500216</c:v>
                </c:pt>
                <c:pt idx="47">
                  <c:v>34.721352402011476</c:v>
                </c:pt>
                <c:pt idx="48">
                  <c:v>35.013792805694592</c:v>
                </c:pt>
                <c:pt idx="49">
                  <c:v>34.395842845031815</c:v>
                </c:pt>
                <c:pt idx="50">
                  <c:v>35.481083516251786</c:v>
                </c:pt>
                <c:pt idx="51">
                  <c:v>36.688090485468067</c:v>
                </c:pt>
                <c:pt idx="52">
                  <c:v>37.954568396670886</c:v>
                </c:pt>
                <c:pt idx="53">
                  <c:v>39.306405465830963</c:v>
                </c:pt>
                <c:pt idx="54">
                  <c:v>39.350297501116216</c:v>
                </c:pt>
                <c:pt idx="55">
                  <c:v>39.008732455609682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E0A-49AE-BF3A-77DB80F599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3535560"/>
        <c:axId val="1"/>
      </c:lineChart>
      <c:catAx>
        <c:axId val="213535560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low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/>
            </a:pPr>
            <a:endParaRPr lang="en-US"/>
          </a:p>
        </c:txPr>
        <c:crossAx val="1"/>
        <c:crossesAt val="-2"/>
        <c:auto val="1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ax val="49"/>
          <c:min val="25"/>
        </c:scaling>
        <c:delete val="0"/>
        <c:axPos val="l"/>
        <c:majorGridlines>
          <c:spPr>
            <a:ln>
              <a:solidFill>
                <a:schemeClr val="bg1">
                  <a:lumMod val="6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200"/>
                </a:pPr>
                <a:r>
                  <a:rPr lang="en-GB" sz="2200" dirty="0"/>
                  <a:t>Current</a:t>
                </a:r>
                <a:r>
                  <a:rPr lang="en-GB" sz="2200" baseline="0" dirty="0"/>
                  <a:t> spending/receipts, % of GDP</a:t>
                </a:r>
                <a:endParaRPr lang="en-GB" sz="2200" dirty="0"/>
              </a:p>
            </c:rich>
          </c:tx>
          <c:layout>
            <c:manualLayout>
              <c:xMode val="edge"/>
              <c:yMode val="edge"/>
              <c:x val="1.2739911417322834E-2"/>
              <c:y val="0.1458645194723156"/>
            </c:manualLayout>
          </c:layout>
          <c:overlay val="0"/>
        </c:title>
        <c:numFmt formatCode="0.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/>
            </a:pPr>
            <a:endParaRPr lang="en-US"/>
          </a:p>
        </c:txPr>
        <c:crossAx val="213535560"/>
        <c:crosses val="autoZero"/>
        <c:crossBetween val="between"/>
        <c:majorUnit val="2.5"/>
      </c:valAx>
      <c:valAx>
        <c:axId val="801893423"/>
        <c:scaling>
          <c:orientation val="minMax"/>
          <c:max val="9"/>
          <c:min val="-15"/>
        </c:scaling>
        <c:delete val="0"/>
        <c:axPos val="r"/>
        <c:title>
          <c:tx>
            <c:rich>
              <a:bodyPr rot="5400000" vert="horz"/>
              <a:lstStyle/>
              <a:p>
                <a:pPr>
                  <a:defRPr sz="2200">
                    <a:solidFill>
                      <a:srgbClr val="006600"/>
                    </a:solidFill>
                  </a:defRPr>
                </a:pPr>
                <a:r>
                  <a:rPr lang="en-GB" sz="2200" dirty="0">
                    <a:solidFill>
                      <a:srgbClr val="006600"/>
                    </a:solidFill>
                  </a:rPr>
                  <a:t>Current budget balance, % of GDP</a:t>
                </a:r>
              </a:p>
            </c:rich>
          </c:tx>
          <c:layout>
            <c:manualLayout>
              <c:xMode val="edge"/>
              <c:yMode val="edge"/>
              <c:x val="0.96333284120734908"/>
              <c:y val="0.15879759796982151"/>
            </c:manualLayout>
          </c:layout>
          <c:overlay val="0"/>
        </c:title>
        <c:numFmt formatCode="\ 0_ ;\ \–0\ " sourceLinked="0"/>
        <c:majorTickMark val="out"/>
        <c:minorTickMark val="none"/>
        <c:tickLblPos val="nextTo"/>
        <c:spPr>
          <a:ln w="15875">
            <a:solidFill>
              <a:schemeClr val="accent6">
                <a:lumMod val="75000"/>
              </a:schemeClr>
            </a:solidFill>
          </a:ln>
        </c:spPr>
        <c:txPr>
          <a:bodyPr rot="60000"/>
          <a:lstStyle/>
          <a:p>
            <a:pPr>
              <a:defRPr sz="2200">
                <a:solidFill>
                  <a:srgbClr val="006600"/>
                </a:solidFill>
              </a:defRPr>
            </a:pPr>
            <a:endParaRPr lang="en-US"/>
          </a:p>
        </c:txPr>
        <c:crossAx val="879313119"/>
        <c:crosses val="max"/>
        <c:crossBetween val="between"/>
      </c:valAx>
      <c:catAx>
        <c:axId val="87931311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01893423"/>
        <c:crosses val="autoZero"/>
        <c:auto val="1"/>
        <c:lblAlgn val="ctr"/>
        <c:lblOffset val="100"/>
        <c:noMultiLvlLbl val="0"/>
      </c:catAx>
      <c:spPr>
        <a:noFill/>
        <a:ln w="12700">
          <a:solidFill>
            <a:srgbClr val="C0C0C0"/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2200">
                <a:solidFill>
                  <a:schemeClr val="accent6">
                    <a:lumMod val="75000"/>
                  </a:schemeClr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200">
                <a:solidFill>
                  <a:srgbClr val="FF0000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200">
                <a:solidFill>
                  <a:srgbClr val="0000FF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38952928149606297"/>
          <c:y val="5.3645913688859327E-2"/>
          <c:w val="0.42079773622047245"/>
          <c:h val="0.16046819163153059"/>
        </c:manualLayout>
      </c:layout>
      <c:overlay val="0"/>
      <c:spPr>
        <a:solidFill>
          <a:srgbClr val="FFFFDC"/>
        </a:solidFill>
        <a:ln w="15875">
          <a:solidFill>
            <a:srgbClr val="800080"/>
          </a:solidFill>
        </a:ln>
      </c:spPr>
      <c:txPr>
        <a:bodyPr/>
        <a:lstStyle/>
        <a:p>
          <a:pPr>
            <a:defRPr sz="2200"/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000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0.04169</cdr:x>
      <cdr:y>0.874</cdr:y>
    </cdr:from>
    <cdr:to>
      <cdr:x>0.95831</cdr:x>
      <cdr:y>1</cdr:y>
    </cdr:to>
    <cdr:sp macro="" textlink="">
      <cdr:nvSpPr>
        <cdr:cNvPr id="4" name="TextBox 4">
          <a:extLst xmlns:a="http://schemas.openxmlformats.org/drawingml/2006/main">
            <a:ext uri="{FF2B5EF4-FFF2-40B4-BE49-F238E27FC236}">
              <a16:creationId xmlns:a16="http://schemas.microsoft.com/office/drawing/2014/main" id="{EE0C185A-8830-B539-E2CB-5CF67127A105}"/>
            </a:ext>
          </a:extLst>
        </cdr:cNvPr>
        <cdr:cNvSpPr txBox="1"/>
      </cdr:nvSpPr>
      <cdr:spPr>
        <a:xfrm xmlns:a="http://schemas.openxmlformats.org/drawingml/2006/main">
          <a:off x="508254" y="5999160"/>
          <a:ext cx="11175495" cy="86485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40000"/>
            </a:lnSpc>
          </a:pPr>
          <a:r>
            <a:rPr lang="en-GB" sz="1800" i="1" dirty="0">
              <a:effectLst/>
              <a:latin typeface="Arial" panose="020B0604020202020204" pitchFamily="34" charset="0"/>
              <a:ea typeface="Times New Roman" panose="02020603050405020304" pitchFamily="18" charset="0"/>
            </a:rPr>
            <a:t>Source</a:t>
          </a:r>
          <a:r>
            <a:rPr lang="en-GB" sz="1800" dirty="0">
              <a:effectLst/>
              <a:latin typeface="Arial" panose="020B0604020202020204" pitchFamily="34" charset="0"/>
              <a:ea typeface="Times New Roman" panose="02020603050405020304" pitchFamily="18" charset="0"/>
            </a:rPr>
            <a:t>: </a:t>
          </a:r>
          <a:r>
            <a:rPr lang="en-GB" sz="1800" i="1" dirty="0">
              <a:effectLst/>
              <a:latin typeface="Arial" panose="020B0604020202020204" pitchFamily="34" charset="0"/>
              <a:ea typeface="Times New Roman" panose="02020603050405020304" pitchFamily="18" charset="0"/>
            </a:rPr>
            <a:t>Public Finances Databank</a:t>
          </a:r>
          <a:r>
            <a:rPr lang="en-GB" sz="1800" dirty="0">
              <a:effectLst/>
              <a:latin typeface="Arial" panose="020B0604020202020204" pitchFamily="34" charset="0"/>
              <a:ea typeface="Times New Roman" panose="02020603050405020304" pitchFamily="18" charset="0"/>
            </a:rPr>
            <a:t> (Office for Budget Responsibility, November 2022)</a:t>
          </a:r>
          <a:endParaRPr lang="en-GB" sz="1800" dirty="0">
            <a:effectLst/>
            <a:latin typeface="Times New Roman" panose="02020603050405020304" pitchFamily="18" charset="0"/>
            <a:ea typeface="Times New Roman" panose="02020603050405020304" pitchFamily="18" charset="0"/>
          </a:endParaRPr>
        </a:p>
        <a:p xmlns:a="http://schemas.openxmlformats.org/drawingml/2006/main">
          <a:pPr algn="ctr"/>
          <a:r>
            <a:rPr lang="en-GB" sz="2500" b="1" spc="-1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Figure 1  </a:t>
          </a:r>
          <a:r>
            <a:rPr lang="en-GB" sz="2500" spc="-1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Public-sector </a:t>
          </a:r>
          <a:r>
            <a:rPr lang="en-GB" sz="2500" dirty="0">
              <a:latin typeface="Arial" panose="020B0604020202020204" pitchFamily="34" charset="0"/>
              <a:cs typeface="Arial" panose="020B0604020202020204" pitchFamily="34" charset="0"/>
            </a:rPr>
            <a:t>current receipts, expenditures and balance, </a:t>
          </a:r>
          <a:r>
            <a:rPr lang="en-GB" sz="2500" spc="-1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% of GDP</a:t>
          </a:r>
          <a:endParaRPr lang="en-GB" sz="25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6BB4A25-4254-42DA-BD0E-EEFD69E171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7F61AF1-9C6A-4D6A-84CC-4CF58E6D999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D4CADA6-3920-41B6-9C09-99A91713B65B}" type="datetimeFigureOut">
              <a:rPr lang="en-GB" altLang="en-US"/>
              <a:pPr>
                <a:defRPr/>
              </a:pPr>
              <a:t>20/11/2022</a:t>
            </a:fld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B212B94-6C8C-455E-A9E1-D55A5608645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B9FBD7A2-8A93-4CB1-82E8-7E058D3A6D3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BA0764F5-D23B-4413-A560-5C6A68E9C32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03326C9A-ED8B-4742-A577-53BDB21D22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D45F8FE-6242-48F7-90A7-AFFE4B40E3A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0B3DB62F-9FE9-4DF2-8EE7-5197EF9DF42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fld id="{3D36BD1B-4B95-4B51-B414-5C6B80EE7212}" type="slidenum">
              <a:rPr lang="en-GB" altLang="en-US" sz="1200"/>
              <a:pPr algn="r" eaLnBrk="1" hangingPunct="1"/>
              <a:t>2</a:t>
            </a:fld>
            <a:endParaRPr lang="en-GB" altLang="en-US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61FB125-FF6C-4084-A063-7FA8D442B1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64E337CF-2425-4FB3-91F8-76167649D4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9463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E410C-7807-41EB-84EA-0D6CBFA9056A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1353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043CB4-D9F4-4385-B5DC-25E0A48265BF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312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9DA17A-89F8-4FFF-A54A-B8CE61BC9260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20815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6C57B2-4A29-4A42-B41A-6615C87BAEBA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80767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ED737D-C133-458C-AB81-D4CBB1414C4B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29517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6D392A-3CA6-4F80-92D0-FC89E17BA6EC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98453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A32B0C-D99C-4B93-BADE-75DD4130DA86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6787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7A8DFC-8FB3-481B-9376-296404DDE93C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675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F1073A-543F-4ACD-92C4-4BD45FDB139C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5072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3913D8-384D-46A0-AD4D-CA5C297B9D1C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582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6563BC-672F-42F8-8C19-B784D48CB85F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7530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FEAD93F-6B8B-4AE7-8BC8-71761393485F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2983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DF211FCE-989B-427B-8A85-E8E6D32EE7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228938"/>
              </p:ext>
            </p:extLst>
          </p:nvPr>
        </p:nvGraphicFramePr>
        <p:xfrm>
          <a:off x="0" y="0"/>
          <a:ext cx="12192000" cy="6864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7484374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43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16</cp:revision>
  <dcterms:created xsi:type="dcterms:W3CDTF">2020-06-29T12:55:38Z</dcterms:created>
  <dcterms:modified xsi:type="dcterms:W3CDTF">2022-11-20T13:32:09Z</dcterms:modified>
</cp:coreProperties>
</file>