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44293" firstSlideNum="3" saveSubsetFonts="1">
  <p:sldMasterIdLst>
    <p:sldMasterId id="2147483660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9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58717029524621E-2"/>
          <c:y val="2.2754596493816927E-2"/>
          <c:w val="0.87507885809756469"/>
          <c:h val="0.7676651746376748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TME</c:v>
                </c:pt>
              </c:strCache>
            </c:strRef>
          </c:tx>
          <c:spPr>
            <a:ln w="57150">
              <a:solidFill>
                <a:schemeClr val="accent2">
                  <a:lumMod val="75000"/>
                </a:schemeClr>
              </a:solidFill>
              <a:prstDash val="solid"/>
            </a:ln>
          </c:spPr>
          <c:marker>
            <c:symbol val="none"/>
          </c:marker>
          <c:dPt>
            <c:idx val="58"/>
            <c:bubble3D val="0"/>
            <c:spPr>
              <a:ln w="57150">
                <a:solidFill>
                  <a:schemeClr val="accent2">
                    <a:lumMod val="75000"/>
                  </a:schemeClr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DEA8-47E0-ADE8-0F92030C519D}"/>
              </c:ext>
            </c:extLst>
          </c:dPt>
          <c:cat>
            <c:numRef>
              <c:f>Sheet1!$A$2:$A$77</c:f>
              <c:numCache>
                <c:formatCode>General</c:formatCode>
                <c:ptCount val="76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  <c:pt idx="73">
                  <c:v>2023</c:v>
                </c:pt>
                <c:pt idx="74">
                  <c:v>2024</c:v>
                </c:pt>
                <c:pt idx="75">
                  <c:v>2025</c:v>
                </c:pt>
              </c:numCache>
            </c:numRef>
          </c:cat>
          <c:val>
            <c:numRef>
              <c:f>Sheet1!$B$2:$B$77</c:f>
              <c:numCache>
                <c:formatCode>0.0</c:formatCode>
                <c:ptCount val="76"/>
                <c:pt idx="0">
                  <c:v>39.183673469387756</c:v>
                </c:pt>
                <c:pt idx="1">
                  <c:v>40.648814933929941</c:v>
                </c:pt>
                <c:pt idx="2">
                  <c:v>41.271884654994849</c:v>
                </c:pt>
                <c:pt idx="3">
                  <c:v>40.503446209169915</c:v>
                </c:pt>
                <c:pt idx="4">
                  <c:v>38.923924777001304</c:v>
                </c:pt>
                <c:pt idx="5">
                  <c:v>35.773769989270932</c:v>
                </c:pt>
                <c:pt idx="6">
                  <c:v>35.960684245345433</c:v>
                </c:pt>
                <c:pt idx="7">
                  <c:v>35.194810964503084</c:v>
                </c:pt>
                <c:pt idx="8">
                  <c:v>35.956115539556016</c:v>
                </c:pt>
                <c:pt idx="9">
                  <c:v>35.948054036667742</c:v>
                </c:pt>
                <c:pt idx="10">
                  <c:v>35.940843061446643</c:v>
                </c:pt>
                <c:pt idx="11">
                  <c:v>37.633262260127928</c:v>
                </c:pt>
                <c:pt idx="12">
                  <c:v>37.306033750976198</c:v>
                </c:pt>
                <c:pt idx="13">
                  <c:v>37.334377447141733</c:v>
                </c:pt>
                <c:pt idx="14">
                  <c:v>37.032361716777594</c:v>
                </c:pt>
                <c:pt idx="15">
                  <c:v>38.481249165888158</c:v>
                </c:pt>
                <c:pt idx="16">
                  <c:v>40.030033788011515</c:v>
                </c:pt>
                <c:pt idx="17">
                  <c:v>42.927701208899755</c:v>
                </c:pt>
                <c:pt idx="18">
                  <c:v>41.372012484501262</c:v>
                </c:pt>
                <c:pt idx="19">
                  <c:v>40.121502860625604</c:v>
                </c:pt>
                <c:pt idx="20">
                  <c:v>39.475598351286763</c:v>
                </c:pt>
                <c:pt idx="21">
                  <c:v>39.344820646200048</c:v>
                </c:pt>
                <c:pt idx="22">
                  <c:v>38.461122306828784</c:v>
                </c:pt>
                <c:pt idx="23">
                  <c:v>40.255602621194022</c:v>
                </c:pt>
                <c:pt idx="24">
                  <c:v>44.704145024951629</c:v>
                </c:pt>
                <c:pt idx="25">
                  <c:v>46.448105518365594</c:v>
                </c:pt>
                <c:pt idx="26">
                  <c:v>45.135409042283655</c:v>
                </c:pt>
                <c:pt idx="27">
                  <c:v>42.246594472903269</c:v>
                </c:pt>
                <c:pt idx="28">
                  <c:v>41.408004158004154</c:v>
                </c:pt>
                <c:pt idx="29">
                  <c:v>40.929546831949999</c:v>
                </c:pt>
                <c:pt idx="30">
                  <c:v>42.797349666839821</c:v>
                </c:pt>
                <c:pt idx="31">
                  <c:v>42.877589327612796</c:v>
                </c:pt>
                <c:pt idx="32">
                  <c:v>43.179611502268578</c:v>
                </c:pt>
                <c:pt idx="33">
                  <c:v>42.769102748829994</c:v>
                </c:pt>
                <c:pt idx="34">
                  <c:v>42.459159935547049</c:v>
                </c:pt>
                <c:pt idx="35">
                  <c:v>40.417247750585808</c:v>
                </c:pt>
                <c:pt idx="36">
                  <c:v>39.292792941098995</c:v>
                </c:pt>
                <c:pt idx="37">
                  <c:v>37.16470454927304</c:v>
                </c:pt>
                <c:pt idx="38">
                  <c:v>34.57302496442167</c:v>
                </c:pt>
                <c:pt idx="39">
                  <c:v>34.72824457274497</c:v>
                </c:pt>
                <c:pt idx="40">
                  <c:v>34.980145890934757</c:v>
                </c:pt>
                <c:pt idx="41">
                  <c:v>36.80665040280293</c:v>
                </c:pt>
                <c:pt idx="42">
                  <c:v>38.388518400138679</c:v>
                </c:pt>
                <c:pt idx="43">
                  <c:v>37.843655782104349</c:v>
                </c:pt>
                <c:pt idx="44">
                  <c:v>37.571820191455593</c:v>
                </c:pt>
                <c:pt idx="45">
                  <c:v>37.288751946674111</c:v>
                </c:pt>
                <c:pt idx="46">
                  <c:v>35.539095860896353</c:v>
                </c:pt>
                <c:pt idx="47">
                  <c:v>35.713457112613185</c:v>
                </c:pt>
                <c:pt idx="48">
                  <c:v>35.17475626334442</c:v>
                </c:pt>
                <c:pt idx="49">
                  <c:v>34.782530652039597</c:v>
                </c:pt>
                <c:pt idx="50">
                  <c:v>35.104963381945034</c:v>
                </c:pt>
                <c:pt idx="51">
                  <c:v>36.32162733879214</c:v>
                </c:pt>
                <c:pt idx="52">
                  <c:v>37.562146053875487</c:v>
                </c:pt>
                <c:pt idx="53">
                  <c:v>38.8698605968506</c:v>
                </c:pt>
                <c:pt idx="54">
                  <c:v>39.997228591990627</c:v>
                </c:pt>
                <c:pt idx="55">
                  <c:v>39.946585782951082</c:v>
                </c:pt>
                <c:pt idx="56">
                  <c:v>39.943063100359346</c:v>
                </c:pt>
                <c:pt idx="57">
                  <c:v>40.265994140496623</c:v>
                </c:pt>
                <c:pt idx="58">
                  <c:v>43.480712949524879</c:v>
                </c:pt>
                <c:pt idx="59">
                  <c:v>46.362558611851043</c:v>
                </c:pt>
                <c:pt idx="60">
                  <c:v>45.704193995120441</c:v>
                </c:pt>
                <c:pt idx="61">
                  <c:v>44.647267601319172</c:v>
                </c:pt>
                <c:pt idx="62">
                  <c:v>44.048204296162737</c:v>
                </c:pt>
                <c:pt idx="63">
                  <c:v>42.428697034930593</c:v>
                </c:pt>
                <c:pt idx="64">
                  <c:v>41.979650268644811</c:v>
                </c:pt>
                <c:pt idx="65">
                  <c:v>41.061432619208595</c:v>
                </c:pt>
                <c:pt idx="66">
                  <c:v>40.158364274411731</c:v>
                </c:pt>
                <c:pt idx="67">
                  <c:v>39.922869336757131</c:v>
                </c:pt>
                <c:pt idx="68">
                  <c:v>39.403101750763128</c:v>
                </c:pt>
                <c:pt idx="69">
                  <c:v>39.61029117244734</c:v>
                </c:pt>
                <c:pt idx="70">
                  <c:v>53.036749834654508</c:v>
                </c:pt>
                <c:pt idx="71">
                  <c:v>44.706398629877356</c:v>
                </c:pt>
                <c:pt idx="72">
                  <c:v>47.330991879203772</c:v>
                </c:pt>
                <c:pt idx="73">
                  <c:v>47.158253471769775</c:v>
                </c:pt>
                <c:pt idx="74">
                  <c:v>44.913812923202769</c:v>
                </c:pt>
                <c:pt idx="75">
                  <c:v>44.197852622558884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0A-49AE-BF3A-77DB80F599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535560"/>
        <c:axId val="1"/>
      </c:lineChart>
      <c:catAx>
        <c:axId val="213535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/>
            </a:pPr>
            <a:endParaRPr lang="en-US"/>
          </a:p>
        </c:txPr>
        <c:crossAx val="1"/>
        <c:crossesAt val="-2"/>
        <c:auto val="1"/>
        <c:lblAlgn val="ctr"/>
        <c:lblOffset val="100"/>
        <c:tickLblSkip val="5"/>
        <c:tickMarkSkip val="5"/>
        <c:noMultiLvlLbl val="0"/>
      </c:catAx>
      <c:valAx>
        <c:axId val="1"/>
        <c:scaling>
          <c:orientation val="minMax"/>
          <c:max val="54"/>
          <c:min val="32"/>
        </c:scaling>
        <c:delete val="0"/>
        <c:axPos val="l"/>
        <c:majorGridlines>
          <c:spPr>
            <a:ln w="12700">
              <a:solidFill>
                <a:schemeClr val="bg1">
                  <a:lumMod val="6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GB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6.2500000000000003E-3"/>
              <c:y val="0.29687099691907215"/>
            </c:manualLayout>
          </c:layout>
          <c:overlay val="0"/>
          <c:spPr>
            <a:noFill/>
            <a:ln w="23098">
              <a:noFill/>
            </a:ln>
          </c:spPr>
        </c:title>
        <c:numFmt formatCode="0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/>
            </a:pPr>
            <a:endParaRPr lang="en-US"/>
          </a:p>
        </c:txPr>
        <c:crossAx val="213535560"/>
        <c:crosses val="autoZero"/>
        <c:crossBetween val="midCat"/>
        <c:majorUnit val="2"/>
        <c:minorUnit val="1"/>
      </c:valAx>
      <c:spPr>
        <a:noFill/>
        <a:ln w="12700">
          <a:solidFill>
            <a:srgbClr val="C0C0C0"/>
          </a:solidFill>
        </a:ln>
      </c:spPr>
    </c:plotArea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00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0.86667</cdr:y>
    </cdr:from>
    <cdr:to>
      <cdr:x>1</cdr:x>
      <cdr:y>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90B9AB-1F49-D947-72C4-E1174898E2B2}"/>
            </a:ext>
          </a:extLst>
        </cdr:cNvPr>
        <cdr:cNvSpPr txBox="1"/>
      </cdr:nvSpPr>
      <cdr:spPr>
        <a:xfrm xmlns:a="http://schemas.openxmlformats.org/drawingml/2006/main">
          <a:off x="0" y="5943599"/>
          <a:ext cx="121920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>
            <a:lnSpc>
              <a:spcPct val="140000"/>
            </a:lnSpc>
          </a:pPr>
          <a:r>
            <a:rPr lang="en-GB" sz="1800" i="1" dirty="0">
              <a:latin typeface="Arial" panose="020B0604020202020204" pitchFamily="34" charset="0"/>
              <a:ea typeface="Times New Roman" panose="02020603050405020304" pitchFamily="18" charset="0"/>
            </a:rPr>
            <a:t>Source</a:t>
          </a:r>
          <a:r>
            <a:rPr lang="en-GB" sz="1800" dirty="0">
              <a:latin typeface="Arial" panose="020B0604020202020204" pitchFamily="34" charset="0"/>
              <a:ea typeface="Times New Roman" panose="02020603050405020304" pitchFamily="18" charset="0"/>
            </a:rPr>
            <a:t>: </a:t>
          </a:r>
          <a:r>
            <a:rPr lang="en-GB" sz="1800" i="1" dirty="0">
              <a:latin typeface="Arial" panose="020B0604020202020204" pitchFamily="34" charset="0"/>
              <a:ea typeface="Times New Roman" panose="02020603050405020304" pitchFamily="18" charset="0"/>
            </a:rPr>
            <a:t>Public Finances Databank</a:t>
          </a:r>
          <a:r>
            <a:rPr lang="en-GB" sz="1800" dirty="0">
              <a:latin typeface="Arial" panose="020B0604020202020204" pitchFamily="34" charset="0"/>
              <a:ea typeface="Times New Roman" panose="02020603050405020304" pitchFamily="18" charset="0"/>
            </a:rPr>
            <a:t> (Office for Budget Responsibility, November 2022)</a:t>
          </a:r>
          <a:endParaRPr lang="en-GB" sz="1800" dirty="0">
            <a:latin typeface="Times New Roman" panose="02020603050405020304" pitchFamily="18" charset="0"/>
            <a:ea typeface="Times New Roman" panose="02020603050405020304" pitchFamily="18" charset="0"/>
          </a:endParaRPr>
        </a:p>
        <a:p xmlns:a="http://schemas.openxmlformats.org/drawingml/2006/main">
          <a:pPr algn="ctr"/>
          <a:r>
            <a:rPr lang="en-GB" sz="2500" b="1" spc="-1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Figure 2  </a:t>
          </a:r>
          <a:r>
            <a:rPr lang="en-GB" sz="2500" spc="-1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Public-sector </a:t>
          </a:r>
          <a:r>
            <a:rPr lang="en-GB" sz="2500">
              <a:latin typeface="Arial" panose="020B0604020202020204" pitchFamily="34" charset="0"/>
              <a:cs typeface="Arial" panose="020B0604020202020204" pitchFamily="34" charset="0"/>
            </a:rPr>
            <a:t>expenditure, </a:t>
          </a:r>
          <a:r>
            <a:rPr lang="en-GB" sz="2500" spc="-1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% of GDP</a:t>
          </a:r>
          <a:endParaRPr lang="en-GB" sz="2500" dirty="0"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endParaRPr lang="en-GB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6BB4A25-4254-42DA-BD0E-EEFD69E171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7F61AF1-9C6A-4D6A-84CC-4CF58E6D999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D4CADA6-3920-41B6-9C09-99A91713B65B}" type="datetimeFigureOut">
              <a:rPr lang="en-GB" altLang="en-US"/>
              <a:pPr>
                <a:defRPr/>
              </a:pPr>
              <a:t>20/11/2022</a:t>
            </a:fld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B212B94-6C8C-455E-A9E1-D55A5608645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9FBD7A2-8A93-4CB1-82E8-7E058D3A6D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BA0764F5-D23B-4413-A560-5C6A68E9C3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3326C9A-ED8B-4742-A577-53BDB21D22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45F8FE-6242-48F7-90A7-AFFE4B40E3A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B3DB62F-9FE9-4DF2-8EE7-5197EF9DF4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3D36BD1B-4B95-4B51-B414-5C6B80EE7212}" type="slidenum">
              <a:rPr lang="en-GB" altLang="en-US" sz="1200"/>
              <a:pPr algn="r" eaLnBrk="1" hangingPunct="1"/>
              <a:t>3</a:t>
            </a:fld>
            <a:endParaRPr lang="en-GB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61FB125-FF6C-4084-A063-7FA8D442B1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64E337CF-2425-4FB3-91F8-76167649D4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2542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E410C-7807-41EB-84EA-0D6CBFA9056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353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043CB4-D9F4-4385-B5DC-25E0A48265B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312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DA17A-89F8-4FFF-A54A-B8CE61BC926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081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6C57B2-4A29-4A42-B41A-6615C87BAEBA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0767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ED737D-C133-458C-AB81-D4CBB1414C4B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9517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6D392A-3CA6-4F80-92D0-FC89E17BA6E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845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A32B0C-D99C-4B93-BADE-75DD4130DA86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6787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7A8DFC-8FB3-481B-9376-296404DDE93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675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F1073A-543F-4ACD-92C4-4BD45FDB139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1507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3913D8-384D-46A0-AD4D-CA5C297B9D1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582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563BC-672F-42F8-8C19-B784D48CB85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7530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EAD93F-6B8B-4AE7-8BC8-71761393485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298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DF211FCE-989B-427B-8A85-E8E6D32EE7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7991"/>
              </p:ext>
            </p:extLst>
          </p:nvPr>
        </p:nvGraphicFramePr>
        <p:xfrm>
          <a:off x="0" y="1"/>
          <a:ext cx="12192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63416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26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12</cp:revision>
  <dcterms:created xsi:type="dcterms:W3CDTF">2020-07-04T09:01:39Z</dcterms:created>
  <dcterms:modified xsi:type="dcterms:W3CDTF">2022-11-20T13:33:31Z</dcterms:modified>
</cp:coreProperties>
</file>