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4569" firstSlideNum="4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9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64938507939857"/>
          <c:y val="2.1110603635840535E-2"/>
          <c:w val="0.86567621059244748"/>
          <c:h val="0.827351274407238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debt</c:v>
                </c:pt>
              </c:strCache>
            </c:strRef>
          </c:tx>
          <c:spPr>
            <a:ln w="571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</c:numCache>
            </c:numRef>
          </c:cat>
          <c:val>
            <c:numRef>
              <c:f>Sheet1!$B$2:$B$52</c:f>
              <c:numCache>
                <c:formatCode>0.0</c:formatCode>
                <c:ptCount val="51"/>
                <c:pt idx="0">
                  <c:v>49.327183318720699</c:v>
                </c:pt>
                <c:pt idx="1">
                  <c:v>47.78383010770839</c:v>
                </c:pt>
                <c:pt idx="2">
                  <c:v>44.312652237649587</c:v>
                </c:pt>
                <c:pt idx="3">
                  <c:v>42.169190789411061</c:v>
                </c:pt>
                <c:pt idx="4">
                  <c:v>39.065607943605492</c:v>
                </c:pt>
                <c:pt idx="5">
                  <c:v>40.320009070230505</c:v>
                </c:pt>
                <c:pt idx="6">
                  <c:v>40.010865570522348</c:v>
                </c:pt>
                <c:pt idx="7">
                  <c:v>38.654417835294254</c:v>
                </c:pt>
                <c:pt idx="8">
                  <c:v>38.81773505544232</c:v>
                </c:pt>
                <c:pt idx="9">
                  <c:v>38.686816666379187</c:v>
                </c:pt>
                <c:pt idx="10">
                  <c:v>37.074639805614815</c:v>
                </c:pt>
                <c:pt idx="11">
                  <c:v>34.81270020414599</c:v>
                </c:pt>
                <c:pt idx="12">
                  <c:v>30.937151749131857</c:v>
                </c:pt>
                <c:pt idx="13">
                  <c:v>25.615300517305741</c:v>
                </c:pt>
                <c:pt idx="14">
                  <c:v>23.015360745703749</c:v>
                </c:pt>
                <c:pt idx="15">
                  <c:v>21.673927169293311</c:v>
                </c:pt>
                <c:pt idx="16">
                  <c:v>22.827781051564902</c:v>
                </c:pt>
                <c:pt idx="17">
                  <c:v>26.623625797620882</c:v>
                </c:pt>
                <c:pt idx="18">
                  <c:v>31.105167342811818</c:v>
                </c:pt>
                <c:pt idx="19">
                  <c:v>34.465341533707701</c:v>
                </c:pt>
                <c:pt idx="20">
                  <c:v>35.953275252962158</c:v>
                </c:pt>
                <c:pt idx="21">
                  <c:v>36.588632006933921</c:v>
                </c:pt>
                <c:pt idx="22">
                  <c:v>36.55906561358163</c:v>
                </c:pt>
                <c:pt idx="23">
                  <c:v>35.151273422887925</c:v>
                </c:pt>
                <c:pt idx="24">
                  <c:v>32.461506515271523</c:v>
                </c:pt>
                <c:pt idx="25">
                  <c:v>28.317152103559874</c:v>
                </c:pt>
                <c:pt idx="26">
                  <c:v>28.116787576224052</c:v>
                </c:pt>
                <c:pt idx="27">
                  <c:v>29.737692928518385</c:v>
                </c:pt>
                <c:pt idx="28">
                  <c:v>30.913424832994906</c:v>
                </c:pt>
                <c:pt idx="29">
                  <c:v>33.430818732283626</c:v>
                </c:pt>
                <c:pt idx="30">
                  <c:v>34.287346362616496</c:v>
                </c:pt>
                <c:pt idx="31">
                  <c:v>35.061078468816149</c:v>
                </c:pt>
                <c:pt idx="32">
                  <c:v>35.618676695827681</c:v>
                </c:pt>
                <c:pt idx="33">
                  <c:v>50.517139697988114</c:v>
                </c:pt>
                <c:pt idx="34">
                  <c:v>64.5</c:v>
                </c:pt>
                <c:pt idx="35">
                  <c:v>70.8</c:v>
                </c:pt>
                <c:pt idx="36">
                  <c:v>74.2</c:v>
                </c:pt>
                <c:pt idx="37">
                  <c:v>77.5</c:v>
                </c:pt>
                <c:pt idx="38">
                  <c:v>79.2</c:v>
                </c:pt>
                <c:pt idx="39">
                  <c:v>81.599999999999994</c:v>
                </c:pt>
                <c:pt idx="40">
                  <c:v>80.900000000000006</c:v>
                </c:pt>
                <c:pt idx="41">
                  <c:v>82.9</c:v>
                </c:pt>
                <c:pt idx="42">
                  <c:v>82.2</c:v>
                </c:pt>
                <c:pt idx="43">
                  <c:v>80.3</c:v>
                </c:pt>
                <c:pt idx="44">
                  <c:v>85</c:v>
                </c:pt>
                <c:pt idx="45">
                  <c:v>97.4</c:v>
                </c:pt>
                <c:pt idx="46">
                  <c:v>97.8</c:v>
                </c:pt>
                <c:pt idx="47">
                  <c:v>101.86249196661244</c:v>
                </c:pt>
                <c:pt idx="48">
                  <c:v>106.70332284928068</c:v>
                </c:pt>
                <c:pt idx="49">
                  <c:v>105.78743195886298</c:v>
                </c:pt>
                <c:pt idx="50">
                  <c:v>101.69865378669225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0-457D-B341-127E67C187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977952"/>
        <c:axId val="1"/>
      </c:lineChart>
      <c:catAx>
        <c:axId val="20497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0"/>
        <c:auto val="1"/>
        <c:lblAlgn val="ctr"/>
        <c:lblOffset val="100"/>
        <c:tickLblSkip val="5"/>
        <c:tickMarkSkip val="5"/>
        <c:noMultiLvlLbl val="0"/>
      </c:catAx>
      <c:valAx>
        <c:axId val="1"/>
        <c:scaling>
          <c:orientation val="minMax"/>
          <c:max val="11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200"/>
                </a:pPr>
                <a:r>
                  <a:rPr lang="en-GB" sz="22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0"/>
              <c:y val="0.3065134099616858"/>
            </c:manualLayout>
          </c:layout>
          <c:overlay val="0"/>
          <c:spPr>
            <a:noFill/>
            <a:ln w="23098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204977952"/>
        <c:crosses val="autoZero"/>
        <c:crossBetween val="midCat"/>
        <c:majorUnit val="10"/>
      </c:valAx>
      <c:spPr>
        <a:noFill/>
        <a:ln w="3175">
          <a:solidFill>
            <a:schemeClr val="tx1"/>
          </a:solidFill>
          <a:prstDash val="solid"/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BB4A25-4254-42DA-BD0E-EEFD69E17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7F61AF1-9C6A-4D6A-84CC-4CF58E6D99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D4CADA6-3920-41B6-9C09-99A91713B65B}" type="datetimeFigureOut">
              <a:rPr lang="en-GB" altLang="en-US"/>
              <a:pPr>
                <a:defRPr/>
              </a:pPr>
              <a:t>20/11/2022</a:t>
            </a:fld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B212B94-6C8C-455E-A9E1-D55A5608645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9FBD7A2-8A93-4CB1-82E8-7E058D3A6D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A0764F5-D23B-4413-A560-5C6A68E9C3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3326C9A-ED8B-4742-A577-53BDB21D22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45F8FE-6242-48F7-90A7-AFFE4B40E3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BA4F51-A257-4387-B38E-BB56D323D7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B3CCD1-9C1F-4D03-A8BD-31EB82D43BB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544C93-86F9-4E42-8ADF-03C68EEE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107EEF3-9D16-4B13-9857-5555FAE62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BB58BE0-4BFB-46FC-B88F-56B748A336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EF08DCD-174C-4D50-AF57-D46496542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FA6AD86-9B78-4F71-A7E8-CB02899E1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4CCEE-4C51-4F39-BEE0-6E4B0B33E4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387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CAA60F9-E3B4-4833-8946-7F92C5CF4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9D7A59-ADA8-4A2A-8E48-66B59A4DE9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6A9C34-ABB9-4CFC-926D-CD1004847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A2A4A9-4753-4719-B851-D62A5EC5D8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013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FCC0844-FFA5-484D-B401-843A28CD7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9FA89F-57B9-4457-9F09-96E2A57740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7E7BB99-71FB-4ABD-9B6B-35E9297D0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59C47-B608-4ED0-BED1-30A11BFC1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155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2B2279-8C39-4658-BB4A-9BE82E39E7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719069-69E1-4524-9376-335282CDDC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198C933-64EB-4860-8A2C-EE8F07CC5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A7E33-6EDF-4353-9B3A-D280C6BC0B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896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E0E468-AD68-4D25-8D92-9A016987DE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1DF4ACB-E40B-4D11-BF6D-491116C51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1C69307-68C2-46F5-8154-CCAE960D4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F9337-9A4E-4B66-A362-FD8890DC3C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142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AAEF13-4F37-41AE-8195-F3FC160A3A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272622E-7D9D-4A0F-AF3B-4A4C3A6F7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6C110C-CFFC-42A5-8892-0CFDCA21B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6B55C-2153-4B16-B5AA-9633F65389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55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7C87159-452E-4485-AFCC-E61A48C45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829123E-3E57-4DED-B40A-84BA6789A3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266B761-810E-48FE-A794-998166057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B219F-9727-439F-95F9-EAC0D23F38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33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996A79-C8C0-43D0-A4F9-29F8906F77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34197F-AB68-47F9-A6EF-9270BCB54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618629-9B9D-46E5-A50E-7AD62A1D7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B6017-673E-419D-B59B-C6DCC69181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776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349A6C0-B5F0-469E-BFDE-85682C66F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382FA4-D50B-474A-888A-B96C25DF9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DD2318-6997-408F-8482-44987FD05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15ED76-8B2C-4C96-9CD9-6B8FADD600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588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2D8E48F-9E79-4343-81CD-507BB585B6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989B39-AA5D-4DAA-87F4-CC28F94B0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C056F39-D026-45B6-A864-974F3CE5D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F3FE8-CFEA-4E8F-B12A-2C116CFCC9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485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0C957F-1B03-4251-8A58-C9797DA7B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96EC661-C0B5-4716-8C36-8CB8B58F6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747D9E7-4D1A-4816-AAE4-BC6E3DC4DC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686CF-3BB4-4E12-A945-B2A7E5EF72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702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B5B1B1-FA0F-4EDD-AC51-D5F567E9A8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8C6DCAC-AB00-4FB2-AC4F-DCF47FA03D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8563171-E421-4138-B195-C075683280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DA42AF0D-7FD5-40F9-AE65-6B609C35F5F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A07CD81-7CFC-45FE-BD8D-F34693C85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5DA18C-4F60-4915-A26C-BDBFA04D5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456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50A1A2-CF65-4E3E-8BD1-F6247D7A8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300365"/>
              </p:ext>
            </p:extLst>
          </p:nvPr>
        </p:nvGraphicFramePr>
        <p:xfrm>
          <a:off x="0" y="11742"/>
          <a:ext cx="12192000" cy="6368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0C185A-8830-B539-E2CB-5CF67127A105}"/>
              </a:ext>
            </a:extLst>
          </p:cNvPr>
          <p:cNvSpPr txBox="1"/>
          <p:nvPr/>
        </p:nvSpPr>
        <p:spPr>
          <a:xfrm>
            <a:off x="1641319" y="6036237"/>
            <a:ext cx="8909362" cy="83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Public Finances Databank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(Office for Budget Responsibility, November 2022)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2500" b="1" spc="-1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Figure 3  </a:t>
            </a:r>
            <a:r>
              <a:rPr lang="en-GB" sz="2500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Public-sector net debt, % of GDP</a:t>
            </a:r>
            <a:endParaRPr lang="en-GB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CC0000"/>
      </a:dk2>
      <a:lt2>
        <a:srgbClr val="000000"/>
      </a:lt2>
      <a:accent1>
        <a:srgbClr val="663300"/>
      </a:accent1>
      <a:accent2>
        <a:srgbClr val="0000CC"/>
      </a:accent2>
      <a:accent3>
        <a:srgbClr val="FFFFFF"/>
      </a:accent3>
      <a:accent4>
        <a:srgbClr val="000000"/>
      </a:accent4>
      <a:accent5>
        <a:srgbClr val="B8ADAA"/>
      </a:accent5>
      <a:accent6>
        <a:srgbClr val="0000B9"/>
      </a:accent6>
      <a:hlink>
        <a:srgbClr val="660066"/>
      </a:hlink>
      <a:folHlink>
        <a:srgbClr val="006600"/>
      </a:folHlink>
    </a:clrScheme>
    <a:fontScheme name="Pwrpnt7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D3F4A348-6E4E-461F-AABA-70B27B5A6A33}" vid="{DD1690B3-1504-4DC1-9B46-3F192AB959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27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Theme1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21</cp:revision>
  <dcterms:created xsi:type="dcterms:W3CDTF">2020-06-29T15:18:40Z</dcterms:created>
  <dcterms:modified xsi:type="dcterms:W3CDTF">2022-11-20T13:22:52Z</dcterms:modified>
</cp:coreProperties>
</file>