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2" r:id="rId1"/>
  </p:sldMasterIdLst>
  <p:notesMasterIdLst>
    <p:notesMasterId r:id="rId3"/>
  </p:notesMasterIdLst>
  <p:sldIdLst>
    <p:sldId id="541" r:id="rId2"/>
  </p:sldIdLst>
  <p:sldSz cx="9906000" cy="6858000" type="A4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ADC"/>
    <a:srgbClr val="FFFFCC"/>
    <a:srgbClr val="FFFFDC"/>
    <a:srgbClr val="0000FF"/>
    <a:srgbClr val="FF33CC"/>
    <a:srgbClr val="4D4D4D"/>
    <a:srgbClr val="F7F5FD"/>
    <a:srgbClr val="969696"/>
    <a:srgbClr val="660066"/>
    <a:srgbClr val="6840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94" autoAdjust="0"/>
    <p:restoredTop sz="90959" autoAdjust="0"/>
  </p:normalViewPr>
  <p:slideViewPr>
    <p:cSldViewPr snapToGrid="0">
      <p:cViewPr varScale="1">
        <p:scale>
          <a:sx n="73" d="100"/>
          <a:sy n="73" d="100"/>
        </p:scale>
        <p:origin x="1128" y="2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152675146375934"/>
          <c:y val="3.9179104477611942E-2"/>
          <c:w val="0.84225519886937206"/>
          <c:h val="0.85634328358208955"/>
        </c:manualLayout>
      </c:layout>
      <c:lineChart>
        <c:grouping val="standard"/>
        <c:varyColors val="0"/>
        <c:ser>
          <c:idx val="2"/>
          <c:order val="0"/>
          <c:tx>
            <c:strRef>
              <c:f>Sheet1!$A$2</c:f>
              <c:strCache>
                <c:ptCount val="1"/>
                <c:pt idx="0">
                  <c:v>USA (1.2%)</c:v>
                </c:pt>
              </c:strCache>
            </c:strRef>
          </c:tx>
          <c:spPr>
            <a:ln w="44450">
              <a:solidFill>
                <a:srgbClr val="800080"/>
              </a:solidFill>
              <a:prstDash val="solid"/>
            </a:ln>
          </c:spPr>
          <c:marker>
            <c:symbol val="none"/>
          </c:marker>
          <c:cat>
            <c:numRef>
              <c:f>Sheet1!$B$1:$O$1</c:f>
              <c:numCache>
                <c:formatCode>General</c:formatCode>
                <c:ptCount val="14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  <c:pt idx="12">
                  <c:v>2020</c:v>
                </c:pt>
                <c:pt idx="13">
                  <c:v>2021</c:v>
                </c:pt>
              </c:numCache>
            </c:numRef>
          </c:cat>
          <c:val>
            <c:numRef>
              <c:f>Sheet1!$B$2:$O$2</c:f>
              <c:numCache>
                <c:formatCode>General</c:formatCode>
                <c:ptCount val="14"/>
                <c:pt idx="0">
                  <c:v>100</c:v>
                </c:pt>
                <c:pt idx="1">
                  <c:v>103.19601078228904</c:v>
                </c:pt>
                <c:pt idx="2">
                  <c:v>105.92334791288607</c:v>
                </c:pt>
                <c:pt idx="3">
                  <c:v>105.96391945208951</c:v>
                </c:pt>
                <c:pt idx="4">
                  <c:v>106.36394955088448</c:v>
                </c:pt>
                <c:pt idx="5">
                  <c:v>106.81644642752552</c:v>
                </c:pt>
                <c:pt idx="6">
                  <c:v>107.21799270861534</c:v>
                </c:pt>
                <c:pt idx="7">
                  <c:v>107.81519364872332</c:v>
                </c:pt>
                <c:pt idx="8">
                  <c:v>108.14183334171059</c:v>
                </c:pt>
                <c:pt idx="9">
                  <c:v>109.11032874439137</c:v>
                </c:pt>
                <c:pt idx="10">
                  <c:v>110.34044288543639</c:v>
                </c:pt>
                <c:pt idx="11">
                  <c:v>111.6768256345547</c:v>
                </c:pt>
                <c:pt idx="12">
                  <c:v>115.48212309429667</c:v>
                </c:pt>
                <c:pt idx="13">
                  <c:v>116.85723953858029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12E-426D-A522-55CA4BBB9C3F}"/>
            </c:ext>
          </c:extLst>
        </c:ser>
        <c:ser>
          <c:idx val="10"/>
          <c:order val="1"/>
          <c:tx>
            <c:strRef>
              <c:f>Sheet1!$A$3</c:f>
              <c:strCache>
                <c:ptCount val="1"/>
                <c:pt idx="0">
                  <c:v>Germany (0.8%)</c:v>
                </c:pt>
              </c:strCache>
            </c:strRef>
          </c:tx>
          <c:spPr>
            <a:ln w="44450">
              <a:solidFill>
                <a:srgbClr val="008000"/>
              </a:solidFill>
              <a:prstDash val="solid"/>
            </a:ln>
          </c:spPr>
          <c:marker>
            <c:symbol val="none"/>
          </c:marker>
          <c:cat>
            <c:numRef>
              <c:f>Sheet1!$B$1:$O$1</c:f>
              <c:numCache>
                <c:formatCode>General</c:formatCode>
                <c:ptCount val="14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  <c:pt idx="12">
                  <c:v>2020</c:v>
                </c:pt>
                <c:pt idx="13">
                  <c:v>2021</c:v>
                </c:pt>
              </c:numCache>
            </c:numRef>
          </c:cat>
          <c:val>
            <c:numRef>
              <c:f>Sheet1!$B$3:$O$3</c:f>
              <c:numCache>
                <c:formatCode>General</c:formatCode>
                <c:ptCount val="14"/>
                <c:pt idx="0">
                  <c:v>100</c:v>
                </c:pt>
                <c:pt idx="1">
                  <c:v>96.989909780061609</c:v>
                </c:pt>
                <c:pt idx="2">
                  <c:v>99.225693561981373</c:v>
                </c:pt>
                <c:pt idx="3">
                  <c:v>101.80654671479236</c:v>
                </c:pt>
                <c:pt idx="4">
                  <c:v>102.43465963451912</c:v>
                </c:pt>
                <c:pt idx="5">
                  <c:v>102.92094961267307</c:v>
                </c:pt>
                <c:pt idx="6">
                  <c:v>103.98764795790323</c:v>
                </c:pt>
                <c:pt idx="7">
                  <c:v>104.51742614853707</c:v>
                </c:pt>
                <c:pt idx="8">
                  <c:v>105.93398818599992</c:v>
                </c:pt>
                <c:pt idx="9">
                  <c:v>107.82238255463197</c:v>
                </c:pt>
                <c:pt idx="10">
                  <c:v>108.04560342874016</c:v>
                </c:pt>
                <c:pt idx="11">
                  <c:v>108.86826708354045</c:v>
                </c:pt>
                <c:pt idx="12">
                  <c:v>109.93674807856166</c:v>
                </c:pt>
                <c:pt idx="13">
                  <c:v>110.89341731724454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12E-426D-A522-55CA4BBB9C3F}"/>
            </c:ext>
          </c:extLst>
        </c:ser>
        <c:ser>
          <c:idx val="7"/>
          <c:order val="2"/>
          <c:tx>
            <c:strRef>
              <c:f>Sheet1!$A$4</c:f>
              <c:strCache>
                <c:ptCount val="1"/>
                <c:pt idx="0">
                  <c:v>France (0.5%)</c:v>
                </c:pt>
              </c:strCache>
            </c:strRef>
          </c:tx>
          <c:spPr>
            <a:ln w="44450">
              <a:solidFill>
                <a:srgbClr val="0000FF"/>
              </a:solidFill>
              <a:prstDash val="solid"/>
            </a:ln>
          </c:spPr>
          <c:marker>
            <c:symbol val="none"/>
          </c:marker>
          <c:cat>
            <c:numRef>
              <c:f>Sheet1!$B$1:$O$1</c:f>
              <c:numCache>
                <c:formatCode>General</c:formatCode>
                <c:ptCount val="14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  <c:pt idx="12">
                  <c:v>2020</c:v>
                </c:pt>
                <c:pt idx="13">
                  <c:v>2021</c:v>
                </c:pt>
              </c:numCache>
            </c:numRef>
          </c:cat>
          <c:val>
            <c:numRef>
              <c:f>Sheet1!$B$4:$O$4</c:f>
              <c:numCache>
                <c:formatCode>General</c:formatCode>
                <c:ptCount val="14"/>
                <c:pt idx="0">
                  <c:v>100</c:v>
                </c:pt>
                <c:pt idx="1">
                  <c:v>98.977196539042481</c:v>
                </c:pt>
                <c:pt idx="2">
                  <c:v>100.25844302159317</c:v>
                </c:pt>
                <c:pt idx="3">
                  <c:v>101.26233218231762</c:v>
                </c:pt>
                <c:pt idx="4">
                  <c:v>101.59318160977415</c:v>
                </c:pt>
                <c:pt idx="5">
                  <c:v>102.9690156388755</c:v>
                </c:pt>
                <c:pt idx="6">
                  <c:v>103.95978288347287</c:v>
                </c:pt>
                <c:pt idx="7">
                  <c:v>104.80321177269178</c:v>
                </c:pt>
                <c:pt idx="8">
                  <c:v>105.09605930952056</c:v>
                </c:pt>
                <c:pt idx="9">
                  <c:v>107.31334383182896</c:v>
                </c:pt>
                <c:pt idx="10">
                  <c:v>107.75303071255229</c:v>
                </c:pt>
                <c:pt idx="11">
                  <c:v>108.17340536748625</c:v>
                </c:pt>
                <c:pt idx="12">
                  <c:v>108.71923728581716</c:v>
                </c:pt>
                <c:pt idx="13">
                  <c:v>107.09571706145134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12E-426D-A522-55CA4BBB9C3F}"/>
            </c:ext>
          </c:extLst>
        </c:ser>
        <c:ser>
          <c:idx val="8"/>
          <c:order val="3"/>
          <c:tx>
            <c:strRef>
              <c:f>Sheet1!$A$5</c:f>
              <c:strCache>
                <c:ptCount val="1"/>
                <c:pt idx="0">
                  <c:v>Eurozone (0.8%)</c:v>
                </c:pt>
              </c:strCache>
            </c:strRef>
          </c:tx>
          <c:spPr>
            <a:ln w="44450">
              <a:solidFill>
                <a:srgbClr val="808080"/>
              </a:solidFill>
              <a:prstDash val="solid"/>
            </a:ln>
          </c:spPr>
          <c:marker>
            <c:symbol val="none"/>
          </c:marker>
          <c:cat>
            <c:numRef>
              <c:f>Sheet1!$B$1:$O$1</c:f>
              <c:numCache>
                <c:formatCode>General</c:formatCode>
                <c:ptCount val="14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  <c:pt idx="12">
                  <c:v>2020</c:v>
                </c:pt>
                <c:pt idx="13">
                  <c:v>2021</c:v>
                </c:pt>
              </c:numCache>
            </c:numRef>
          </c:cat>
          <c:val>
            <c:numRef>
              <c:f>Sheet1!$B$5:$O$5</c:f>
              <c:numCache>
                <c:formatCode>General</c:formatCode>
                <c:ptCount val="14"/>
                <c:pt idx="0">
                  <c:v>100</c:v>
                </c:pt>
                <c:pt idx="1">
                  <c:v>98.897852402715898</c:v>
                </c:pt>
                <c:pt idx="2">
                  <c:v>101.43228160260134</c:v>
                </c:pt>
                <c:pt idx="3">
                  <c:v>102.95800779411282</c:v>
                </c:pt>
                <c:pt idx="4">
                  <c:v>103.57029430970275</c:v>
                </c:pt>
                <c:pt idx="5">
                  <c:v>104.52798092066593</c:v>
                </c:pt>
                <c:pt idx="6">
                  <c:v>105.30137184913212</c:v>
                </c:pt>
                <c:pt idx="7">
                  <c:v>106.44748615209032</c:v>
                </c:pt>
                <c:pt idx="8">
                  <c:v>106.73891187339521</c:v>
                </c:pt>
                <c:pt idx="9">
                  <c:v>108.3482416577915</c:v>
                </c:pt>
                <c:pt idx="10">
                  <c:v>108.45417568498496</c:v>
                </c:pt>
                <c:pt idx="11">
                  <c:v>109.17851365317772</c:v>
                </c:pt>
                <c:pt idx="12">
                  <c:v>111.50762813643513</c:v>
                </c:pt>
                <c:pt idx="13">
                  <c:v>111.29415013685818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12E-426D-A522-55CA4BBB9C3F}"/>
            </c:ext>
          </c:extLst>
        </c:ser>
        <c:ser>
          <c:idx val="9"/>
          <c:order val="4"/>
          <c:tx>
            <c:strRef>
              <c:f>Sheet1!$A$6</c:f>
              <c:strCache>
                <c:ptCount val="1"/>
                <c:pt idx="0">
                  <c:v>UK (0.3%)</c:v>
                </c:pt>
              </c:strCache>
            </c:strRef>
          </c:tx>
          <c:spPr>
            <a:ln w="44450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numRef>
              <c:f>Sheet1!$B$1:$O$1</c:f>
              <c:numCache>
                <c:formatCode>General</c:formatCode>
                <c:ptCount val="14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  <c:pt idx="12">
                  <c:v>2020</c:v>
                </c:pt>
                <c:pt idx="13">
                  <c:v>2021</c:v>
                </c:pt>
              </c:numCache>
            </c:numRef>
          </c:cat>
          <c:val>
            <c:numRef>
              <c:f>Sheet1!$B$6:$O$6</c:f>
              <c:numCache>
                <c:formatCode>General</c:formatCode>
                <c:ptCount val="14"/>
                <c:pt idx="0">
                  <c:v>100</c:v>
                </c:pt>
                <c:pt idx="1">
                  <c:v>97.590217078320066</c:v>
                </c:pt>
                <c:pt idx="2">
                  <c:v>100.31409684643391</c:v>
                </c:pt>
                <c:pt idx="3">
                  <c:v>100.33474548032353</c:v>
                </c:pt>
                <c:pt idx="4">
                  <c:v>99.659769424232636</c:v>
                </c:pt>
                <c:pt idx="5">
                  <c:v>100.13869154339936</c:v>
                </c:pt>
                <c:pt idx="6">
                  <c:v>100.38485299592715</c:v>
                </c:pt>
                <c:pt idx="7">
                  <c:v>102.1698517361654</c:v>
                </c:pt>
                <c:pt idx="8">
                  <c:v>101.79080545454342</c:v>
                </c:pt>
                <c:pt idx="9">
                  <c:v>103.63031419807729</c:v>
                </c:pt>
                <c:pt idx="10">
                  <c:v>104.12000615539836</c:v>
                </c:pt>
                <c:pt idx="11">
                  <c:v>104.59707413304209</c:v>
                </c:pt>
                <c:pt idx="12">
                  <c:v>105.80540146750997</c:v>
                </c:pt>
                <c:pt idx="13">
                  <c:v>103.94042332212669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112E-426D-A522-55CA4BBB9C3F}"/>
            </c:ext>
          </c:extLst>
        </c:ser>
        <c:ser>
          <c:idx val="0"/>
          <c:order val="5"/>
          <c:tx>
            <c:strRef>
              <c:f>Sheet1!$A$7</c:f>
              <c:strCache>
                <c:ptCount val="1"/>
                <c:pt idx="0">
                  <c:v>Japan (0.8%)</c:v>
                </c:pt>
              </c:strCache>
            </c:strRef>
          </c:tx>
          <c:spPr>
            <a:ln w="44450">
              <a:solidFill>
                <a:srgbClr val="D07C00"/>
              </a:solidFill>
              <a:prstDash val="solid"/>
            </a:ln>
          </c:spPr>
          <c:marker>
            <c:symbol val="none"/>
          </c:marker>
          <c:cat>
            <c:numRef>
              <c:f>Sheet1!$B$1:$O$1</c:f>
              <c:numCache>
                <c:formatCode>General</c:formatCode>
                <c:ptCount val="14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  <c:pt idx="12">
                  <c:v>2020</c:v>
                </c:pt>
                <c:pt idx="13">
                  <c:v>2021</c:v>
                </c:pt>
              </c:numCache>
            </c:numRef>
          </c:cat>
          <c:val>
            <c:numRef>
              <c:f>Sheet1!$B$7:$O$7</c:f>
              <c:numCache>
                <c:formatCode>General</c:formatCode>
                <c:ptCount val="14"/>
                <c:pt idx="0">
                  <c:v>100</c:v>
                </c:pt>
                <c:pt idx="1">
                  <c:v>98.62585758715845</c:v>
                </c:pt>
                <c:pt idx="2">
                  <c:v>101.65165055547958</c:v>
                </c:pt>
                <c:pt idx="3">
                  <c:v>102.27520736010803</c:v>
                </c:pt>
                <c:pt idx="4">
                  <c:v>103.40007961295336</c:v>
                </c:pt>
                <c:pt idx="5">
                  <c:v>105.74091430974978</c:v>
                </c:pt>
                <c:pt idx="6">
                  <c:v>105.8833584124432</c:v>
                </c:pt>
                <c:pt idx="7">
                  <c:v>108.01496809632098</c:v>
                </c:pt>
                <c:pt idx="8">
                  <c:v>108.17077072096521</c:v>
                </c:pt>
                <c:pt idx="9">
                  <c:v>109.15708311466913</c:v>
                </c:pt>
                <c:pt idx="10">
                  <c:v>109.72390890428672</c:v>
                </c:pt>
                <c:pt idx="11">
                  <c:v>110.88759083397142</c:v>
                </c:pt>
                <c:pt idx="12">
                  <c:v>109.48586327219347</c:v>
                </c:pt>
                <c:pt idx="13">
                  <c:v>110.63978311507159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112E-426D-A522-55CA4BBB9C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0003600"/>
        <c:axId val="1"/>
      </c:lineChart>
      <c:catAx>
        <c:axId val="2000036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13971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8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At val="60"/>
        <c:auto val="0"/>
        <c:lblAlgn val="ctr"/>
        <c:lblOffset val="100"/>
        <c:tickLblSkip val="2"/>
        <c:tickMarkSkip val="1"/>
        <c:noMultiLvlLbl val="0"/>
      </c:catAx>
      <c:valAx>
        <c:axId val="1"/>
        <c:scaling>
          <c:orientation val="minMax"/>
          <c:max val="120"/>
          <c:min val="95"/>
        </c:scaling>
        <c:delete val="0"/>
        <c:axPos val="l"/>
        <c:majorGridlines>
          <c:spPr>
            <a:ln w="9525">
              <a:solidFill>
                <a:srgbClr val="80808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2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000" dirty="0"/>
                  <a:t>GDP per hour worked (2008 = 100)</a:t>
                </a:r>
              </a:p>
            </c:rich>
          </c:tx>
          <c:layout>
            <c:manualLayout>
              <c:xMode val="edge"/>
              <c:yMode val="edge"/>
              <c:x val="1.197627700383606E-2"/>
              <c:y val="0.17223046140414436"/>
            </c:manualLayout>
          </c:layout>
          <c:overlay val="0"/>
          <c:spPr>
            <a:noFill/>
            <a:ln w="27941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13971">
            <a:solidFill>
              <a:srgbClr val="000000">
                <a:alpha val="92000"/>
              </a:srgbClr>
            </a:solidFill>
            <a:prstDash val="solid"/>
          </a:ln>
        </c:spPr>
        <c:txPr>
          <a:bodyPr rot="0" vert="horz"/>
          <a:lstStyle/>
          <a:p>
            <a:pPr>
              <a:defRPr sz="18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0003600"/>
        <c:crosses val="autoZero"/>
        <c:crossBetween val="midCat"/>
        <c:majorUnit val="5"/>
      </c:valAx>
      <c:spPr>
        <a:solidFill>
          <a:schemeClr val="bg1"/>
        </a:solidFill>
        <a:ln w="6350">
          <a:solidFill>
            <a:schemeClr val="tx1"/>
          </a:solidFill>
          <a:prstDash val="solid"/>
        </a:ln>
      </c:spPr>
    </c:plotArea>
    <c:legend>
      <c:legendPos val="r"/>
      <c:legendEntry>
        <c:idx val="0"/>
        <c:txPr>
          <a:bodyPr/>
          <a:lstStyle/>
          <a:p>
            <a:pPr>
              <a:defRPr sz="1800" b="0" i="0" u="none" strike="noStrike" baseline="0">
                <a:solidFill>
                  <a:srgbClr val="80008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800" b="0" i="0" u="none" strike="noStrike" baseline="0">
                <a:solidFill>
                  <a:srgbClr val="008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1800" b="0" i="0" u="none" strike="noStrike" baseline="0">
                <a:solidFill>
                  <a:srgbClr val="0000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1800" b="0" i="0" u="none" strike="noStrike" baseline="0">
                <a:solidFill>
                  <a:srgbClr val="424242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4"/>
        <c:txPr>
          <a:bodyPr/>
          <a:lstStyle/>
          <a:p>
            <a:pPr>
              <a:defRPr sz="1800" b="0" i="0" u="none" strike="noStrike" baseline="0">
                <a:solidFill>
                  <a:srgbClr val="FF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5"/>
        <c:txPr>
          <a:bodyPr/>
          <a:lstStyle/>
          <a:p>
            <a:pPr>
              <a:defRPr sz="1800" b="0" i="0" u="none" strike="noStrike" baseline="0">
                <a:solidFill>
                  <a:srgbClr val="D07C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ayout>
        <c:manualLayout>
          <c:xMode val="edge"/>
          <c:yMode val="edge"/>
          <c:x val="0.12691409246921059"/>
          <c:y val="6.34328225863659E-2"/>
          <c:w val="0.46925651120533013"/>
          <c:h val="0.18324838618145706"/>
        </c:manualLayout>
      </c:layout>
      <c:overlay val="0"/>
      <c:spPr>
        <a:solidFill>
          <a:srgbClr val="FFFADC"/>
        </a:solidFill>
        <a:ln w="15875">
          <a:solidFill>
            <a:schemeClr val="tx1"/>
          </a:solidFill>
          <a:prstDash val="solid"/>
        </a:ln>
      </c:spPr>
      <c:txPr>
        <a:bodyPr/>
        <a:lstStyle/>
        <a:p>
          <a:pPr>
            <a:defRPr sz="18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span"/>
    <c:showDLblsOverMax val="0"/>
  </c:chart>
  <c:spPr>
    <a:noFill/>
    <a:ln>
      <a:noFill/>
    </a:ln>
  </c:spPr>
  <c:txPr>
    <a:bodyPr/>
    <a:lstStyle/>
    <a:p>
      <a:pPr>
        <a:defRPr sz="1980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1171867E-EBD2-458D-8912-89AD0D13749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1FFD2ADA-C6F7-4482-B5E7-7BB13947ACF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36F43BAD-DE05-4D40-B6E8-A6B4E94FFEA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1754D273-F5DA-4510-A426-9D20A4CEFEC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D154B528-8880-4400-A628-1148CADA499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BA09D521-D909-4F31-BD9D-1B384F477D5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52D2D9F-6745-48CD-9AC1-5FC758D6E46F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BF00519-F162-4AE3-ADAA-6A23E23F508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97C1C5-C141-49EF-9835-FB4E0527A09F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698370" name="Rectangle 7">
            <a:extLst>
              <a:ext uri="{FF2B5EF4-FFF2-40B4-BE49-F238E27FC236}">
                <a16:creationId xmlns:a16="http://schemas.microsoft.com/office/drawing/2014/main" id="{9C4ADF14-52D8-4F2A-820C-94C42B6443B8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8F97A73C-E5DA-43F6-87C6-C47816C6C1D1}" type="slidenum">
              <a:rPr lang="en-GB" altLang="en-US">
                <a:solidFill>
                  <a:srgbClr val="000000"/>
                </a:solidFill>
              </a:rPr>
              <a:pPr algn="r">
                <a:spcBef>
                  <a:spcPct val="0"/>
                </a:spcBef>
              </a:pPr>
              <a:t>1</a:t>
            </a:fld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698371" name="Rectangle 2">
            <a:extLst>
              <a:ext uri="{FF2B5EF4-FFF2-40B4-BE49-F238E27FC236}">
                <a16:creationId xmlns:a16="http://schemas.microsoft.com/office/drawing/2014/main" id="{83CA8B0A-F777-43D7-A7F1-89A5FD749B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>
              <a:spcBef>
                <a:spcPct val="0"/>
              </a:spcBef>
            </a:pPr>
            <a:endParaRPr lang="en-GB" altLang="en-US" dirty="0"/>
          </a:p>
        </p:txBody>
      </p:sp>
      <p:sp>
        <p:nvSpPr>
          <p:cNvPr id="698372" name="Rectangle 3">
            <a:extLst>
              <a:ext uri="{FF2B5EF4-FFF2-40B4-BE49-F238E27FC236}">
                <a16:creationId xmlns:a16="http://schemas.microsoft.com/office/drawing/2014/main" id="{E1B2BE74-E8AF-4394-A13A-470B15FE583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 cap="flat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3739668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rgbClr val="D0D0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16" name="Rectangle 20">
            <a:extLst>
              <a:ext uri="{FF2B5EF4-FFF2-40B4-BE49-F238E27FC236}">
                <a16:creationId xmlns:a16="http://schemas.microsoft.com/office/drawing/2014/main" id="{439CE3AB-E292-4C09-8F97-B32BC92C83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906000" cy="2241550"/>
          </a:xfrm>
          <a:prstGeom prst="rect">
            <a:avLst/>
          </a:prstGeom>
          <a:solidFill>
            <a:srgbClr val="DFDFE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1800"/>
          </a:p>
        </p:txBody>
      </p:sp>
      <p:sp>
        <p:nvSpPr>
          <p:cNvPr id="55301" name="Rectangle 5">
            <a:extLst>
              <a:ext uri="{FF2B5EF4-FFF2-40B4-BE49-F238E27FC236}">
                <a16:creationId xmlns:a16="http://schemas.microsoft.com/office/drawing/2014/main" id="{A403BA4C-B253-484B-82D4-FDBAE4A6A9B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47146" y="2951163"/>
            <a:ext cx="9004829" cy="1089025"/>
          </a:xfrm>
          <a:prstGeom prst="rect">
            <a:avLst/>
          </a:prstGeom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>
              <a:lnSpc>
                <a:spcPct val="110000"/>
              </a:lnSpc>
              <a:buFont typeface="Wingdings 2" panose="05020102010507070707" pitchFamily="18" charset="2"/>
              <a:buNone/>
              <a:defRPr sz="4400">
                <a:solidFill>
                  <a:srgbClr val="000066"/>
                </a:solidFill>
                <a:effectLst>
                  <a:outerShdw blurRad="12700" dist="25400" dir="2700000" algn="tl" rotWithShape="0">
                    <a:prstClr val="black"/>
                  </a:outerShdw>
                </a:effectLst>
              </a:defRPr>
            </a:lvl1pPr>
          </a:lstStyle>
          <a:p>
            <a:pPr lvl="0"/>
            <a:r>
              <a:rPr lang="en-US" altLang="en-US" noProof="0" dirty="0"/>
              <a:t>Click to edit Master subtitle style</a:t>
            </a:r>
            <a:endParaRPr lang="en-GB" altLang="en-US" noProof="0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09E75A9-6880-4509-9D09-9F7FE494827D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906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2F8AC65-77C9-4B22-9139-051CCC688DC2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651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757FC51-62FA-467C-A837-B3630A47D749}"/>
              </a:ext>
            </a:extLst>
          </p:cNvPr>
          <p:cNvSpPr>
            <a:spLocks noChangeArrowheads="1"/>
          </p:cNvSpPr>
          <p:nvPr/>
        </p:nvSpPr>
        <p:spPr bwMode="white">
          <a:xfrm>
            <a:off x="9740900" y="0"/>
            <a:ext cx="1651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CD5A55A-9FB8-4A64-BA91-0842DBD430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661" y="6388102"/>
            <a:ext cx="9568921" cy="309563"/>
          </a:xfrm>
          <a:prstGeom prst="rect">
            <a:avLst/>
          </a:prstGeom>
          <a:solidFill>
            <a:srgbClr val="8282BE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FAEA780-3796-413F-853F-39A0156F7B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100" y="155575"/>
            <a:ext cx="9568921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818B4DB6-441C-400A-8362-E5F1169AB536}"/>
              </a:ext>
            </a:extLst>
          </p:cNvPr>
          <p:cNvSpPr>
            <a:spLocks noChangeShapeType="1"/>
          </p:cNvSpPr>
          <p:nvPr/>
        </p:nvSpPr>
        <p:spPr bwMode="auto">
          <a:xfrm>
            <a:off x="165100" y="2379663"/>
            <a:ext cx="9568921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55317" name="Rectangle 21">
            <a:extLst>
              <a:ext uri="{FF2B5EF4-FFF2-40B4-BE49-F238E27FC236}">
                <a16:creationId xmlns:a16="http://schemas.microsoft.com/office/drawing/2014/main" id="{65667BD0-0703-4F8C-A073-FBD87DA062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"/>
            <a:ext cx="9906000" cy="1555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1800"/>
          </a:p>
        </p:txBody>
      </p:sp>
      <p:sp>
        <p:nvSpPr>
          <p:cNvPr id="16" name="Rectangle 19">
            <a:extLst>
              <a:ext uri="{FF2B5EF4-FFF2-40B4-BE49-F238E27FC236}">
                <a16:creationId xmlns:a16="http://schemas.microsoft.com/office/drawing/2014/main" id="{6445D5D7-804F-4593-BBBE-0410DBA3384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6879" y="0"/>
            <a:ext cx="9906000" cy="24509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800"/>
          </a:p>
        </p:txBody>
      </p:sp>
      <p:sp>
        <p:nvSpPr>
          <p:cNvPr id="20" name="Rectangle 20">
            <a:extLst>
              <a:ext uri="{FF2B5EF4-FFF2-40B4-BE49-F238E27FC236}">
                <a16:creationId xmlns:a16="http://schemas.microsoft.com/office/drawing/2014/main" id="{841BADFC-AA03-4006-8805-66993F9168B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6879" y="-59506"/>
            <a:ext cx="9906000" cy="2332938"/>
          </a:xfrm>
          <a:prstGeom prst="rect">
            <a:avLst/>
          </a:prstGeom>
          <a:solidFill>
            <a:srgbClr val="DFDFE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80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77F8E1A-B50F-40A9-B681-EC1CC4C1F09D}"/>
              </a:ext>
            </a:extLst>
          </p:cNvPr>
          <p:cNvSpPr/>
          <p:nvPr userDrawn="1"/>
        </p:nvSpPr>
        <p:spPr bwMode="auto">
          <a:xfrm>
            <a:off x="76593" y="2273432"/>
            <a:ext cx="9714869" cy="17753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666699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4C8D742-6507-4472-B951-0DC1A67DDF3E}"/>
              </a:ext>
            </a:extLst>
          </p:cNvPr>
          <p:cNvSpPr>
            <a:spLocks noChangeArrowheads="1"/>
          </p:cNvSpPr>
          <p:nvPr userDrawn="1"/>
        </p:nvSpPr>
        <p:spPr bwMode="white">
          <a:xfrm>
            <a:off x="0" y="6705600"/>
            <a:ext cx="9906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C130E9A-9589-4BAE-8D10-56B553219412}"/>
              </a:ext>
            </a:extLst>
          </p:cNvPr>
          <p:cNvSpPr>
            <a:spLocks noChangeArrowheads="1"/>
          </p:cNvSpPr>
          <p:nvPr userDrawn="1"/>
        </p:nvSpPr>
        <p:spPr bwMode="white">
          <a:xfrm>
            <a:off x="0" y="0"/>
            <a:ext cx="1651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434B53A-DAF4-4B8E-9299-6A3D79F15E59}"/>
              </a:ext>
            </a:extLst>
          </p:cNvPr>
          <p:cNvSpPr>
            <a:spLocks noChangeArrowheads="1"/>
          </p:cNvSpPr>
          <p:nvPr userDrawn="1"/>
        </p:nvSpPr>
        <p:spPr bwMode="white">
          <a:xfrm>
            <a:off x="9740900" y="0"/>
            <a:ext cx="1651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82746CB-7B07-4A0E-843B-1757597F749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61661" y="6388102"/>
            <a:ext cx="9568921" cy="309563"/>
          </a:xfrm>
          <a:prstGeom prst="rect">
            <a:avLst/>
          </a:prstGeom>
          <a:solidFill>
            <a:srgbClr val="8282BE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3894845-E4F4-4521-9834-F911C73994E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65100" y="155575"/>
            <a:ext cx="9568921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26" name="Straight Connector 25">
            <a:extLst>
              <a:ext uri="{FF2B5EF4-FFF2-40B4-BE49-F238E27FC236}">
                <a16:creationId xmlns:a16="http://schemas.microsoft.com/office/drawing/2014/main" id="{7DAC37C7-DE90-4059-A355-2CD2F341125B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65100" y="2369180"/>
            <a:ext cx="9568921" cy="0"/>
          </a:xfrm>
          <a:prstGeom prst="line">
            <a:avLst/>
          </a:prstGeom>
          <a:noFill/>
          <a:ln w="9525" cap="flat" cmpd="sng" algn="ctr">
            <a:solidFill>
              <a:srgbClr val="DCD3E1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29" name="Rectangle 21">
            <a:extLst>
              <a:ext uri="{FF2B5EF4-FFF2-40B4-BE49-F238E27FC236}">
                <a16:creationId xmlns:a16="http://schemas.microsoft.com/office/drawing/2014/main" id="{3E9B8D43-30F2-40B7-8F9E-AB95AEE9AD0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2"/>
            <a:ext cx="9906000" cy="1555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8AD5BB-F309-4494-A427-98A00CA21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5951" y="204790"/>
            <a:ext cx="7166372" cy="1707961"/>
          </a:xfrm>
          <a:prstGeom prst="rect">
            <a:avLst/>
          </a:prstGeom>
          <a:effectLst/>
        </p:spPr>
        <p:txBody>
          <a:bodyPr/>
          <a:lstStyle>
            <a:lvl1pPr>
              <a:lnSpc>
                <a:spcPct val="100000"/>
              </a:lnSpc>
              <a:defRPr sz="4800">
                <a:solidFill>
                  <a:srgbClr val="800080"/>
                </a:solidFill>
                <a:effectLst>
                  <a:outerShdw blurRad="12700" dist="25400" dir="2700000" algn="tl" rotWithShape="0">
                    <a:prstClr val="black"/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09684D70-C3A5-48E2-AC8F-DB4E494DDBA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66378" y="166578"/>
            <a:ext cx="9564203" cy="6531083"/>
          </a:xfrm>
          <a:prstGeom prst="rect">
            <a:avLst/>
          </a:prstGeom>
          <a:noFill/>
          <a:ln w="15875" algn="ctr">
            <a:solidFill>
              <a:srgbClr val="3333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F065200-4004-4C04-B165-0EF83C3E8C4A}"/>
              </a:ext>
            </a:extLst>
          </p:cNvPr>
          <p:cNvGrpSpPr/>
          <p:nvPr userDrawn="1"/>
        </p:nvGrpSpPr>
        <p:grpSpPr>
          <a:xfrm>
            <a:off x="4708525" y="2058989"/>
            <a:ext cx="492204" cy="587057"/>
            <a:chOff x="5809298" y="2058988"/>
            <a:chExt cx="605790" cy="587057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3F347634-5871-4665-97D8-D102D339AABC}"/>
                </a:ext>
              </a:extLst>
            </p:cNvPr>
            <p:cNvSpPr/>
            <p:nvPr userDrawn="1"/>
          </p:nvSpPr>
          <p:spPr>
            <a:xfrm>
              <a:off x="5809298" y="2058988"/>
              <a:ext cx="605790" cy="587057"/>
            </a:xfrm>
            <a:prstGeom prst="ellipse">
              <a:avLst/>
            </a:prstGeom>
            <a:solidFill>
              <a:srgbClr val="FFFFFF"/>
            </a:solidFill>
            <a:ln w="15875" cap="rnd" cmpd="sng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sz="2400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9CB120FA-EDFA-49D9-9440-94708EBCE41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875974" y="2122170"/>
              <a:ext cx="477112" cy="464370"/>
            </a:xfrm>
            <a:prstGeom prst="ellipse">
              <a:avLst/>
            </a:prstGeom>
            <a:solidFill>
              <a:srgbClr val="FFFFFF"/>
            </a:solidFill>
            <a:ln w="50800" cap="rnd" cmpd="dbl" algn="ctr">
              <a:solidFill>
                <a:srgbClr val="660066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1" hangingPunct="1">
                <a:defRPr/>
              </a:pPr>
              <a:endParaRPr lang="en-US" sz="2400">
                <a:solidFill>
                  <a:schemeClr val="lt1"/>
                </a:solidFill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707484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5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5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1" grpId="0" build="p" autoUpdateAnimBg="0">
        <p:tmplLst>
          <p:tmpl lvl="1">
            <p:tnLst>
              <p:par>
                <p:cTn presetID="23" presetClass="entr" presetSubtype="27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530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55301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2/3*#ppt_w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5301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2/3*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07363-1893-4DD6-86F9-228FB36B5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761" y="204790"/>
            <a:ext cx="9245600" cy="785025"/>
          </a:xfrm>
          <a:prstGeom prst="rect">
            <a:avLst/>
          </a:prstGeom>
        </p:spPr>
        <p:txBody>
          <a:bodyPr/>
          <a:lstStyle>
            <a:lvl1pPr>
              <a:defRPr sz="39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420798-5084-402D-B3F2-19A20E0952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761" y="1524000"/>
            <a:ext cx="9245600" cy="48895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2777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0691A-6120-4447-A6C8-E29110EC2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761" y="204790"/>
            <a:ext cx="9245600" cy="758825"/>
          </a:xfrm>
          <a:prstGeom prst="rect">
            <a:avLst/>
          </a:prstGeom>
          <a:effectLst>
            <a:outerShdw dist="17780" dir="2700000" algn="ctr" rotWithShape="0">
              <a:schemeClr val="tx1"/>
            </a:outerShdw>
          </a:effectLst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1809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47207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77101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8" r:id="rId3"/>
    <p:sldLayoutId id="2147483679" r:id="rId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800" kern="1200">
          <a:solidFill>
            <a:srgbClr val="000066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rgbClr val="990033"/>
        </a:buClr>
        <a:buSzPct val="85000"/>
        <a:buFont typeface="Wingdings 2" panose="05020102010507070707" pitchFamily="18" charset="2"/>
        <a:buChar char="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rgbClr val="007A31"/>
        </a:buClr>
        <a:buSzPct val="70000"/>
        <a:buFont typeface="Wingdings" panose="05000000000000000000" pitchFamily="2" charset="2"/>
        <a:buChar char="¡"/>
        <a:defRPr sz="2600" kern="1200">
          <a:solidFill>
            <a:srgbClr val="004358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rgbClr val="6E9798"/>
        </a:buClr>
        <a:buSzPct val="75000"/>
        <a:buFont typeface="Wingdings 2" panose="05020102010507070707" pitchFamily="18" charset="2"/>
        <a:buChar char="÷"/>
        <a:defRPr sz="2300" kern="1200">
          <a:solidFill>
            <a:srgbClr val="131575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rgbClr val="B56403"/>
        </a:buClr>
        <a:buSzPct val="65000"/>
        <a:buFont typeface="Wingdings 2" panose="05020102010507070707" pitchFamily="18" charset="2"/>
        <a:buChar char="°"/>
        <a:defRPr sz="2000" kern="1200">
          <a:solidFill>
            <a:srgbClr val="4F4A68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har char="»"/>
        <a:defRPr sz="16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149D7891-1E68-4E66-B21B-07822105A1B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6379627"/>
              </p:ext>
            </p:extLst>
          </p:nvPr>
        </p:nvGraphicFramePr>
        <p:xfrm>
          <a:off x="-5721" y="10449"/>
          <a:ext cx="9906000" cy="6249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 Box 4">
            <a:extLst>
              <a:ext uri="{FF2B5EF4-FFF2-40B4-BE49-F238E27FC236}">
                <a16:creationId xmlns:a16="http://schemas.microsoft.com/office/drawing/2014/main" id="{7737E6CA-6EEC-4E1A-9C57-08EF9A5AB5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01" y="6324600"/>
            <a:ext cx="9879499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folHlink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folHlink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folHlink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folHlink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folHlink"/>
                </a:solidFill>
                <a:latin typeface="Arial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folHlink"/>
                </a:solidFill>
                <a:latin typeface="Arial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folHlink"/>
                </a:solidFill>
                <a:latin typeface="Arial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folHlink"/>
                </a:solidFill>
                <a:latin typeface="Arial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folHlink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altLang="en-US" sz="2200" dirty="0">
                <a:solidFill>
                  <a:schemeClr val="tx1"/>
                </a:solidFill>
              </a:rPr>
              <a:t>Figure 2  </a:t>
            </a:r>
            <a:r>
              <a:rPr lang="en-GB" altLang="en-US" sz="2200" b="0" dirty="0">
                <a:solidFill>
                  <a:schemeClr val="tx1"/>
                </a:solidFill>
              </a:rPr>
              <a:t>Productivity: GDP per hour worked, 2008 = 100)</a:t>
            </a:r>
          </a:p>
        </p:txBody>
      </p:sp>
      <p:sp>
        <p:nvSpPr>
          <p:cNvPr id="697347" name="Text Box 14">
            <a:extLst>
              <a:ext uri="{FF2B5EF4-FFF2-40B4-BE49-F238E27FC236}">
                <a16:creationId xmlns:a16="http://schemas.microsoft.com/office/drawing/2014/main" id="{C83A07B1-6F2B-4F21-AD7D-58DC6710B1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5301" y="6047601"/>
            <a:ext cx="8730778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1300" i="1" dirty="0"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r>
              <a:rPr lang="en-GB" altLang="en-US" sz="1300" dirty="0">
                <a:latin typeface="Arial" panose="020B0604020202020204" pitchFamily="34" charset="0"/>
                <a:cs typeface="Arial" panose="020B0604020202020204" pitchFamily="34" charset="0"/>
              </a:rPr>
              <a:t>: Based on data in </a:t>
            </a:r>
            <a:r>
              <a:rPr lang="en-GB" altLang="en-US" sz="1300" i="1" dirty="0" err="1">
                <a:latin typeface="Arial" panose="020B0604020202020204" pitchFamily="34" charset="0"/>
                <a:cs typeface="Arial" panose="020B0604020202020204" pitchFamily="34" charset="0"/>
              </a:rPr>
              <a:t>OECDStat</a:t>
            </a:r>
            <a:r>
              <a:rPr lang="en-GB" altLang="en-US" sz="13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1300" dirty="0">
                <a:latin typeface="Arial" panose="020B0604020202020204" pitchFamily="34" charset="0"/>
                <a:cs typeface="Arial" panose="020B0604020202020204" pitchFamily="34" charset="0"/>
              </a:rPr>
              <a:t>(OECD, 2023)</a:t>
            </a:r>
          </a:p>
        </p:txBody>
      </p:sp>
    </p:spTree>
    <p:extLst>
      <p:ext uri="{BB962C8B-B14F-4D97-AF65-F5344CB8AC3E}">
        <p14:creationId xmlns:p14="http://schemas.microsoft.com/office/powerpoint/2010/main" val="1050150346"/>
      </p:ext>
    </p:extLst>
  </p:cSld>
  <p:clrMapOvr>
    <a:masterClrMapping/>
  </p:clrMapOvr>
</p:sld>
</file>

<file path=ppt/theme/theme1.xml><?xml version="1.0" encoding="utf-8"?>
<a:theme xmlns:a="http://schemas.openxmlformats.org/drawingml/2006/main" name="ThemeC">
  <a:themeElements>
    <a:clrScheme name="">
      <a:dk1>
        <a:srgbClr val="000000"/>
      </a:dk1>
      <a:lt1>
        <a:srgbClr val="FFFFFF"/>
      </a:lt1>
      <a:dk2>
        <a:srgbClr val="0035AA"/>
      </a:dk2>
      <a:lt2>
        <a:srgbClr val="000000"/>
      </a:lt2>
      <a:accent1>
        <a:srgbClr val="800080"/>
      </a:accent1>
      <a:accent2>
        <a:srgbClr val="C40038"/>
      </a:accent2>
      <a:accent3>
        <a:srgbClr val="FFFFFF"/>
      </a:accent3>
      <a:accent4>
        <a:srgbClr val="000000"/>
      </a:accent4>
      <a:accent5>
        <a:srgbClr val="C0AAC0"/>
      </a:accent5>
      <a:accent6>
        <a:srgbClr val="B10032"/>
      </a:accent6>
      <a:hlink>
        <a:srgbClr val="663300"/>
      </a:hlink>
      <a:folHlink>
        <a:srgbClr val="01791B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hemeC" id="{8A80812A-DC50-4E0C-B6F6-5C904049641D}" vid="{FCDC5463-A5AC-4932-A7C0-812FF7DBE425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5AA"/>
    </a:dk2>
    <a:lt2>
      <a:srgbClr val="000000"/>
    </a:lt2>
    <a:accent1>
      <a:srgbClr val="800080"/>
    </a:accent1>
    <a:accent2>
      <a:srgbClr val="C40038"/>
    </a:accent2>
    <a:accent3>
      <a:srgbClr val="FFFFFF"/>
    </a:accent3>
    <a:accent4>
      <a:srgbClr val="000000"/>
    </a:accent4>
    <a:accent5>
      <a:srgbClr val="C0AAC0"/>
    </a:accent5>
    <a:accent6>
      <a:srgbClr val="B10032"/>
    </a:accent6>
    <a:hlink>
      <a:srgbClr val="663300"/>
    </a:hlink>
    <a:folHlink>
      <a:srgbClr val="0066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ThemeC</Template>
  <TotalTime>2628</TotalTime>
  <Words>36</Words>
  <Application>Microsoft Office PowerPoint</Application>
  <PresentationFormat>A4 Paper (210x297 mm)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Georgia</vt:lpstr>
      <vt:lpstr>Times New Roman</vt:lpstr>
      <vt:lpstr>Wingdings</vt:lpstr>
      <vt:lpstr>Wingdings 2</vt:lpstr>
      <vt:lpstr>ThemeC</vt:lpstr>
      <vt:lpstr>PowerPoint Presentation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John Sloman</dc:creator>
  <cp:lastModifiedBy>John Sloman</cp:lastModifiedBy>
  <cp:revision>277</cp:revision>
  <dcterms:created xsi:type="dcterms:W3CDTF">2002-11-17T23:04:00Z</dcterms:created>
  <dcterms:modified xsi:type="dcterms:W3CDTF">2023-02-08T17:20:08Z</dcterms:modified>
</cp:coreProperties>
</file>