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Override1.xml" ContentType="application/vnd.openxmlformats-officedocument.themeOverride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erverZoom="49455" firstSlideNum="2" strictFirstAndLastChars="0" saveSubsetFonts="1">
  <p:sldMasterIdLst>
    <p:sldMasterId id="2147483672" r:id="rId1"/>
  </p:sldMasterIdLst>
  <p:notesMasterIdLst>
    <p:notesMasterId r:id="rId3"/>
  </p:notesMasterIdLst>
  <p:sldIdLst>
    <p:sldId id="538" r:id="rId2"/>
  </p:sldIdLst>
  <p:sldSz cx="9906000" cy="6858000" type="A4"/>
  <p:notesSz cx="6858000" cy="91440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00"/>
    <a:srgbClr val="663300"/>
    <a:srgbClr val="FFCC99"/>
    <a:srgbClr val="000099"/>
    <a:srgbClr val="CCFFCC"/>
    <a:srgbClr val="FFFFD7"/>
    <a:srgbClr val="660066"/>
    <a:srgbClr val="4D4D4D"/>
    <a:srgbClr val="2A57D6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6" d="100"/>
          <a:sy n="86" d="100"/>
        </p:scale>
        <p:origin x="370" y="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818625075711689"/>
          <c:y val="2.3839257767445471E-2"/>
          <c:w val="0.85559569957601456"/>
          <c:h val="0.88019803127996354"/>
        </c:manualLayout>
      </c:layout>
      <c:lineChart>
        <c:grouping val="standard"/>
        <c:varyColors val="0"/>
        <c:ser>
          <c:idx val="2"/>
          <c:order val="0"/>
          <c:tx>
            <c:strRef>
              <c:f>Sheet1!$A$2</c:f>
              <c:strCache>
                <c:ptCount val="1"/>
                <c:pt idx="0">
                  <c:v> USA</c:v>
                </c:pt>
              </c:strCache>
            </c:strRef>
          </c:tx>
          <c:spPr>
            <a:ln w="47625">
              <a:solidFill>
                <a:srgbClr val="960096"/>
              </a:solidFill>
              <a:prstDash val="sysDash"/>
            </a:ln>
          </c:spPr>
          <c:marker>
            <c:symbol val="none"/>
          </c:marker>
          <c:cat>
            <c:numRef>
              <c:f>Sheet1!$B$1:$AE$1</c:f>
              <c:numCache>
                <c:formatCode>General</c:formatCode>
                <c:ptCount val="30"/>
                <c:pt idx="0">
                  <c:v>1995</c:v>
                </c:pt>
                <c:pt idx="1">
                  <c:v>1996</c:v>
                </c:pt>
                <c:pt idx="2">
                  <c:v>1997</c:v>
                </c:pt>
                <c:pt idx="3">
                  <c:v>1998</c:v>
                </c:pt>
                <c:pt idx="4">
                  <c:v>1999</c:v>
                </c:pt>
                <c:pt idx="5">
                  <c:v>2000</c:v>
                </c:pt>
                <c:pt idx="6">
                  <c:v>2001</c:v>
                </c:pt>
                <c:pt idx="7">
                  <c:v>2002</c:v>
                </c:pt>
                <c:pt idx="8">
                  <c:v>2003</c:v>
                </c:pt>
                <c:pt idx="9">
                  <c:v>2004</c:v>
                </c:pt>
                <c:pt idx="10">
                  <c:v>2005</c:v>
                </c:pt>
                <c:pt idx="11">
                  <c:v>2006</c:v>
                </c:pt>
                <c:pt idx="12">
                  <c:v>2007</c:v>
                </c:pt>
                <c:pt idx="13">
                  <c:v>2008</c:v>
                </c:pt>
                <c:pt idx="14">
                  <c:v>2009</c:v>
                </c:pt>
                <c:pt idx="15">
                  <c:v>2010</c:v>
                </c:pt>
                <c:pt idx="16">
                  <c:v>2011</c:v>
                </c:pt>
                <c:pt idx="17">
                  <c:v>2012</c:v>
                </c:pt>
                <c:pt idx="18">
                  <c:v>2013</c:v>
                </c:pt>
                <c:pt idx="19">
                  <c:v>2014</c:v>
                </c:pt>
                <c:pt idx="20">
                  <c:v>2015</c:v>
                </c:pt>
                <c:pt idx="21">
                  <c:v>2016</c:v>
                </c:pt>
                <c:pt idx="22">
                  <c:v>2017</c:v>
                </c:pt>
                <c:pt idx="23">
                  <c:v>2018</c:v>
                </c:pt>
                <c:pt idx="24">
                  <c:v>2019</c:v>
                </c:pt>
                <c:pt idx="25">
                  <c:v>2020</c:v>
                </c:pt>
                <c:pt idx="26">
                  <c:v>2021</c:v>
                </c:pt>
                <c:pt idx="27">
                  <c:v>2022</c:v>
                </c:pt>
                <c:pt idx="28">
                  <c:v>2023</c:v>
                </c:pt>
                <c:pt idx="29">
                  <c:v>2024</c:v>
                </c:pt>
              </c:numCache>
            </c:numRef>
          </c:cat>
          <c:val>
            <c:numRef>
              <c:f>Sheet1!$B$2:$AE$2</c:f>
              <c:numCache>
                <c:formatCode>#,##0.00</c:formatCode>
                <c:ptCount val="30"/>
                <c:pt idx="0">
                  <c:v>59.313519977191753</c:v>
                </c:pt>
                <c:pt idx="1">
                  <c:v>60.341762507652419</c:v>
                </c:pt>
                <c:pt idx="2">
                  <c:v>61.101233931776036</c:v>
                </c:pt>
                <c:pt idx="3">
                  <c:v>62.49457906748458</c:v>
                </c:pt>
                <c:pt idx="4">
                  <c:v>64.244926137760316</c:v>
                </c:pt>
                <c:pt idx="5">
                  <c:v>66.034514437446035</c:v>
                </c:pt>
                <c:pt idx="6">
                  <c:v>67.87694875055513</c:v>
                </c:pt>
                <c:pt idx="7">
                  <c:v>70.474604464208966</c:v>
                </c:pt>
                <c:pt idx="8">
                  <c:v>72.823843194408568</c:v>
                </c:pt>
                <c:pt idx="9">
                  <c:v>74.581557667839434</c:v>
                </c:pt>
                <c:pt idx="10">
                  <c:v>76.010841702998647</c:v>
                </c:pt>
                <c:pt idx="11">
                  <c:v>76.645217322401024</c:v>
                </c:pt>
                <c:pt idx="12">
                  <c:v>77.491202941505534</c:v>
                </c:pt>
                <c:pt idx="13">
                  <c:v>79.005203016663771</c:v>
                </c:pt>
                <c:pt idx="14">
                  <c:v>82.514160756739003</c:v>
                </c:pt>
                <c:pt idx="15">
                  <c:v>84.625706253608811</c:v>
                </c:pt>
                <c:pt idx="16">
                  <c:v>84.137767235263127</c:v>
                </c:pt>
                <c:pt idx="17">
                  <c:v>84.214613889343312</c:v>
                </c:pt>
                <c:pt idx="18">
                  <c:v>84.36390823974078</c:v>
                </c:pt>
                <c:pt idx="19">
                  <c:v>84.818043512185312</c:v>
                </c:pt>
                <c:pt idx="20">
                  <c:v>85.594895669662236</c:v>
                </c:pt>
                <c:pt idx="21">
                  <c:v>86.131777439249646</c:v>
                </c:pt>
                <c:pt idx="22">
                  <c:v>86.886300188249962</c:v>
                </c:pt>
                <c:pt idx="23">
                  <c:v>87.856327837821993</c:v>
                </c:pt>
                <c:pt idx="24">
                  <c:v>89.307334100126681</c:v>
                </c:pt>
                <c:pt idx="25">
                  <c:v>93.840603593294347</c:v>
                </c:pt>
                <c:pt idx="26">
                  <c:v>95.178148176632874</c:v>
                </c:pt>
                <c:pt idx="27">
                  <c:v>94.042210668176793</c:v>
                </c:pt>
                <c:pt idx="28">
                  <c:v>95.583023607578639</c:v>
                </c:pt>
                <c:pt idx="29">
                  <c:v>98.039080682996897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ADFB-48A1-BFD4-34842E9B43B1}"/>
            </c:ext>
          </c:extLst>
        </c:ser>
        <c:ser>
          <c:idx val="10"/>
          <c:order val="1"/>
          <c:tx>
            <c:strRef>
              <c:f>Sheet1!$A$3</c:f>
              <c:strCache>
                <c:ptCount val="1"/>
                <c:pt idx="0">
                  <c:v> Germany</c:v>
                </c:pt>
              </c:strCache>
            </c:strRef>
          </c:tx>
          <c:spPr>
            <a:ln w="53975" cmpd="dbl">
              <a:solidFill>
                <a:srgbClr val="008000"/>
              </a:solidFill>
              <a:prstDash val="solid"/>
            </a:ln>
          </c:spPr>
          <c:marker>
            <c:symbol val="none"/>
          </c:marker>
          <c:cat>
            <c:numRef>
              <c:f>Sheet1!$B$1:$AE$1</c:f>
              <c:numCache>
                <c:formatCode>General</c:formatCode>
                <c:ptCount val="30"/>
                <c:pt idx="0">
                  <c:v>1995</c:v>
                </c:pt>
                <c:pt idx="1">
                  <c:v>1996</c:v>
                </c:pt>
                <c:pt idx="2">
                  <c:v>1997</c:v>
                </c:pt>
                <c:pt idx="3">
                  <c:v>1998</c:v>
                </c:pt>
                <c:pt idx="4">
                  <c:v>1999</c:v>
                </c:pt>
                <c:pt idx="5">
                  <c:v>2000</c:v>
                </c:pt>
                <c:pt idx="6">
                  <c:v>2001</c:v>
                </c:pt>
                <c:pt idx="7">
                  <c:v>2002</c:v>
                </c:pt>
                <c:pt idx="8">
                  <c:v>2003</c:v>
                </c:pt>
                <c:pt idx="9">
                  <c:v>2004</c:v>
                </c:pt>
                <c:pt idx="10">
                  <c:v>2005</c:v>
                </c:pt>
                <c:pt idx="11">
                  <c:v>2006</c:v>
                </c:pt>
                <c:pt idx="12">
                  <c:v>2007</c:v>
                </c:pt>
                <c:pt idx="13">
                  <c:v>2008</c:v>
                </c:pt>
                <c:pt idx="14">
                  <c:v>2009</c:v>
                </c:pt>
                <c:pt idx="15">
                  <c:v>2010</c:v>
                </c:pt>
                <c:pt idx="16">
                  <c:v>2011</c:v>
                </c:pt>
                <c:pt idx="17">
                  <c:v>2012</c:v>
                </c:pt>
                <c:pt idx="18">
                  <c:v>2013</c:v>
                </c:pt>
                <c:pt idx="19">
                  <c:v>2014</c:v>
                </c:pt>
                <c:pt idx="20">
                  <c:v>2015</c:v>
                </c:pt>
                <c:pt idx="21">
                  <c:v>2016</c:v>
                </c:pt>
                <c:pt idx="22">
                  <c:v>2017</c:v>
                </c:pt>
                <c:pt idx="23">
                  <c:v>2018</c:v>
                </c:pt>
                <c:pt idx="24">
                  <c:v>2019</c:v>
                </c:pt>
                <c:pt idx="25">
                  <c:v>2020</c:v>
                </c:pt>
                <c:pt idx="26">
                  <c:v>2021</c:v>
                </c:pt>
                <c:pt idx="27">
                  <c:v>2022</c:v>
                </c:pt>
                <c:pt idx="28">
                  <c:v>2023</c:v>
                </c:pt>
                <c:pt idx="29">
                  <c:v>2024</c:v>
                </c:pt>
              </c:numCache>
            </c:numRef>
          </c:cat>
          <c:val>
            <c:numRef>
              <c:f>Sheet1!$B$3:$AE$3</c:f>
              <c:numCache>
                <c:formatCode>#,##0.00</c:formatCode>
                <c:ptCount val="30"/>
                <c:pt idx="0">
                  <c:v>62.265781787287182</c:v>
                </c:pt>
                <c:pt idx="1">
                  <c:v>63.441600177633475</c:v>
                </c:pt>
                <c:pt idx="2">
                  <c:v>65.04777881513283</c:v>
                </c:pt>
                <c:pt idx="3">
                  <c:v>65.763451743929238</c:v>
                </c:pt>
                <c:pt idx="4">
                  <c:v>66.656103244877116</c:v>
                </c:pt>
                <c:pt idx="5">
                  <c:v>68.292976186031183</c:v>
                </c:pt>
                <c:pt idx="6">
                  <c:v>69.946582401491398</c:v>
                </c:pt>
                <c:pt idx="7">
                  <c:v>70.559398415087657</c:v>
                </c:pt>
                <c:pt idx="8">
                  <c:v>71.210175657729891</c:v>
                </c:pt>
                <c:pt idx="9">
                  <c:v>71.83148150365264</c:v>
                </c:pt>
                <c:pt idx="10">
                  <c:v>73.101090435965702</c:v>
                </c:pt>
                <c:pt idx="11">
                  <c:v>74.314080676343309</c:v>
                </c:pt>
                <c:pt idx="12">
                  <c:v>75.109361027550761</c:v>
                </c:pt>
                <c:pt idx="13">
                  <c:v>75.078546201812472</c:v>
                </c:pt>
                <c:pt idx="14">
                  <c:v>72.845655111132274</c:v>
                </c:pt>
                <c:pt idx="15">
                  <c:v>74.510708943193137</c:v>
                </c:pt>
                <c:pt idx="16">
                  <c:v>76.337667031794993</c:v>
                </c:pt>
                <c:pt idx="17">
                  <c:v>76.931120057042548</c:v>
                </c:pt>
                <c:pt idx="18">
                  <c:v>77.229748216211476</c:v>
                </c:pt>
                <c:pt idx="19">
                  <c:v>77.977137831877343</c:v>
                </c:pt>
                <c:pt idx="20">
                  <c:v>78.484931633185838</c:v>
                </c:pt>
                <c:pt idx="21">
                  <c:v>79.547712818764907</c:v>
                </c:pt>
                <c:pt idx="22">
                  <c:v>81.100854926137728</c:v>
                </c:pt>
                <c:pt idx="23">
                  <c:v>81.386191762110258</c:v>
                </c:pt>
                <c:pt idx="24">
                  <c:v>81.947737537647086</c:v>
                </c:pt>
                <c:pt idx="25">
                  <c:v>82.652235902077223</c:v>
                </c:pt>
                <c:pt idx="26">
                  <c:v>83.972784071892306</c:v>
                </c:pt>
                <c:pt idx="27">
                  <c:v>84.255140051296152</c:v>
                </c:pt>
                <c:pt idx="28">
                  <c:v>83.252138813697911</c:v>
                </c:pt>
                <c:pt idx="29">
                  <c:v>83.017601457898294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ADFB-48A1-BFD4-34842E9B43B1}"/>
            </c:ext>
          </c:extLst>
        </c:ser>
        <c:ser>
          <c:idx val="7"/>
          <c:order val="2"/>
          <c:tx>
            <c:strRef>
              <c:f>Sheet1!$A$4</c:f>
              <c:strCache>
                <c:ptCount val="1"/>
                <c:pt idx="0">
                  <c:v> France</c:v>
                </c:pt>
              </c:strCache>
            </c:strRef>
          </c:tx>
          <c:spPr>
            <a:ln w="47625">
              <a:solidFill>
                <a:srgbClr val="0000FF"/>
              </a:solidFill>
              <a:prstDash val="solid"/>
            </a:ln>
          </c:spPr>
          <c:marker>
            <c:symbol val="circle"/>
            <c:size val="6"/>
            <c:spPr>
              <a:solidFill>
                <a:srgbClr val="CCFFCC"/>
              </a:solidFill>
              <a:ln w="15875">
                <a:solidFill>
                  <a:srgbClr val="000099"/>
                </a:solidFill>
              </a:ln>
            </c:spPr>
          </c:marker>
          <c:cat>
            <c:numRef>
              <c:f>Sheet1!$B$1:$AE$1</c:f>
              <c:numCache>
                <c:formatCode>General</c:formatCode>
                <c:ptCount val="30"/>
                <c:pt idx="0">
                  <c:v>1995</c:v>
                </c:pt>
                <c:pt idx="1">
                  <c:v>1996</c:v>
                </c:pt>
                <c:pt idx="2">
                  <c:v>1997</c:v>
                </c:pt>
                <c:pt idx="3">
                  <c:v>1998</c:v>
                </c:pt>
                <c:pt idx="4">
                  <c:v>1999</c:v>
                </c:pt>
                <c:pt idx="5">
                  <c:v>2000</c:v>
                </c:pt>
                <c:pt idx="6">
                  <c:v>2001</c:v>
                </c:pt>
                <c:pt idx="7">
                  <c:v>2002</c:v>
                </c:pt>
                <c:pt idx="8">
                  <c:v>2003</c:v>
                </c:pt>
                <c:pt idx="9">
                  <c:v>2004</c:v>
                </c:pt>
                <c:pt idx="10">
                  <c:v>2005</c:v>
                </c:pt>
                <c:pt idx="11">
                  <c:v>2006</c:v>
                </c:pt>
                <c:pt idx="12">
                  <c:v>2007</c:v>
                </c:pt>
                <c:pt idx="13">
                  <c:v>2008</c:v>
                </c:pt>
                <c:pt idx="14">
                  <c:v>2009</c:v>
                </c:pt>
                <c:pt idx="15">
                  <c:v>2010</c:v>
                </c:pt>
                <c:pt idx="16">
                  <c:v>2011</c:v>
                </c:pt>
                <c:pt idx="17">
                  <c:v>2012</c:v>
                </c:pt>
                <c:pt idx="18">
                  <c:v>2013</c:v>
                </c:pt>
                <c:pt idx="19">
                  <c:v>2014</c:v>
                </c:pt>
                <c:pt idx="20">
                  <c:v>2015</c:v>
                </c:pt>
                <c:pt idx="21">
                  <c:v>2016</c:v>
                </c:pt>
                <c:pt idx="22">
                  <c:v>2017</c:v>
                </c:pt>
                <c:pt idx="23">
                  <c:v>2018</c:v>
                </c:pt>
                <c:pt idx="24">
                  <c:v>2019</c:v>
                </c:pt>
                <c:pt idx="25">
                  <c:v>2020</c:v>
                </c:pt>
                <c:pt idx="26">
                  <c:v>2021</c:v>
                </c:pt>
                <c:pt idx="27">
                  <c:v>2022</c:v>
                </c:pt>
                <c:pt idx="28">
                  <c:v>2023</c:v>
                </c:pt>
                <c:pt idx="29">
                  <c:v>2024</c:v>
                </c:pt>
              </c:numCache>
            </c:numRef>
          </c:cat>
          <c:val>
            <c:numRef>
              <c:f>Sheet1!$B$4:$AE$4</c:f>
              <c:numCache>
                <c:formatCode>#,##0.00</c:formatCode>
                <c:ptCount val="30"/>
                <c:pt idx="0">
                  <c:v>64.737773125508141</c:v>
                </c:pt>
                <c:pt idx="1">
                  <c:v>65.422162297048843</c:v>
                </c:pt>
                <c:pt idx="2">
                  <c:v>66.601782941104062</c:v>
                </c:pt>
                <c:pt idx="3">
                  <c:v>68.097567523796585</c:v>
                </c:pt>
                <c:pt idx="4">
                  <c:v>68.927914346213043</c:v>
                </c:pt>
                <c:pt idx="5">
                  <c:v>70.857430520766457</c:v>
                </c:pt>
                <c:pt idx="6">
                  <c:v>72.069558311914875</c:v>
                </c:pt>
                <c:pt idx="7">
                  <c:v>74.105810193182322</c:v>
                </c:pt>
                <c:pt idx="8">
                  <c:v>74.615012398667417</c:v>
                </c:pt>
                <c:pt idx="9">
                  <c:v>75.445243309121338</c:v>
                </c:pt>
                <c:pt idx="10">
                  <c:v>76.27659492354428</c:v>
                </c:pt>
                <c:pt idx="11">
                  <c:v>78.283612398486241</c:v>
                </c:pt>
                <c:pt idx="12">
                  <c:v>77.97753895026203</c:v>
                </c:pt>
                <c:pt idx="13">
                  <c:v>77.540423085910717</c:v>
                </c:pt>
                <c:pt idx="14">
                  <c:v>76.802750488297804</c:v>
                </c:pt>
                <c:pt idx="15">
                  <c:v>77.853571880101541</c:v>
                </c:pt>
                <c:pt idx="16">
                  <c:v>78.84804217457598</c:v>
                </c:pt>
                <c:pt idx="17">
                  <c:v>79.010551775421618</c:v>
                </c:pt>
                <c:pt idx="18">
                  <c:v>80.270127829655678</c:v>
                </c:pt>
                <c:pt idx="19">
                  <c:v>81.098894229964714</c:v>
                </c:pt>
                <c:pt idx="20">
                  <c:v>81.750234899137567</c:v>
                </c:pt>
                <c:pt idx="21">
                  <c:v>81.695188742988122</c:v>
                </c:pt>
                <c:pt idx="22">
                  <c:v>83.273150615009953</c:v>
                </c:pt>
                <c:pt idx="23">
                  <c:v>83.37878369628443</c:v>
                </c:pt>
                <c:pt idx="24">
                  <c:v>83.813632605924028</c:v>
                </c:pt>
                <c:pt idx="25">
                  <c:v>83.959514315761623</c:v>
                </c:pt>
                <c:pt idx="26">
                  <c:v>82.818087391962735</c:v>
                </c:pt>
                <c:pt idx="27">
                  <c:v>81.543252586780994</c:v>
                </c:pt>
                <c:pt idx="28">
                  <c:v>81.540118984415628</c:v>
                </c:pt>
                <c:pt idx="29">
                  <c:v>81.560128955712571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ADFB-48A1-BFD4-34842E9B43B1}"/>
            </c:ext>
          </c:extLst>
        </c:ser>
        <c:ser>
          <c:idx val="8"/>
          <c:order val="3"/>
          <c:tx>
            <c:strRef>
              <c:f>Sheet1!$A$5</c:f>
              <c:strCache>
                <c:ptCount val="1"/>
                <c:pt idx="0">
                  <c:v> UK</c:v>
                </c:pt>
              </c:strCache>
            </c:strRef>
          </c:tx>
          <c:spPr>
            <a:ln w="47625" cap="sq">
              <a:solidFill>
                <a:srgbClr val="FF0000"/>
              </a:solidFill>
              <a:prstDash val="solid"/>
            </a:ln>
          </c:spPr>
          <c:marker>
            <c:symbol val="none"/>
          </c:marker>
          <c:cat>
            <c:numRef>
              <c:f>Sheet1!$B$1:$AE$1</c:f>
              <c:numCache>
                <c:formatCode>General</c:formatCode>
                <c:ptCount val="30"/>
                <c:pt idx="0">
                  <c:v>1995</c:v>
                </c:pt>
                <c:pt idx="1">
                  <c:v>1996</c:v>
                </c:pt>
                <c:pt idx="2">
                  <c:v>1997</c:v>
                </c:pt>
                <c:pt idx="3">
                  <c:v>1998</c:v>
                </c:pt>
                <c:pt idx="4">
                  <c:v>1999</c:v>
                </c:pt>
                <c:pt idx="5">
                  <c:v>2000</c:v>
                </c:pt>
                <c:pt idx="6">
                  <c:v>2001</c:v>
                </c:pt>
                <c:pt idx="7">
                  <c:v>2002</c:v>
                </c:pt>
                <c:pt idx="8">
                  <c:v>2003</c:v>
                </c:pt>
                <c:pt idx="9">
                  <c:v>2004</c:v>
                </c:pt>
                <c:pt idx="10">
                  <c:v>2005</c:v>
                </c:pt>
                <c:pt idx="11">
                  <c:v>2006</c:v>
                </c:pt>
                <c:pt idx="12">
                  <c:v>2007</c:v>
                </c:pt>
                <c:pt idx="13">
                  <c:v>2008</c:v>
                </c:pt>
                <c:pt idx="14">
                  <c:v>2009</c:v>
                </c:pt>
                <c:pt idx="15">
                  <c:v>2010</c:v>
                </c:pt>
                <c:pt idx="16">
                  <c:v>2011</c:v>
                </c:pt>
                <c:pt idx="17">
                  <c:v>2012</c:v>
                </c:pt>
                <c:pt idx="18">
                  <c:v>2013</c:v>
                </c:pt>
                <c:pt idx="19">
                  <c:v>2014</c:v>
                </c:pt>
                <c:pt idx="20">
                  <c:v>2015</c:v>
                </c:pt>
                <c:pt idx="21">
                  <c:v>2016</c:v>
                </c:pt>
                <c:pt idx="22">
                  <c:v>2017</c:v>
                </c:pt>
                <c:pt idx="23">
                  <c:v>2018</c:v>
                </c:pt>
                <c:pt idx="24">
                  <c:v>2019</c:v>
                </c:pt>
                <c:pt idx="25">
                  <c:v>2020</c:v>
                </c:pt>
                <c:pt idx="26">
                  <c:v>2021</c:v>
                </c:pt>
                <c:pt idx="27">
                  <c:v>2022</c:v>
                </c:pt>
                <c:pt idx="28">
                  <c:v>2023</c:v>
                </c:pt>
                <c:pt idx="29">
                  <c:v>2024</c:v>
                </c:pt>
              </c:numCache>
            </c:numRef>
          </c:cat>
          <c:val>
            <c:numRef>
              <c:f>Sheet1!$B$5:$AE$5</c:f>
              <c:numCache>
                <c:formatCode>#,##0.00</c:formatCode>
                <c:ptCount val="30"/>
                <c:pt idx="0">
                  <c:v>53.170891189905575</c:v>
                </c:pt>
                <c:pt idx="1">
                  <c:v>54.03736815016201</c:v>
                </c:pt>
                <c:pt idx="2">
                  <c:v>55.701189000642501</c:v>
                </c:pt>
                <c:pt idx="3">
                  <c:v>57.179682704217697</c:v>
                </c:pt>
                <c:pt idx="4">
                  <c:v>58.45682588596636</c:v>
                </c:pt>
                <c:pt idx="5">
                  <c:v>62.126919616337823</c:v>
                </c:pt>
                <c:pt idx="6">
                  <c:v>63.015440528208153</c:v>
                </c:pt>
                <c:pt idx="7">
                  <c:v>64.406486722103807</c:v>
                </c:pt>
                <c:pt idx="8">
                  <c:v>66.172607440063899</c:v>
                </c:pt>
                <c:pt idx="9">
                  <c:v>67.061562667591446</c:v>
                </c:pt>
                <c:pt idx="10">
                  <c:v>67.167782877230039</c:v>
                </c:pt>
                <c:pt idx="11">
                  <c:v>68.982651259619217</c:v>
                </c:pt>
                <c:pt idx="12">
                  <c:v>69.844083787927673</c:v>
                </c:pt>
                <c:pt idx="13">
                  <c:v>68.921582004087981</c:v>
                </c:pt>
                <c:pt idx="14">
                  <c:v>67.889500144189711</c:v>
                </c:pt>
                <c:pt idx="15">
                  <c:v>69.233274643360758</c:v>
                </c:pt>
                <c:pt idx="16">
                  <c:v>70.176199939311587</c:v>
                </c:pt>
                <c:pt idx="17">
                  <c:v>69.707435920704555</c:v>
                </c:pt>
                <c:pt idx="18">
                  <c:v>68.942763400884388</c:v>
                </c:pt>
                <c:pt idx="19">
                  <c:v>69.788786727387006</c:v>
                </c:pt>
                <c:pt idx="20">
                  <c:v>70.292185509327453</c:v>
                </c:pt>
                <c:pt idx="21">
                  <c:v>69.329486830938464</c:v>
                </c:pt>
                <c:pt idx="22">
                  <c:v>71.386959795809034</c:v>
                </c:pt>
                <c:pt idx="23">
                  <c:v>71.620439609124176</c:v>
                </c:pt>
                <c:pt idx="24">
                  <c:v>72.244050077288719</c:v>
                </c:pt>
                <c:pt idx="25">
                  <c:v>81.899538026251776</c:v>
                </c:pt>
                <c:pt idx="26">
                  <c:v>72.274747853206051</c:v>
                </c:pt>
                <c:pt idx="27">
                  <c:v>73.860820367573837</c:v>
                </c:pt>
                <c:pt idx="28">
                  <c:v>73.719633623340982</c:v>
                </c:pt>
                <c:pt idx="29">
                  <c:v>73.199174923923366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ADFB-48A1-BFD4-34842E9B43B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66377232"/>
        <c:axId val="1"/>
      </c:lineChart>
      <c:catAx>
        <c:axId val="16637723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14496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20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"/>
        <c:crossesAt val="30"/>
        <c:auto val="0"/>
        <c:lblAlgn val="ctr"/>
        <c:lblOffset val="100"/>
        <c:tickLblSkip val="5"/>
        <c:tickMarkSkip val="1"/>
        <c:noMultiLvlLbl val="0"/>
      </c:catAx>
      <c:valAx>
        <c:axId val="1"/>
        <c:scaling>
          <c:orientation val="minMax"/>
          <c:max val="100"/>
          <c:min val="50"/>
        </c:scaling>
        <c:delete val="0"/>
        <c:axPos val="l"/>
        <c:majorGridlines>
          <c:spPr>
            <a:ln w="14496">
              <a:solidFill>
                <a:srgbClr val="969696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20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GB" sz="2000" dirty="0"/>
                  <a:t>US dollars per hour, PPP, 2020</a:t>
                </a:r>
                <a:r>
                  <a:rPr lang="en-GB" sz="2000" baseline="0" dirty="0"/>
                  <a:t> </a:t>
                </a:r>
                <a:r>
                  <a:rPr lang="en-GB" sz="2000" dirty="0"/>
                  <a:t>prices</a:t>
                </a:r>
              </a:p>
            </c:rich>
          </c:tx>
          <c:layout>
            <c:manualLayout>
              <c:xMode val="edge"/>
              <c:yMode val="edge"/>
              <c:x val="6.4971734302442961E-3"/>
              <c:y val="0.13656977602627945"/>
            </c:manualLayout>
          </c:layout>
          <c:overlay val="0"/>
          <c:spPr>
            <a:noFill/>
            <a:ln w="28993">
              <a:noFill/>
            </a:ln>
          </c:spPr>
        </c:title>
        <c:numFmt formatCode="0" sourceLinked="0"/>
        <c:majorTickMark val="out"/>
        <c:minorTickMark val="none"/>
        <c:tickLblPos val="nextTo"/>
        <c:spPr>
          <a:ln w="14496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20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66377232"/>
        <c:crosses val="autoZero"/>
        <c:crossBetween val="midCat"/>
        <c:majorUnit val="5"/>
      </c:valAx>
      <c:spPr>
        <a:solidFill>
          <a:schemeClr val="bg1"/>
        </a:solidFill>
        <a:ln w="6350">
          <a:solidFill>
            <a:schemeClr val="tx1"/>
          </a:solidFill>
        </a:ln>
      </c:spPr>
    </c:plotArea>
    <c:legend>
      <c:legendPos val="r"/>
      <c:legendEntry>
        <c:idx val="0"/>
        <c:txPr>
          <a:bodyPr/>
          <a:lstStyle/>
          <a:p>
            <a:pPr>
              <a:defRPr sz="2000" b="0" i="0" u="none" strike="noStrike" baseline="0">
                <a:solidFill>
                  <a:srgbClr val="960096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</c:legendEntry>
      <c:legendEntry>
        <c:idx val="1"/>
        <c:txPr>
          <a:bodyPr/>
          <a:lstStyle/>
          <a:p>
            <a:pPr>
              <a:defRPr sz="2000" b="0" i="0" u="none" strike="noStrike" baseline="0">
                <a:solidFill>
                  <a:srgbClr val="008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</c:legendEntry>
      <c:legendEntry>
        <c:idx val="2"/>
        <c:txPr>
          <a:bodyPr/>
          <a:lstStyle/>
          <a:p>
            <a:pPr>
              <a:defRPr sz="2000" b="0" i="0" u="none" strike="noStrike" baseline="0">
                <a:solidFill>
                  <a:srgbClr val="0000FF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</c:legendEntry>
      <c:legendEntry>
        <c:idx val="3"/>
        <c:txPr>
          <a:bodyPr/>
          <a:lstStyle/>
          <a:p>
            <a:pPr>
              <a:defRPr sz="2000" b="0" i="0" u="none" strike="noStrike" baseline="0">
                <a:solidFill>
                  <a:srgbClr val="FF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</c:legendEntry>
      <c:layout>
        <c:manualLayout>
          <c:xMode val="edge"/>
          <c:yMode val="edge"/>
          <c:x val="0.73585120129214632"/>
          <c:y val="0.61418170119457827"/>
          <c:w val="0.21304542701393095"/>
          <c:h val="0.25656120626158813"/>
        </c:manualLayout>
      </c:layout>
      <c:overlay val="0"/>
      <c:spPr>
        <a:solidFill>
          <a:srgbClr val="FFFFDC"/>
        </a:solidFill>
        <a:ln w="19050">
          <a:solidFill>
            <a:srgbClr val="960096"/>
          </a:solidFill>
          <a:prstDash val="solid"/>
        </a:ln>
      </c:spPr>
      <c:txPr>
        <a:bodyPr/>
        <a:lstStyle/>
        <a:p>
          <a:pPr>
            <a:defRPr sz="2000" b="0" i="0" u="none" strike="noStrike" baseline="0">
              <a:solidFill>
                <a:schemeClr val="tx1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span"/>
    <c:showDLblsOverMax val="0"/>
  </c:chart>
  <c:spPr>
    <a:noFill/>
    <a:ln>
      <a:noFill/>
    </a:ln>
  </c:spPr>
  <c:txPr>
    <a:bodyPr/>
    <a:lstStyle/>
    <a:p>
      <a:pPr>
        <a:defRPr sz="2055" b="1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1171867E-EBD2-458D-8912-89AD0D137499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GB" altLang="en-US"/>
          </a:p>
        </p:txBody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id="{1FFD2ADA-C6F7-4482-B5E7-7BB13947ACF2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GB" altLang="en-US"/>
          </a:p>
        </p:txBody>
      </p:sp>
      <p:sp>
        <p:nvSpPr>
          <p:cNvPr id="5124" name="Rectangle 4">
            <a:extLst>
              <a:ext uri="{FF2B5EF4-FFF2-40B4-BE49-F238E27FC236}">
                <a16:creationId xmlns:a16="http://schemas.microsoft.com/office/drawing/2014/main" id="{36F43BAD-DE05-4D40-B6E8-A6B4E94FFEAA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52500" y="685800"/>
            <a:ext cx="4953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5125" name="Rectangle 5">
            <a:extLst>
              <a:ext uri="{FF2B5EF4-FFF2-40B4-BE49-F238E27FC236}">
                <a16:creationId xmlns:a16="http://schemas.microsoft.com/office/drawing/2014/main" id="{1754D273-F5DA-4510-A426-9D20A4CEFEC2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text styles</a:t>
            </a:r>
          </a:p>
          <a:p>
            <a:pPr lvl="1"/>
            <a:r>
              <a:rPr lang="en-GB" altLang="en-US"/>
              <a:t>Second level</a:t>
            </a:r>
          </a:p>
          <a:p>
            <a:pPr lvl="2"/>
            <a:r>
              <a:rPr lang="en-GB" altLang="en-US"/>
              <a:t>Third level</a:t>
            </a:r>
          </a:p>
          <a:p>
            <a:pPr lvl="3"/>
            <a:r>
              <a:rPr lang="en-GB" altLang="en-US"/>
              <a:t>Fourth level</a:t>
            </a:r>
          </a:p>
          <a:p>
            <a:pPr lvl="4"/>
            <a:r>
              <a:rPr lang="en-GB" altLang="en-US"/>
              <a:t>Fifth level</a:t>
            </a:r>
          </a:p>
        </p:txBody>
      </p:sp>
      <p:sp>
        <p:nvSpPr>
          <p:cNvPr id="5126" name="Rectangle 6">
            <a:extLst>
              <a:ext uri="{FF2B5EF4-FFF2-40B4-BE49-F238E27FC236}">
                <a16:creationId xmlns:a16="http://schemas.microsoft.com/office/drawing/2014/main" id="{D154B528-8880-4400-A628-1148CADA4997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GB" altLang="en-US"/>
          </a:p>
        </p:txBody>
      </p:sp>
      <p:sp>
        <p:nvSpPr>
          <p:cNvPr id="5127" name="Rectangle 7">
            <a:extLst>
              <a:ext uri="{FF2B5EF4-FFF2-40B4-BE49-F238E27FC236}">
                <a16:creationId xmlns:a16="http://schemas.microsoft.com/office/drawing/2014/main" id="{BA09D521-D909-4F31-BD9D-1B384F477D5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B52D2D9F-6745-48CD-9AC1-5FC758D6E46F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C70D02E-6D6D-30AE-E74B-845641C323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DC591162-8DE1-76E0-4907-4B1C51AE9AA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0C495F9-708B-4A1E-AFA3-0CCDBF404421}" type="slidenum">
              <a:rPr lang="en-GB" altLang="en-US"/>
              <a:pPr/>
              <a:t>2</a:t>
            </a:fld>
            <a:endParaRPr lang="en-GB" altLang="en-US"/>
          </a:p>
        </p:txBody>
      </p:sp>
      <p:sp>
        <p:nvSpPr>
          <p:cNvPr id="696322" name="Rectangle 7">
            <a:extLst>
              <a:ext uri="{FF2B5EF4-FFF2-40B4-BE49-F238E27FC236}">
                <a16:creationId xmlns:a16="http://schemas.microsoft.com/office/drawing/2014/main" id="{8E06D368-1989-F67F-523B-AFD145895757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>
              <a:spcBef>
                <a:spcPct val="0"/>
              </a:spcBef>
            </a:pPr>
            <a:fld id="{E2109727-0A34-496F-A73B-022A433BFB7A}" type="slidenum">
              <a:rPr lang="en-GB" altLang="en-US">
                <a:solidFill>
                  <a:srgbClr val="000000"/>
                </a:solidFill>
                <a:latin typeface="Calibri" panose="020F0502020204030204" pitchFamily="34" charset="0"/>
              </a:rPr>
              <a:pPr algn="r">
                <a:spcBef>
                  <a:spcPct val="0"/>
                </a:spcBef>
              </a:pPr>
              <a:t>2</a:t>
            </a:fld>
            <a:endParaRPr lang="en-GB" altLang="en-US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  <p:sp>
        <p:nvSpPr>
          <p:cNvPr id="696323" name="Rectangle 2">
            <a:extLst>
              <a:ext uri="{FF2B5EF4-FFF2-40B4-BE49-F238E27FC236}">
                <a16:creationId xmlns:a16="http://schemas.microsoft.com/office/drawing/2014/main" id="{97ACE124-5616-A9C6-0305-63CCDE15287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eaLnBrk="1" hangingPunct="1">
              <a:spcBef>
                <a:spcPct val="0"/>
              </a:spcBef>
            </a:pPr>
            <a:endParaRPr lang="en-GB" altLang="en-US" dirty="0"/>
          </a:p>
        </p:txBody>
      </p:sp>
      <p:sp>
        <p:nvSpPr>
          <p:cNvPr id="696324" name="Rectangle 3">
            <a:extLst>
              <a:ext uri="{FF2B5EF4-FFF2-40B4-BE49-F238E27FC236}">
                <a16:creationId xmlns:a16="http://schemas.microsoft.com/office/drawing/2014/main" id="{24F9C3F2-118E-2D5F-4313-39D42362048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52500" y="685800"/>
            <a:ext cx="4953000" cy="3429000"/>
          </a:xfrm>
          <a:ln cap="flat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sp>
    </p:spTree>
    <p:extLst>
      <p:ext uri="{BB962C8B-B14F-4D97-AF65-F5344CB8AC3E}">
        <p14:creationId xmlns:p14="http://schemas.microsoft.com/office/powerpoint/2010/main" val="22841479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bg>
      <p:bgPr>
        <a:solidFill>
          <a:srgbClr val="D0D0E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316" name="Rectangle 20">
            <a:extLst>
              <a:ext uri="{FF2B5EF4-FFF2-40B4-BE49-F238E27FC236}">
                <a16:creationId xmlns:a16="http://schemas.microsoft.com/office/drawing/2014/main" id="{439CE3AB-E292-4C09-8F97-B32BC92C835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906000" cy="2241550"/>
          </a:xfrm>
          <a:prstGeom prst="rect">
            <a:avLst/>
          </a:prstGeom>
          <a:solidFill>
            <a:srgbClr val="DFDFED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 sz="1800"/>
          </a:p>
        </p:txBody>
      </p:sp>
      <p:sp>
        <p:nvSpPr>
          <p:cNvPr id="55301" name="Rectangle 5">
            <a:extLst>
              <a:ext uri="{FF2B5EF4-FFF2-40B4-BE49-F238E27FC236}">
                <a16:creationId xmlns:a16="http://schemas.microsoft.com/office/drawing/2014/main" id="{A403BA4C-B253-484B-82D4-FDBAE4A6A9B9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447146" y="2951163"/>
            <a:ext cx="9004829" cy="1089025"/>
          </a:xfrm>
          <a:prstGeom prst="rect">
            <a:avLst/>
          </a:prstGeom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0" indent="0" algn="ctr">
              <a:lnSpc>
                <a:spcPct val="110000"/>
              </a:lnSpc>
              <a:buFont typeface="Wingdings 2" panose="05020102010507070707" pitchFamily="18" charset="2"/>
              <a:buNone/>
              <a:defRPr sz="4400">
                <a:solidFill>
                  <a:srgbClr val="000066"/>
                </a:solidFill>
                <a:effectLst>
                  <a:outerShdw blurRad="12700" dist="25400" dir="2700000" algn="tl" rotWithShape="0">
                    <a:prstClr val="black"/>
                  </a:outerShdw>
                </a:effectLst>
              </a:defRPr>
            </a:lvl1pPr>
          </a:lstStyle>
          <a:p>
            <a:pPr lvl="0"/>
            <a:r>
              <a:rPr lang="en-US" altLang="en-US" noProof="0" dirty="0"/>
              <a:t>Click to edit Master subtitle style</a:t>
            </a:r>
            <a:endParaRPr lang="en-GB" altLang="en-US" noProof="0" dirty="0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E09E75A9-6880-4509-9D09-9F7FE494827D}"/>
              </a:ext>
            </a:extLst>
          </p:cNvPr>
          <p:cNvSpPr>
            <a:spLocks noChangeArrowheads="1"/>
          </p:cNvSpPr>
          <p:nvPr/>
        </p:nvSpPr>
        <p:spPr bwMode="white">
          <a:xfrm>
            <a:off x="0" y="6705600"/>
            <a:ext cx="9906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 sz="2400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62F8AC65-77C9-4B22-9139-051CCC688DC2}"/>
              </a:ext>
            </a:extLst>
          </p:cNvPr>
          <p:cNvSpPr>
            <a:spLocks noChangeArrowheads="1"/>
          </p:cNvSpPr>
          <p:nvPr/>
        </p:nvSpPr>
        <p:spPr bwMode="white">
          <a:xfrm>
            <a:off x="0" y="0"/>
            <a:ext cx="1651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 sz="2400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2757FC51-62FA-467C-A837-B3630A47D749}"/>
              </a:ext>
            </a:extLst>
          </p:cNvPr>
          <p:cNvSpPr>
            <a:spLocks noChangeArrowheads="1"/>
          </p:cNvSpPr>
          <p:nvPr/>
        </p:nvSpPr>
        <p:spPr bwMode="white">
          <a:xfrm>
            <a:off x="9740900" y="0"/>
            <a:ext cx="1651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 sz="240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FCD5A55A-9FB8-4A64-BA91-0842DBD4305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1661" y="6388102"/>
            <a:ext cx="9568921" cy="309563"/>
          </a:xfrm>
          <a:prstGeom prst="rect">
            <a:avLst/>
          </a:prstGeom>
          <a:solidFill>
            <a:srgbClr val="8282BE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>
              <a:defRPr/>
            </a:pPr>
            <a:endParaRPr lang="en-US" sz="240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BFAEA780-3796-413F-853F-39A0156F7BE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5100" y="155575"/>
            <a:ext cx="9568921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 sz="2400" dirty="0"/>
          </a:p>
        </p:txBody>
      </p:sp>
      <p:sp>
        <p:nvSpPr>
          <p:cNvPr id="10" name="Straight Connector 9">
            <a:extLst>
              <a:ext uri="{FF2B5EF4-FFF2-40B4-BE49-F238E27FC236}">
                <a16:creationId xmlns:a16="http://schemas.microsoft.com/office/drawing/2014/main" id="{818B4DB6-441C-400A-8362-E5F1169AB536}"/>
              </a:ext>
            </a:extLst>
          </p:cNvPr>
          <p:cNvSpPr>
            <a:spLocks noChangeShapeType="1"/>
          </p:cNvSpPr>
          <p:nvPr/>
        </p:nvSpPr>
        <p:spPr bwMode="auto">
          <a:xfrm>
            <a:off x="165100" y="2379663"/>
            <a:ext cx="9568921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 sz="2400"/>
          </a:p>
        </p:txBody>
      </p:sp>
      <p:sp>
        <p:nvSpPr>
          <p:cNvPr id="55317" name="Rectangle 21">
            <a:extLst>
              <a:ext uri="{FF2B5EF4-FFF2-40B4-BE49-F238E27FC236}">
                <a16:creationId xmlns:a16="http://schemas.microsoft.com/office/drawing/2014/main" id="{65667BD0-0703-4F8C-A073-FBD87DA062BB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"/>
            <a:ext cx="9906000" cy="15557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 sz="1800"/>
          </a:p>
        </p:txBody>
      </p:sp>
      <p:sp>
        <p:nvSpPr>
          <p:cNvPr id="16" name="Rectangle 19">
            <a:extLst>
              <a:ext uri="{FF2B5EF4-FFF2-40B4-BE49-F238E27FC236}">
                <a16:creationId xmlns:a16="http://schemas.microsoft.com/office/drawing/2014/main" id="{6445D5D7-804F-4593-BBBE-0410DBA33842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-6879" y="0"/>
            <a:ext cx="9906000" cy="245097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 sz="2800"/>
          </a:p>
        </p:txBody>
      </p:sp>
      <p:sp>
        <p:nvSpPr>
          <p:cNvPr id="20" name="Rectangle 20">
            <a:extLst>
              <a:ext uri="{FF2B5EF4-FFF2-40B4-BE49-F238E27FC236}">
                <a16:creationId xmlns:a16="http://schemas.microsoft.com/office/drawing/2014/main" id="{841BADFC-AA03-4006-8805-66993F9168BA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-6879" y="-59506"/>
            <a:ext cx="9906000" cy="2332938"/>
          </a:xfrm>
          <a:prstGeom prst="rect">
            <a:avLst/>
          </a:prstGeom>
          <a:solidFill>
            <a:srgbClr val="DFDFED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 sz="280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A77F8E1A-B50F-40A9-B681-EC1CC4C1F09D}"/>
              </a:ext>
            </a:extLst>
          </p:cNvPr>
          <p:cNvSpPr/>
          <p:nvPr userDrawn="1"/>
        </p:nvSpPr>
        <p:spPr bwMode="auto">
          <a:xfrm>
            <a:off x="76593" y="2273432"/>
            <a:ext cx="9714869" cy="177538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rgbClr val="666699"/>
            </a:solidFill>
            <a:prstDash val="solid"/>
            <a:miter lim="800000"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F4C8D742-6507-4472-B951-0DC1A67DDF3E}"/>
              </a:ext>
            </a:extLst>
          </p:cNvPr>
          <p:cNvSpPr>
            <a:spLocks noChangeArrowheads="1"/>
          </p:cNvSpPr>
          <p:nvPr userDrawn="1"/>
        </p:nvSpPr>
        <p:spPr bwMode="white">
          <a:xfrm>
            <a:off x="0" y="6705600"/>
            <a:ext cx="9906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 sz="2400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2C130E9A-9589-4BAE-8D10-56B553219412}"/>
              </a:ext>
            </a:extLst>
          </p:cNvPr>
          <p:cNvSpPr>
            <a:spLocks noChangeArrowheads="1"/>
          </p:cNvSpPr>
          <p:nvPr userDrawn="1"/>
        </p:nvSpPr>
        <p:spPr bwMode="white">
          <a:xfrm>
            <a:off x="0" y="0"/>
            <a:ext cx="1651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 sz="2400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C434B53A-DAF4-4B8E-9299-6A3D79F15E59}"/>
              </a:ext>
            </a:extLst>
          </p:cNvPr>
          <p:cNvSpPr>
            <a:spLocks noChangeArrowheads="1"/>
          </p:cNvSpPr>
          <p:nvPr userDrawn="1"/>
        </p:nvSpPr>
        <p:spPr bwMode="white">
          <a:xfrm>
            <a:off x="9740900" y="0"/>
            <a:ext cx="1651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 sz="2400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482746CB-7B07-4A0E-843B-1757597F749A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61661" y="6388102"/>
            <a:ext cx="9568921" cy="309563"/>
          </a:xfrm>
          <a:prstGeom prst="rect">
            <a:avLst/>
          </a:prstGeom>
          <a:solidFill>
            <a:srgbClr val="8282BE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>
              <a:defRPr/>
            </a:pPr>
            <a:endParaRPr lang="en-US" sz="2400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43894845-E4F4-4521-9834-F911C73994EA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65100" y="155575"/>
            <a:ext cx="9568921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 sz="2400" dirty="0"/>
          </a:p>
        </p:txBody>
      </p:sp>
      <p:sp>
        <p:nvSpPr>
          <p:cNvPr id="26" name="Straight Connector 25">
            <a:extLst>
              <a:ext uri="{FF2B5EF4-FFF2-40B4-BE49-F238E27FC236}">
                <a16:creationId xmlns:a16="http://schemas.microsoft.com/office/drawing/2014/main" id="{7DAC37C7-DE90-4059-A355-2CD2F341125B}"/>
              </a:ext>
            </a:extLst>
          </p:cNvPr>
          <p:cNvSpPr>
            <a:spLocks noChangeShapeType="1"/>
          </p:cNvSpPr>
          <p:nvPr userDrawn="1"/>
        </p:nvSpPr>
        <p:spPr bwMode="auto">
          <a:xfrm>
            <a:off x="165100" y="2369180"/>
            <a:ext cx="9568921" cy="0"/>
          </a:xfrm>
          <a:prstGeom prst="line">
            <a:avLst/>
          </a:prstGeom>
          <a:noFill/>
          <a:ln w="9525" cap="flat" cmpd="sng" algn="ctr">
            <a:solidFill>
              <a:srgbClr val="DCD3E1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 sz="2400"/>
          </a:p>
        </p:txBody>
      </p:sp>
      <p:sp>
        <p:nvSpPr>
          <p:cNvPr id="29" name="Rectangle 21">
            <a:extLst>
              <a:ext uri="{FF2B5EF4-FFF2-40B4-BE49-F238E27FC236}">
                <a16:creationId xmlns:a16="http://schemas.microsoft.com/office/drawing/2014/main" id="{3E9B8D43-30F2-40B7-8F9E-AB95AEE9AD04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2"/>
            <a:ext cx="9906000" cy="15557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 sz="280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68AD5BB-F309-4494-A427-98A00CA213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65951" y="204790"/>
            <a:ext cx="7166372" cy="1707961"/>
          </a:xfrm>
          <a:prstGeom prst="rect">
            <a:avLst/>
          </a:prstGeom>
          <a:effectLst/>
        </p:spPr>
        <p:txBody>
          <a:bodyPr/>
          <a:lstStyle>
            <a:lvl1pPr>
              <a:lnSpc>
                <a:spcPct val="100000"/>
              </a:lnSpc>
              <a:defRPr sz="4800">
                <a:solidFill>
                  <a:srgbClr val="800080"/>
                </a:solidFill>
                <a:effectLst>
                  <a:outerShdw blurRad="12700" dist="25400" dir="2700000" algn="tl" rotWithShape="0">
                    <a:prstClr val="black"/>
                  </a:outerShdw>
                </a:effectLst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09684D70-C3A5-48E2-AC8F-DB4E494DDBA9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66378" y="166578"/>
            <a:ext cx="9564203" cy="6531083"/>
          </a:xfrm>
          <a:prstGeom prst="rect">
            <a:avLst/>
          </a:prstGeom>
          <a:noFill/>
          <a:ln w="15875" algn="ctr">
            <a:solidFill>
              <a:srgbClr val="333399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>
              <a:defRPr/>
            </a:pPr>
            <a:endParaRPr lang="en-US" sz="2400" dirty="0"/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5F065200-4004-4C04-B165-0EF83C3E8C4A}"/>
              </a:ext>
            </a:extLst>
          </p:cNvPr>
          <p:cNvGrpSpPr/>
          <p:nvPr userDrawn="1"/>
        </p:nvGrpSpPr>
        <p:grpSpPr>
          <a:xfrm>
            <a:off x="4708525" y="2058989"/>
            <a:ext cx="492204" cy="587057"/>
            <a:chOff x="5809298" y="2058988"/>
            <a:chExt cx="605790" cy="587057"/>
          </a:xfrm>
        </p:grpSpPr>
        <p:sp>
          <p:nvSpPr>
            <p:cNvPr id="27" name="Oval 26">
              <a:extLst>
                <a:ext uri="{FF2B5EF4-FFF2-40B4-BE49-F238E27FC236}">
                  <a16:creationId xmlns:a16="http://schemas.microsoft.com/office/drawing/2014/main" id="{3F347634-5871-4665-97D8-D102D339AABC}"/>
                </a:ext>
              </a:extLst>
            </p:cNvPr>
            <p:cNvSpPr/>
            <p:nvPr userDrawn="1"/>
          </p:nvSpPr>
          <p:spPr>
            <a:xfrm>
              <a:off x="5809298" y="2058988"/>
              <a:ext cx="605790" cy="587057"/>
            </a:xfrm>
            <a:prstGeom prst="ellipse">
              <a:avLst/>
            </a:prstGeom>
            <a:solidFill>
              <a:srgbClr val="FFFFFF"/>
            </a:solidFill>
            <a:ln w="15875" cap="rnd" cmpd="sng" algn="ctr">
              <a:noFill/>
              <a:prstDash val="solid"/>
            </a:ln>
            <a:effectLst/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 sz="2400"/>
            </a:p>
          </p:txBody>
        </p:sp>
        <p:sp>
          <p:nvSpPr>
            <p:cNvPr id="28" name="Oval 27">
              <a:extLst>
                <a:ext uri="{FF2B5EF4-FFF2-40B4-BE49-F238E27FC236}">
                  <a16:creationId xmlns:a16="http://schemas.microsoft.com/office/drawing/2014/main" id="{9CB120FA-EDFA-49D9-9440-94708EBCE417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5875974" y="2122170"/>
              <a:ext cx="477112" cy="464370"/>
            </a:xfrm>
            <a:prstGeom prst="ellipse">
              <a:avLst/>
            </a:prstGeom>
            <a:solidFill>
              <a:srgbClr val="FFFFFF"/>
            </a:solidFill>
            <a:ln w="50800" cap="rnd" cmpd="dbl" algn="ctr">
              <a:solidFill>
                <a:srgbClr val="660066"/>
              </a:solidFill>
              <a:round/>
              <a:headEnd/>
              <a:tailEnd/>
            </a:ln>
          </p:spPr>
          <p:txBody>
            <a:bodyPr anchor="ctr"/>
            <a:lstStyle/>
            <a:p>
              <a:pPr algn="ctr" eaLnBrk="1" hangingPunct="1">
                <a:defRPr/>
              </a:pPr>
              <a:endParaRPr lang="en-US" sz="2400">
                <a:solidFill>
                  <a:schemeClr val="lt1"/>
                </a:solidFill>
                <a:latin typeface="+mn-lt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67074849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53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53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301" grpId="0" build="p" autoUpdateAnimBg="0">
        <p:tmplLst>
          <p:tmpl lvl="1">
            <p:tnLst>
              <p:par>
                <p:cTn presetID="23" presetClass="entr" presetSubtype="272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530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>
                        <p:cTn dur="500" fill="hold"/>
                        <p:tgtEl>
                          <p:spTgt spid="55301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>
                          <p:val>
                            <p:strVal val="2/3*#ppt_w"/>
                          </p:val>
                        </p:tav>
                        <p:tav tm="100000">
                          <p:val>
                            <p:strVal val="#ppt_w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55301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strVal val="2/3*#ppt_h"/>
                          </p:val>
                        </p:tav>
                        <p:tav tm="100000">
                          <p:val>
                            <p:strVal val="#ppt_h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407363-1893-4DD6-86F9-228FB36B5B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6761" y="204790"/>
            <a:ext cx="9245600" cy="785025"/>
          </a:xfrm>
          <a:prstGeom prst="rect">
            <a:avLst/>
          </a:prstGeom>
        </p:spPr>
        <p:txBody>
          <a:bodyPr/>
          <a:lstStyle>
            <a:lvl1pPr>
              <a:defRPr sz="39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420798-5084-402D-B3F2-19A20E0952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6761" y="1524000"/>
            <a:ext cx="9245600" cy="48895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327779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80691A-6120-4447-A6C8-E29110EC28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6761" y="204790"/>
            <a:ext cx="9245600" cy="758825"/>
          </a:xfrm>
          <a:prstGeom prst="rect">
            <a:avLst/>
          </a:prstGeom>
          <a:effectLst>
            <a:outerShdw dist="17780" dir="2700000" algn="ctr" rotWithShape="0">
              <a:schemeClr val="tx1"/>
            </a:outerShdw>
          </a:effectLst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318097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472078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771014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8" r:id="rId3"/>
    <p:sldLayoutId id="2147483679" r:id="rId4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3800" kern="1200">
          <a:solidFill>
            <a:srgbClr val="000066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3800">
          <a:solidFill>
            <a:srgbClr val="000066"/>
          </a:solidFill>
          <a:latin typeface="Arial" panose="020B0604020202020204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3800">
          <a:solidFill>
            <a:srgbClr val="000066"/>
          </a:solidFill>
          <a:latin typeface="Arial" panose="020B0604020202020204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3800">
          <a:solidFill>
            <a:srgbClr val="000066"/>
          </a:solidFill>
          <a:latin typeface="Arial" panose="020B0604020202020204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3800">
          <a:solidFill>
            <a:srgbClr val="000066"/>
          </a:solidFill>
          <a:latin typeface="Arial" panose="020B0604020202020204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3800">
          <a:solidFill>
            <a:srgbClr val="000066"/>
          </a:solidFill>
          <a:latin typeface="Arial" panose="020B0604020202020204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3800">
          <a:solidFill>
            <a:srgbClr val="000066"/>
          </a:solidFill>
          <a:latin typeface="Arial" panose="020B0604020202020204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3800">
          <a:solidFill>
            <a:srgbClr val="000066"/>
          </a:solidFill>
          <a:latin typeface="Arial" panose="020B0604020202020204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3800">
          <a:solidFill>
            <a:srgbClr val="000066"/>
          </a:solidFill>
          <a:latin typeface="Arial" panose="020B0604020202020204" pitchFamily="34" charset="0"/>
        </a:defRPr>
      </a:lvl9pPr>
    </p:titleStyle>
    <p:bodyStyle>
      <a:lvl1pPr marL="342900" indent="-342900" algn="l" rtl="0" eaLnBrk="1" fontAlgn="base" hangingPunct="1">
        <a:lnSpc>
          <a:spcPct val="90000"/>
        </a:lnSpc>
        <a:spcBef>
          <a:spcPct val="30000"/>
        </a:spcBef>
        <a:spcAft>
          <a:spcPct val="0"/>
        </a:spcAft>
        <a:buClr>
          <a:srgbClr val="990033"/>
        </a:buClr>
        <a:buSzPct val="85000"/>
        <a:buFont typeface="Wingdings 2" panose="05020102010507070707" pitchFamily="18" charset="2"/>
        <a:buChar char="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lnSpc>
          <a:spcPct val="90000"/>
        </a:lnSpc>
        <a:spcBef>
          <a:spcPct val="30000"/>
        </a:spcBef>
        <a:spcAft>
          <a:spcPct val="0"/>
        </a:spcAft>
        <a:buClr>
          <a:srgbClr val="007A31"/>
        </a:buClr>
        <a:buSzPct val="70000"/>
        <a:buFont typeface="Wingdings" panose="05000000000000000000" pitchFamily="2" charset="2"/>
        <a:buChar char="¡"/>
        <a:defRPr sz="2600" kern="1200">
          <a:solidFill>
            <a:srgbClr val="004358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lnSpc>
          <a:spcPct val="90000"/>
        </a:lnSpc>
        <a:spcBef>
          <a:spcPct val="30000"/>
        </a:spcBef>
        <a:spcAft>
          <a:spcPct val="0"/>
        </a:spcAft>
        <a:buClr>
          <a:srgbClr val="6E9798"/>
        </a:buClr>
        <a:buSzPct val="75000"/>
        <a:buFont typeface="Wingdings 2" panose="05020102010507070707" pitchFamily="18" charset="2"/>
        <a:buChar char="÷"/>
        <a:defRPr sz="2300" kern="1200">
          <a:solidFill>
            <a:srgbClr val="131575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lnSpc>
          <a:spcPct val="90000"/>
        </a:lnSpc>
        <a:spcBef>
          <a:spcPct val="30000"/>
        </a:spcBef>
        <a:spcAft>
          <a:spcPct val="0"/>
        </a:spcAft>
        <a:buClr>
          <a:srgbClr val="B56403"/>
        </a:buClr>
        <a:buSzPct val="65000"/>
        <a:buFont typeface="Wingdings 2" panose="05020102010507070707" pitchFamily="18" charset="2"/>
        <a:buChar char="°"/>
        <a:defRPr sz="2000" kern="1200">
          <a:solidFill>
            <a:srgbClr val="4F4A68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lnSpc>
          <a:spcPct val="90000"/>
        </a:lnSpc>
        <a:spcBef>
          <a:spcPct val="30000"/>
        </a:spcBef>
        <a:spcAft>
          <a:spcPct val="0"/>
        </a:spcAft>
        <a:buChar char="»"/>
        <a:defRPr sz="1600" kern="1200">
          <a:solidFill>
            <a:schemeClr val="tx1"/>
          </a:solidFill>
          <a:latin typeface="Georgia" panose="02040502050405020303" pitchFamily="18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Relationship Id="rId4" Type="http://schemas.openxmlformats.org/officeDocument/2006/relationships/hyperlink" Target="https://data-explorer.oecd.org/vis?tm=productivity&amp;pg=0&amp;snb=529&amp;df%5bds%5d=dsDisseminateFinalDMZ&amp;df%5bid%5d=DSD_PDB%40DF_PDB&amp;df%5bag%5d=OECD.SDD.TPS&amp;df%5bvs%5d=2.0&amp;dq=.A.GVAHRS._T.XDC_H..N..&amp;lom=LASTNPERIODS&amp;lo=5&amp;to%5bTIME_PERIOD%5d=false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F4FF7EE-9EFE-7E17-AAA4-3C394911908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>
            <a:extLst>
              <a:ext uri="{FF2B5EF4-FFF2-40B4-BE49-F238E27FC236}">
                <a16:creationId xmlns:a16="http://schemas.microsoft.com/office/drawing/2014/main" id="{6E915BB1-4865-E7D9-2AA6-7D4977B088B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0160506"/>
              </p:ext>
            </p:extLst>
          </p:nvPr>
        </p:nvGraphicFramePr>
        <p:xfrm>
          <a:off x="0" y="1"/>
          <a:ext cx="9906000" cy="59058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08C99B5B-02FB-7423-55D6-066C3D52695C}"/>
              </a:ext>
            </a:extLst>
          </p:cNvPr>
          <p:cNvSpPr txBox="1"/>
          <p:nvPr/>
        </p:nvSpPr>
        <p:spPr>
          <a:xfrm>
            <a:off x="708171" y="5855516"/>
            <a:ext cx="8489658" cy="9387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i="1" dirty="0">
                <a:latin typeface="+mn-lt"/>
              </a:rPr>
              <a:t>Note</a:t>
            </a:r>
            <a:r>
              <a:rPr lang="en-GB" sz="1400" dirty="0">
                <a:latin typeface="+mn-lt"/>
              </a:rPr>
              <a:t>: Figures are constant-price GDP per hour worked, PPP converted.</a:t>
            </a:r>
          </a:p>
          <a:p>
            <a:pPr>
              <a:spcAft>
                <a:spcPts val="600"/>
              </a:spcAft>
            </a:pPr>
            <a:r>
              <a:rPr lang="en-GB" sz="1400" i="1" dirty="0">
                <a:latin typeface="+mn-lt"/>
              </a:rPr>
              <a:t>Source</a:t>
            </a:r>
            <a:r>
              <a:rPr lang="en-GB" sz="1400" dirty="0">
                <a:latin typeface="+mn-lt"/>
              </a:rPr>
              <a:t>: Based on data in </a:t>
            </a:r>
            <a:r>
              <a:rPr lang="en-GB" sz="1400" i="1" u="sng" dirty="0">
                <a:latin typeface="+mn-lt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OECD Data Explorer</a:t>
            </a:r>
            <a:r>
              <a:rPr lang="en-GB" sz="1400" dirty="0">
                <a:latin typeface="+mn-lt"/>
              </a:rPr>
              <a:t> (OECD, 2025).</a:t>
            </a:r>
          </a:p>
          <a:p>
            <a:pPr algn="ctr"/>
            <a:r>
              <a:rPr lang="en-GB" sz="2200" b="1" dirty="0">
                <a:latin typeface="+mn-lt"/>
              </a:rPr>
              <a:t>Figure 1</a:t>
            </a:r>
            <a:r>
              <a:rPr lang="en-GB" sz="2200" dirty="0">
                <a:latin typeface="+mn-lt"/>
              </a:rPr>
              <a:t>  Productivity growth in selected economies</a:t>
            </a:r>
          </a:p>
        </p:txBody>
      </p:sp>
    </p:spTree>
    <p:extLst>
      <p:ext uri="{BB962C8B-B14F-4D97-AF65-F5344CB8AC3E}">
        <p14:creationId xmlns:p14="http://schemas.microsoft.com/office/powerpoint/2010/main" val="2166370340"/>
      </p:ext>
    </p:extLst>
  </p:cSld>
  <p:clrMapOvr>
    <a:masterClrMapping/>
  </p:clrMapOvr>
</p:sld>
</file>

<file path=ppt/theme/theme1.xml><?xml version="1.0" encoding="utf-8"?>
<a:theme xmlns:a="http://schemas.openxmlformats.org/drawingml/2006/main" name="ThemeC">
  <a:themeElements>
    <a:clrScheme name="">
      <a:dk1>
        <a:srgbClr val="000000"/>
      </a:dk1>
      <a:lt1>
        <a:srgbClr val="FFFFFF"/>
      </a:lt1>
      <a:dk2>
        <a:srgbClr val="0035AA"/>
      </a:dk2>
      <a:lt2>
        <a:srgbClr val="000000"/>
      </a:lt2>
      <a:accent1>
        <a:srgbClr val="800080"/>
      </a:accent1>
      <a:accent2>
        <a:srgbClr val="C40038"/>
      </a:accent2>
      <a:accent3>
        <a:srgbClr val="FFFFFF"/>
      </a:accent3>
      <a:accent4>
        <a:srgbClr val="000000"/>
      </a:accent4>
      <a:accent5>
        <a:srgbClr val="C0AAC0"/>
      </a:accent5>
      <a:accent6>
        <a:srgbClr val="B10032"/>
      </a:accent6>
      <a:hlink>
        <a:srgbClr val="663300"/>
      </a:hlink>
      <a:folHlink>
        <a:srgbClr val="01791B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>
          <a:noFill/>
        </a:ln>
        <a:effectLst/>
        <a:extLs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altLang="en-US" sz="2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>
          <a:noFill/>
        </a:ln>
        <a:effectLst/>
        <a:extLs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altLang="en-US" sz="2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ThemeC" id="{8A80812A-DC50-4E0C-B6F6-5C904049641D}" vid="{FCDC5463-A5AC-4932-A7C0-812FF7DBE425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">
    <a:dk1>
      <a:srgbClr val="000000"/>
    </a:dk1>
    <a:lt1>
      <a:srgbClr val="FFFFFF"/>
    </a:lt1>
    <a:dk2>
      <a:srgbClr val="0035AA"/>
    </a:dk2>
    <a:lt2>
      <a:srgbClr val="000000"/>
    </a:lt2>
    <a:accent1>
      <a:srgbClr val="800080"/>
    </a:accent1>
    <a:accent2>
      <a:srgbClr val="C40038"/>
    </a:accent2>
    <a:accent3>
      <a:srgbClr val="FFFFFF"/>
    </a:accent3>
    <a:accent4>
      <a:srgbClr val="000000"/>
    </a:accent4>
    <a:accent5>
      <a:srgbClr val="C0AAC0"/>
    </a:accent5>
    <a:accent6>
      <a:srgbClr val="B10032"/>
    </a:accent6>
    <a:hlink>
      <a:srgbClr val="663300"/>
    </a:hlink>
    <a:folHlink>
      <a:srgbClr val="00660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43</TotalTime>
  <Words>45</Words>
  <Application>Microsoft Office PowerPoint</Application>
  <PresentationFormat>A4 Paper (210x297 mm)</PresentationFormat>
  <Paragraphs>6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Calibri</vt:lpstr>
      <vt:lpstr>Georgia</vt:lpstr>
      <vt:lpstr>Times New Roman</vt:lpstr>
      <vt:lpstr>Wingdings</vt:lpstr>
      <vt:lpstr>Wingdings 2</vt:lpstr>
      <vt:lpstr>ThemeC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Dean Garratt</dc:creator>
  <cp:lastModifiedBy>John Sloman</cp:lastModifiedBy>
  <cp:revision>9</cp:revision>
  <dcterms:created xsi:type="dcterms:W3CDTF">2025-10-21T16:47:00Z</dcterms:created>
  <dcterms:modified xsi:type="dcterms:W3CDTF">2025-11-01T10:57:38Z</dcterms:modified>
</cp:coreProperties>
</file>