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"/>
  </p:notesMasterIdLst>
  <p:sldIdLst>
    <p:sldId id="537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3300"/>
    <a:srgbClr val="FFCC99"/>
    <a:srgbClr val="000099"/>
    <a:srgbClr val="CCFFCC"/>
    <a:srgbClr val="FFFFD7"/>
    <a:srgbClr val="660066"/>
    <a:srgbClr val="4D4D4D"/>
    <a:srgbClr val="2A57D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061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46830203916819"/>
          <c:y val="2.4271691869887268E-2"/>
          <c:w val="0.85431364829396328"/>
          <c:h val="0.90872267925674299"/>
        </c:manualLayout>
      </c:layout>
      <c:lineChart>
        <c:grouping val="standar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 USA</c:v>
                </c:pt>
              </c:strCache>
            </c:strRef>
          </c:tx>
          <c:spPr>
            <a:ln w="47625">
              <a:solidFill>
                <a:srgbClr val="960096"/>
              </a:solidFill>
              <a:prstDash val="sysDash"/>
            </a:ln>
          </c:spPr>
          <c:marker>
            <c:symbol val="none"/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Sheet1!$B$2:$AE$2</c:f>
              <c:numCache>
                <c:formatCode>0.00</c:formatCode>
                <c:ptCount val="30"/>
                <c:pt idx="0">
                  <c:v>129.21946635504759</c:v>
                </c:pt>
                <c:pt idx="1">
                  <c:v>126.43806987739912</c:v>
                </c:pt>
                <c:pt idx="2">
                  <c:v>125.76871574185822</c:v>
                </c:pt>
                <c:pt idx="3">
                  <c:v>127.2160156533986</c:v>
                </c:pt>
                <c:pt idx="4">
                  <c:v>128.87067986697775</c:v>
                </c:pt>
                <c:pt idx="5">
                  <c:v>122.34658284703414</c:v>
                </c:pt>
                <c:pt idx="6">
                  <c:v>123.11058596014995</c:v>
                </c:pt>
                <c:pt idx="7">
                  <c:v>123.54547181658759</c:v>
                </c:pt>
                <c:pt idx="8">
                  <c:v>124.82530846837892</c:v>
                </c:pt>
                <c:pt idx="9">
                  <c:v>124.81179319578091</c:v>
                </c:pt>
                <c:pt idx="10">
                  <c:v>130.90451976899701</c:v>
                </c:pt>
                <c:pt idx="11">
                  <c:v>126.86186005991873</c:v>
                </c:pt>
                <c:pt idx="12">
                  <c:v>129.55117049585922</c:v>
                </c:pt>
                <c:pt idx="13">
                  <c:v>130.53428209379933</c:v>
                </c:pt>
                <c:pt idx="14">
                  <c:v>138.30209469292006</c:v>
                </c:pt>
                <c:pt idx="15">
                  <c:v>137.067922548301</c:v>
                </c:pt>
                <c:pt idx="16">
                  <c:v>134.97664027743028</c:v>
                </c:pt>
                <c:pt idx="17">
                  <c:v>135.58250692299231</c:v>
                </c:pt>
                <c:pt idx="18">
                  <c:v>135.53629191717087</c:v>
                </c:pt>
                <c:pt idx="19">
                  <c:v>135.7969181163794</c:v>
                </c:pt>
                <c:pt idx="20">
                  <c:v>135.23651423662602</c:v>
                </c:pt>
                <c:pt idx="21">
                  <c:v>135.86018300254449</c:v>
                </c:pt>
                <c:pt idx="22">
                  <c:v>132.24329134943886</c:v>
                </c:pt>
                <c:pt idx="23">
                  <c:v>134.3763207445694</c:v>
                </c:pt>
                <c:pt idx="24">
                  <c:v>131.2395311078088</c:v>
                </c:pt>
                <c:pt idx="25">
                  <c:v>114.5801378796728</c:v>
                </c:pt>
                <c:pt idx="26">
                  <c:v>140.87243401142337</c:v>
                </c:pt>
                <c:pt idx="27">
                  <c:v>132.0495933167154</c:v>
                </c:pt>
                <c:pt idx="28">
                  <c:v>139.54804545599495</c:v>
                </c:pt>
                <c:pt idx="29">
                  <c:v>141.06455213848315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FB-48A1-BFD4-34842E9B43B1}"/>
            </c:ext>
          </c:extLst>
        </c:ser>
        <c:ser>
          <c:idx val="10"/>
          <c:order val="1"/>
          <c:tx>
            <c:strRef>
              <c:f>Sheet1!$A$3</c:f>
              <c:strCache>
                <c:ptCount val="1"/>
                <c:pt idx="0">
                  <c:v> Germany</c:v>
                </c:pt>
              </c:strCache>
            </c:strRef>
          </c:tx>
          <c:spPr>
            <a:ln w="53975" cmpd="dbl">
              <a:solidFill>
                <a:srgbClr val="008000"/>
              </a:solidFill>
              <a:prstDash val="solid"/>
            </a:ln>
          </c:spPr>
          <c:marker>
            <c:symbol val="none"/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Sheet1!$B$3:$AE$3</c:f>
              <c:numCache>
                <c:formatCode>0.00</c:formatCode>
                <c:ptCount val="30"/>
                <c:pt idx="0">
                  <c:v>113.70525473455484</c:v>
                </c:pt>
                <c:pt idx="1">
                  <c:v>111.12086359973945</c:v>
                </c:pt>
                <c:pt idx="2">
                  <c:v>110.34554847357229</c:v>
                </c:pt>
                <c:pt idx="3">
                  <c:v>110.3497446609602</c:v>
                </c:pt>
                <c:pt idx="4">
                  <c:v>110.97388974216717</c:v>
                </c:pt>
                <c:pt idx="5">
                  <c:v>103.53576685427119</c:v>
                </c:pt>
                <c:pt idx="6">
                  <c:v>104.46193379672923</c:v>
                </c:pt>
                <c:pt idx="7">
                  <c:v>103.62858052852808</c:v>
                </c:pt>
                <c:pt idx="8">
                  <c:v>103.57452470927741</c:v>
                </c:pt>
                <c:pt idx="9">
                  <c:v>102.87545829686063</c:v>
                </c:pt>
                <c:pt idx="10">
                  <c:v>105.30143772146117</c:v>
                </c:pt>
                <c:pt idx="11">
                  <c:v>103.21531611168655</c:v>
                </c:pt>
                <c:pt idx="12">
                  <c:v>105.78342329719365</c:v>
                </c:pt>
                <c:pt idx="13">
                  <c:v>105.61267796409479</c:v>
                </c:pt>
                <c:pt idx="14">
                  <c:v>106.55788268083522</c:v>
                </c:pt>
                <c:pt idx="15">
                  <c:v>105.56355834439366</c:v>
                </c:pt>
                <c:pt idx="16">
                  <c:v>108.45933528923646</c:v>
                </c:pt>
                <c:pt idx="17">
                  <c:v>109.441614486425</c:v>
                </c:pt>
                <c:pt idx="18">
                  <c:v>111.71981294488482</c:v>
                </c:pt>
                <c:pt idx="19">
                  <c:v>113.43803816685198</c:v>
                </c:pt>
                <c:pt idx="20">
                  <c:v>112.27430935905033</c:v>
                </c:pt>
                <c:pt idx="21">
                  <c:v>117.78022319442094</c:v>
                </c:pt>
                <c:pt idx="22">
                  <c:v>116.72404236801088</c:v>
                </c:pt>
                <c:pt idx="23">
                  <c:v>118.71450819429785</c:v>
                </c:pt>
                <c:pt idx="24">
                  <c:v>118.09452779141951</c:v>
                </c:pt>
                <c:pt idx="25">
                  <c:v>100.9190502095191</c:v>
                </c:pt>
                <c:pt idx="26">
                  <c:v>122.08976019707387</c:v>
                </c:pt>
                <c:pt idx="27">
                  <c:v>116.86288069890207</c:v>
                </c:pt>
                <c:pt idx="28">
                  <c:v>118.8547326225585</c:v>
                </c:pt>
                <c:pt idx="29">
                  <c:v>119.7904285791725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FB-48A1-BFD4-34842E9B43B1}"/>
            </c:ext>
          </c:extLst>
        </c:ser>
        <c:ser>
          <c:idx val="7"/>
          <c:order val="2"/>
          <c:tx>
            <c:strRef>
              <c:f>Sheet1!$A$4</c:f>
              <c:strCache>
                <c:ptCount val="1"/>
                <c:pt idx="0">
                  <c:v> France</c:v>
                </c:pt>
              </c:strCache>
            </c:strRef>
          </c:tx>
          <c:spPr>
            <a:ln w="47625">
              <a:solidFill>
                <a:srgbClr val="0000FF"/>
              </a:solidFill>
              <a:prstDash val="solid"/>
            </a:ln>
          </c:spPr>
          <c:marker>
            <c:symbol val="circle"/>
            <c:size val="6"/>
            <c:spPr>
              <a:solidFill>
                <a:srgbClr val="CCFFCC"/>
              </a:solidFill>
              <a:ln w="15875">
                <a:solidFill>
                  <a:srgbClr val="000099"/>
                </a:solidFill>
              </a:ln>
            </c:spPr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Sheet1!$B$4:$AE$4</c:f>
              <c:numCache>
                <c:formatCode>0.00</c:formatCode>
                <c:ptCount val="30"/>
                <c:pt idx="0">
                  <c:v>112.80631890448419</c:v>
                </c:pt>
                <c:pt idx="1">
                  <c:v>109.52071250988817</c:v>
                </c:pt>
                <c:pt idx="2">
                  <c:v>109.97393187427681</c:v>
                </c:pt>
                <c:pt idx="3">
                  <c:v>111.86635142031484</c:v>
                </c:pt>
                <c:pt idx="4">
                  <c:v>111.28892970944612</c:v>
                </c:pt>
                <c:pt idx="5">
                  <c:v>107.32447536517653</c:v>
                </c:pt>
                <c:pt idx="6">
                  <c:v>108.66497224613892</c:v>
                </c:pt>
                <c:pt idx="7">
                  <c:v>109.86518618369357</c:v>
                </c:pt>
                <c:pt idx="8">
                  <c:v>104.59050673943362</c:v>
                </c:pt>
                <c:pt idx="9">
                  <c:v>101.6148767775243</c:v>
                </c:pt>
                <c:pt idx="10">
                  <c:v>106.64683700961683</c:v>
                </c:pt>
                <c:pt idx="11">
                  <c:v>106.61819903093337</c:v>
                </c:pt>
                <c:pt idx="12">
                  <c:v>107.66696776859781</c:v>
                </c:pt>
                <c:pt idx="13">
                  <c:v>107.00320628751967</c:v>
                </c:pt>
                <c:pt idx="14">
                  <c:v>109.3116970768184</c:v>
                </c:pt>
                <c:pt idx="15">
                  <c:v>107.97262955551226</c:v>
                </c:pt>
                <c:pt idx="16">
                  <c:v>108.72895403124787</c:v>
                </c:pt>
                <c:pt idx="17">
                  <c:v>108.12709813466839</c:v>
                </c:pt>
                <c:pt idx="18">
                  <c:v>112.96014124917349</c:v>
                </c:pt>
                <c:pt idx="19">
                  <c:v>112.99247021579222</c:v>
                </c:pt>
                <c:pt idx="20">
                  <c:v>112.50319213978068</c:v>
                </c:pt>
                <c:pt idx="21">
                  <c:v>115.83416669602234</c:v>
                </c:pt>
                <c:pt idx="22">
                  <c:v>114.03456394963196</c:v>
                </c:pt>
                <c:pt idx="23">
                  <c:v>115.51173107495232</c:v>
                </c:pt>
                <c:pt idx="24">
                  <c:v>118.97888480177245</c:v>
                </c:pt>
                <c:pt idx="25">
                  <c:v>102.51524775249594</c:v>
                </c:pt>
                <c:pt idx="26">
                  <c:v>116.82190064557534</c:v>
                </c:pt>
                <c:pt idx="27">
                  <c:v>106.37372539440253</c:v>
                </c:pt>
                <c:pt idx="28">
                  <c:v>109.81970740151887</c:v>
                </c:pt>
                <c:pt idx="29">
                  <c:v>110.01176882652874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FB-48A1-BFD4-34842E9B43B1}"/>
            </c:ext>
          </c:extLst>
        </c:ser>
        <c:ser>
          <c:idx val="8"/>
          <c:order val="3"/>
          <c:tx>
            <c:strRef>
              <c:f>Sheet1!$A$5</c:f>
              <c:strCache>
                <c:ptCount val="1"/>
                <c:pt idx="0">
                  <c:v> UK</c:v>
                </c:pt>
              </c:strCache>
            </c:strRef>
          </c:tx>
          <c:spPr>
            <a:ln w="47625" cap="sq" cmpd="sng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Sheet1!$B$1:$AE$1</c:f>
              <c:numCache>
                <c:formatCode>General</c:formatCode>
                <c:ptCount val="30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  <c:pt idx="26">
                  <c:v>2021</c:v>
                </c:pt>
                <c:pt idx="27">
                  <c:v>2022</c:v>
                </c:pt>
                <c:pt idx="28">
                  <c:v>2023</c:v>
                </c:pt>
                <c:pt idx="29">
                  <c:v>2024</c:v>
                </c:pt>
              </c:numCache>
            </c:numRef>
          </c:cat>
          <c:val>
            <c:numRef>
              <c:f>Sheet1!$B$5:$AE$5</c:f>
              <c:numCache>
                <c:formatCode>0.00</c:formatCode>
                <c:ptCount val="30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  <c:pt idx="16">
                  <c:v>100</c:v>
                </c:pt>
                <c:pt idx="17">
                  <c:v>100</c:v>
                </c:pt>
                <c:pt idx="18">
                  <c:v>100</c:v>
                </c:pt>
                <c:pt idx="19">
                  <c:v>100</c:v>
                </c:pt>
                <c:pt idx="20">
                  <c:v>100</c:v>
                </c:pt>
                <c:pt idx="21">
                  <c:v>100</c:v>
                </c:pt>
                <c:pt idx="22">
                  <c:v>100</c:v>
                </c:pt>
                <c:pt idx="23">
                  <c:v>100</c:v>
                </c:pt>
                <c:pt idx="24">
                  <c:v>100</c:v>
                </c:pt>
                <c:pt idx="25">
                  <c:v>100</c:v>
                </c:pt>
                <c:pt idx="26">
                  <c:v>100</c:v>
                </c:pt>
                <c:pt idx="27">
                  <c:v>100</c:v>
                </c:pt>
                <c:pt idx="28">
                  <c:v>100</c:v>
                </c:pt>
                <c:pt idx="29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DFB-48A1-BFD4-34842E9B43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6377232"/>
        <c:axId val="1"/>
      </c:lineChart>
      <c:catAx>
        <c:axId val="166377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49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60"/>
        <c:auto val="0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145"/>
          <c:min val="90"/>
        </c:scaling>
        <c:delete val="0"/>
        <c:axPos val="l"/>
        <c:majorGridlines>
          <c:spPr>
            <a:ln w="14496">
              <a:solidFill>
                <a:srgbClr val="969696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GDP per hour worked: UK = 100</a:t>
                </a:r>
              </a:p>
            </c:rich>
          </c:tx>
          <c:layout>
            <c:manualLayout>
              <c:xMode val="edge"/>
              <c:yMode val="edge"/>
              <c:x val="8.6917019987886585E-5"/>
              <c:y val="0.17390752497542741"/>
            </c:manualLayout>
          </c:layout>
          <c:overlay val="0"/>
          <c:spPr>
            <a:noFill/>
            <a:ln w="28993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14496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6377232"/>
        <c:crosses val="autoZero"/>
        <c:crossBetween val="midCat"/>
        <c:majorUnit val="5"/>
      </c:valAx>
      <c:spPr>
        <a:solidFill>
          <a:schemeClr val="bg1"/>
        </a:solidFill>
        <a:ln w="6350">
          <a:solidFill>
            <a:schemeClr val="tx1"/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 b="0" i="0" u="none" strike="noStrike" baseline="0">
                <a:solidFill>
                  <a:srgbClr val="960096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0" i="0" u="none" strike="noStrike" baseline="0">
                <a:solidFill>
                  <a:srgbClr val="008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000" b="0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000" b="0" i="0" u="none" strike="noStrike" baseline="0">
                <a:solidFill>
                  <a:srgbClr val="FF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27559479103573592"/>
          <c:y val="0.81924328414939185"/>
          <c:w val="0.52458388855239246"/>
          <c:h val="8.2718933299186087E-2"/>
        </c:manualLayout>
      </c:layout>
      <c:overlay val="0"/>
      <c:spPr>
        <a:solidFill>
          <a:srgbClr val="FFFFDC"/>
        </a:solidFill>
        <a:ln w="19050">
          <a:solidFill>
            <a:srgbClr val="960096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055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171867E-EBD2-458D-8912-89AD0D1374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D2ADA-C6F7-4482-B5E7-7BB13947AC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36F43BAD-DE05-4D40-B6E8-A6B4E94FFE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1754D273-F5DA-4510-A426-9D20A4CEFEC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D154B528-8880-4400-A628-1148CADA499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A09D521-D909-4F31-BD9D-1B384F477D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2D2D9F-6745-48CD-9AC1-5FC758D6E4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79E2593-AC0A-4AD2-A3EA-28A2EB77A7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495F9-708B-4A1E-AFA3-0CCDBF404421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96322" name="Rectangle 7">
            <a:extLst>
              <a:ext uri="{FF2B5EF4-FFF2-40B4-BE49-F238E27FC236}">
                <a16:creationId xmlns:a16="http://schemas.microsoft.com/office/drawing/2014/main" id="{526E5ACA-D78C-4AF5-B68C-AF11F824A0D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E2109727-0A34-496F-A73B-022A433BFB7A}" type="slidenum">
              <a:rPr lang="en-GB" altLang="en-US">
                <a:solidFill>
                  <a:srgbClr val="000000"/>
                </a:solidFill>
                <a:latin typeface="Calibri" panose="020F0502020204030204" pitchFamily="34" charset="0"/>
              </a:rPr>
              <a:pPr algn="r">
                <a:spcBef>
                  <a:spcPct val="0"/>
                </a:spcBef>
              </a:pPr>
              <a:t>1</a:t>
            </a:fld>
            <a:endParaRPr lang="en-GB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696323" name="Rectangle 2">
            <a:extLst>
              <a:ext uri="{FF2B5EF4-FFF2-40B4-BE49-F238E27FC236}">
                <a16:creationId xmlns:a16="http://schemas.microsoft.com/office/drawing/2014/main" id="{56F11345-643E-4264-B4B7-BFB49DB6BA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696324" name="Rectangle 3">
            <a:extLst>
              <a:ext uri="{FF2B5EF4-FFF2-40B4-BE49-F238E27FC236}">
                <a16:creationId xmlns:a16="http://schemas.microsoft.com/office/drawing/2014/main" id="{1F00CAB6-D588-452E-A737-1B4ECC0C8A6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6" name="Rectangle 20">
            <a:extLst>
              <a:ext uri="{FF2B5EF4-FFF2-40B4-BE49-F238E27FC236}">
                <a16:creationId xmlns:a16="http://schemas.microsoft.com/office/drawing/2014/main" id="{439CE3AB-E292-4C09-8F97-B32BC92C83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6000" cy="2241550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A403BA4C-B253-484B-82D4-FDBAE4A6A9B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47146" y="2951163"/>
            <a:ext cx="9004829" cy="1089025"/>
          </a:xfrm>
          <a:prstGeom prst="rect">
            <a:avLst/>
          </a:prstGeom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lnSpc>
                <a:spcPct val="110000"/>
              </a:lnSpc>
              <a:buFont typeface="Wingdings 2" panose="05020102010507070707" pitchFamily="18" charset="2"/>
              <a:buNone/>
              <a:defRPr sz="4400">
                <a:solidFill>
                  <a:srgbClr val="000066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  <a:endParaRPr lang="en-GB" altLang="en-US" noProof="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9E75A9-6880-4509-9D09-9F7FE494827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2F8AC65-77C9-4B22-9139-051CCC688DC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757FC51-62FA-467C-A837-B3630A47D749}"/>
              </a:ext>
            </a:extLst>
          </p:cNvPr>
          <p:cNvSpPr>
            <a:spLocks noChangeArrowheads="1"/>
          </p:cNvSpPr>
          <p:nvPr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CD5A55A-9FB8-4A64-BA91-0842DBD43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AEA780-3796-413F-853F-39A0156F7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818B4DB6-441C-400A-8362-E5F1169AB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5100" y="2379663"/>
            <a:ext cx="9568921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55317" name="Rectangle 21">
            <a:extLst>
              <a:ext uri="{FF2B5EF4-FFF2-40B4-BE49-F238E27FC236}">
                <a16:creationId xmlns:a16="http://schemas.microsoft.com/office/drawing/2014/main" id="{65667BD0-0703-4F8C-A073-FBD87DA06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1800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6445D5D7-804F-4593-BBBE-0410DBA3384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0"/>
            <a:ext cx="9906000" cy="24509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0" name="Rectangle 20">
            <a:extLst>
              <a:ext uri="{FF2B5EF4-FFF2-40B4-BE49-F238E27FC236}">
                <a16:creationId xmlns:a16="http://schemas.microsoft.com/office/drawing/2014/main" id="{841BADFC-AA03-4006-8805-66993F9168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879" y="-59506"/>
            <a:ext cx="9906000" cy="2332938"/>
          </a:xfrm>
          <a:prstGeom prst="rect">
            <a:avLst/>
          </a:prstGeom>
          <a:solidFill>
            <a:srgbClr val="DFDF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77F8E1A-B50F-40A9-B681-EC1CC4C1F09D}"/>
              </a:ext>
            </a:extLst>
          </p:cNvPr>
          <p:cNvSpPr/>
          <p:nvPr userDrawn="1"/>
        </p:nvSpPr>
        <p:spPr bwMode="auto">
          <a:xfrm>
            <a:off x="76593" y="2273432"/>
            <a:ext cx="9714869" cy="177538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666699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4C8D742-6507-4472-B951-0DC1A67DDF3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C130E9A-9589-4BAE-8D10-56B55321941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434B53A-DAF4-4B8E-9299-6A3D79F15E59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2746CB-7B07-4A0E-843B-1757597F74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82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3894845-E4F4-4521-9834-F911C73994E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26" name="Straight Connector 25">
            <a:extLst>
              <a:ext uri="{FF2B5EF4-FFF2-40B4-BE49-F238E27FC236}">
                <a16:creationId xmlns:a16="http://schemas.microsoft.com/office/drawing/2014/main" id="{7DAC37C7-DE90-4059-A355-2CD2F341125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2369180"/>
            <a:ext cx="9568921" cy="0"/>
          </a:xfrm>
          <a:prstGeom prst="line">
            <a:avLst/>
          </a:prstGeom>
          <a:noFill/>
          <a:ln w="9525" cap="flat" cmpd="sng" algn="ctr">
            <a:solidFill>
              <a:srgbClr val="DCD3E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3E9B8D43-30F2-40B7-8F9E-AB95AEE9AD0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555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8AD5BB-F309-4494-A427-98A00CA21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951" y="204790"/>
            <a:ext cx="7166372" cy="1707961"/>
          </a:xfrm>
          <a:prstGeom prst="rect">
            <a:avLst/>
          </a:prstGeom>
          <a:effectLst/>
        </p:spPr>
        <p:txBody>
          <a:bodyPr/>
          <a:lstStyle>
            <a:lvl1pPr>
              <a:lnSpc>
                <a:spcPct val="100000"/>
              </a:lnSpc>
              <a:defRPr sz="4800">
                <a:solidFill>
                  <a:srgbClr val="800080"/>
                </a:solidFill>
                <a:effectLst>
                  <a:outerShdw blurRad="12700" dist="25400" dir="2700000" algn="tl" rotWithShape="0">
                    <a:prstClr val="black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9684D70-C3A5-48E2-AC8F-DB4E494DDBA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378" y="166578"/>
            <a:ext cx="9564203" cy="6531083"/>
          </a:xfrm>
          <a:prstGeom prst="rect">
            <a:avLst/>
          </a:prstGeom>
          <a:noFill/>
          <a:ln w="15875" algn="ctr">
            <a:solidFill>
              <a:srgbClr val="33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065200-4004-4C04-B165-0EF83C3E8C4A}"/>
              </a:ext>
            </a:extLst>
          </p:cNvPr>
          <p:cNvGrpSpPr/>
          <p:nvPr userDrawn="1"/>
        </p:nvGrpSpPr>
        <p:grpSpPr>
          <a:xfrm>
            <a:off x="4708525" y="2058989"/>
            <a:ext cx="492204" cy="587057"/>
            <a:chOff x="5809298" y="2058988"/>
            <a:chExt cx="605790" cy="587057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3F347634-5871-4665-97D8-D102D339AABC}"/>
                </a:ext>
              </a:extLst>
            </p:cNvPr>
            <p:cNvSpPr/>
            <p:nvPr userDrawn="1"/>
          </p:nvSpPr>
          <p:spPr>
            <a:xfrm>
              <a:off x="5809298" y="2058988"/>
              <a:ext cx="605790" cy="587057"/>
            </a:xfrm>
            <a:prstGeom prst="ellipse">
              <a:avLst/>
            </a:prstGeom>
            <a:solidFill>
              <a:srgbClr val="FFFFFF"/>
            </a:solidFill>
            <a:ln w="15875" cap="rnd" cmpd="sng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sz="24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CB120FA-EDFA-49D9-9440-94708EBCE41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875974" y="2122170"/>
              <a:ext cx="477112" cy="464370"/>
            </a:xfrm>
            <a:prstGeom prst="ellipse">
              <a:avLst/>
            </a:prstGeom>
            <a:solidFill>
              <a:srgbClr val="FFFFFF"/>
            </a:solidFill>
            <a:ln w="50800" cap="rnd" cmpd="dbl" algn="ctr">
              <a:solidFill>
                <a:srgbClr val="660066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eaLnBrk="1" hangingPunct="1">
                <a:defRPr/>
              </a:pPr>
              <a:endParaRPr lang="en-US" sz="2400">
                <a:solidFill>
                  <a:schemeClr val="lt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748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 build="p" autoUpdateAnimBg="0">
        <p:tmplLst>
          <p:tmpl lvl="1">
            <p:tnLst>
              <p:par>
                <p:cTn presetID="23" presetClass="entr" presetSubtype="272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30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2/3*#ppt_w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5301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2/3*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07363-1893-4DD6-86F9-228FB36B5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85025"/>
          </a:xfrm>
          <a:prstGeom prst="rect">
            <a:avLst/>
          </a:prstGeom>
        </p:spPr>
        <p:txBody>
          <a:bodyPr/>
          <a:lstStyle>
            <a:lvl1pPr>
              <a:defRPr sz="39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20798-5084-402D-B3F2-19A20E09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761" y="1524000"/>
            <a:ext cx="9245600" cy="4889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7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691A-6120-4447-A6C8-E29110EC2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1" y="204790"/>
            <a:ext cx="9245600" cy="758825"/>
          </a:xfrm>
          <a:prstGeom prst="rect">
            <a:avLst/>
          </a:prstGeom>
          <a:effectLst>
            <a:outerShdw dist="17780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80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20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710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anose="05020102010507070707" pitchFamily="18" charset="2"/>
        <a:buChar char="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anose="05000000000000000000" pitchFamily="2" charset="2"/>
        <a:buChar char="¡"/>
        <a:defRPr sz="2600" kern="1200">
          <a:solidFill>
            <a:srgbClr val="00435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anose="05020102010507070707" pitchFamily="18" charset="2"/>
        <a:buChar char="÷"/>
        <a:defRPr sz="2300" kern="1200">
          <a:solidFill>
            <a:srgbClr val="131575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rgbClr val="B56403"/>
        </a:buClr>
        <a:buSzPct val="65000"/>
        <a:buFont typeface="Wingdings 2" panose="05020102010507070707" pitchFamily="18" charset="2"/>
        <a:buChar char="°"/>
        <a:defRPr sz="2000" kern="1200">
          <a:solidFill>
            <a:srgbClr val="4F4A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ata-explorer.oecd.org/vis?tm=productivity&amp;pg=0&amp;snb=529&amp;df%5bds%5d=dsDisseminateFinalDMZ&amp;df%5bid%5d=DSD_PDB%40DF_PDB&amp;df%5bag%5d=OECD.SDD.TPS&amp;df%5bvs%5d=2.0&amp;dq=.A.GVAHRS._T.XDC_H..N..&amp;lom=LASTNPERIODS&amp;lo=5&amp;to%5bTIME_PERIOD%5d=fals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B6465E36-98D6-85FE-CADF-2CED402A375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4237950"/>
              </p:ext>
            </p:extLst>
          </p:nvPr>
        </p:nvGraphicFramePr>
        <p:xfrm>
          <a:off x="0" y="0"/>
          <a:ext cx="9906000" cy="5845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7FE6099-61AD-F605-0857-5CA991176F8B}"/>
              </a:ext>
            </a:extLst>
          </p:cNvPr>
          <p:cNvSpPr txBox="1"/>
          <p:nvPr/>
        </p:nvSpPr>
        <p:spPr>
          <a:xfrm>
            <a:off x="697794" y="5883525"/>
            <a:ext cx="882941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latin typeface="+mn-lt"/>
              </a:rPr>
              <a:t>Note</a:t>
            </a:r>
            <a:r>
              <a:rPr lang="en-GB" sz="1400" dirty="0">
                <a:latin typeface="+mn-lt"/>
              </a:rPr>
              <a:t>: Figures are current-price GDP per hour worked, PPP converted.</a:t>
            </a:r>
          </a:p>
          <a:p>
            <a:pPr>
              <a:spcAft>
                <a:spcPts val="600"/>
              </a:spcAft>
            </a:pPr>
            <a:r>
              <a:rPr lang="en-GB" sz="1400" i="1" dirty="0">
                <a:latin typeface="+mn-lt"/>
              </a:rPr>
              <a:t>Source</a:t>
            </a:r>
            <a:r>
              <a:rPr lang="en-GB" sz="1400" dirty="0">
                <a:latin typeface="+mn-lt"/>
              </a:rPr>
              <a:t>: Based on data in </a:t>
            </a:r>
            <a:r>
              <a:rPr lang="en-GB" sz="1400" i="1" u="sng" dirty="0">
                <a:latin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OECD Data Explorer</a:t>
            </a:r>
            <a:r>
              <a:rPr lang="en-GB" sz="1400" dirty="0">
                <a:latin typeface="+mn-lt"/>
              </a:rPr>
              <a:t> (OECD, 2025).</a:t>
            </a:r>
          </a:p>
          <a:p>
            <a:pPr algn="ctr"/>
            <a:r>
              <a:rPr lang="en-GB" sz="2200" b="1" dirty="0">
                <a:latin typeface="+mn-lt"/>
              </a:rPr>
              <a:t>Figure 2</a:t>
            </a:r>
            <a:r>
              <a:rPr lang="en-GB" sz="2200" dirty="0">
                <a:latin typeface="+mn-lt"/>
              </a:rPr>
              <a:t>  Productivity levels in selected economies relative to the UK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C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C" id="{8A80812A-DC50-4E0C-B6F6-5C904049641D}" vid="{FCDC5463-A5AC-4932-A7C0-812FF7DBE42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48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Times New Roman</vt:lpstr>
      <vt:lpstr>Wingdings</vt:lpstr>
      <vt:lpstr>Wingdings 2</vt:lpstr>
      <vt:lpstr>ThemeC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10</cp:revision>
  <dcterms:created xsi:type="dcterms:W3CDTF">2024-06-14T13:46:58Z</dcterms:created>
  <dcterms:modified xsi:type="dcterms:W3CDTF">2025-11-01T11:12:24Z</dcterms:modified>
</cp:coreProperties>
</file>