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639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FFE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1" d="100"/>
          <a:sy n="91" d="100"/>
        </p:scale>
        <p:origin x="965" y="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703565376849355"/>
          <c:y val="4.5572649540027307E-2"/>
          <c:w val="0.84517039639401392"/>
          <c:h val="0.86119273517920159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Primary deficit</c:v>
                </c:pt>
              </c:strCache>
            </c:strRef>
          </c:tx>
          <c:spPr>
            <a:ln w="38100">
              <a:solidFill>
                <a:srgbClr val="C00000"/>
              </a:solidFill>
              <a:prstDash val="solid"/>
            </a:ln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1975</c:v>
                </c:pt>
                <c:pt idx="1">
                  <c:v>1976</c:v>
                </c:pt>
                <c:pt idx="2">
                  <c:v>1977</c:v>
                </c:pt>
                <c:pt idx="3">
                  <c:v>1978</c:v>
                </c:pt>
                <c:pt idx="4">
                  <c:v>1979</c:v>
                </c:pt>
                <c:pt idx="5">
                  <c:v>1980</c:v>
                </c:pt>
                <c:pt idx="6">
                  <c:v>1981</c:v>
                </c:pt>
                <c:pt idx="7">
                  <c:v>1982</c:v>
                </c:pt>
                <c:pt idx="8">
                  <c:v>1983</c:v>
                </c:pt>
                <c:pt idx="9">
                  <c:v>1984</c:v>
                </c:pt>
                <c:pt idx="10">
                  <c:v>1985</c:v>
                </c:pt>
                <c:pt idx="11">
                  <c:v>1986</c:v>
                </c:pt>
                <c:pt idx="12">
                  <c:v>1987</c:v>
                </c:pt>
                <c:pt idx="13">
                  <c:v>1988</c:v>
                </c:pt>
                <c:pt idx="14">
                  <c:v>1989</c:v>
                </c:pt>
                <c:pt idx="15">
                  <c:v>1990</c:v>
                </c:pt>
                <c:pt idx="16">
                  <c:v>1991</c:v>
                </c:pt>
                <c:pt idx="17">
                  <c:v>1992</c:v>
                </c:pt>
                <c:pt idx="18">
                  <c:v>1993</c:v>
                </c:pt>
                <c:pt idx="19">
                  <c:v>1994</c:v>
                </c:pt>
                <c:pt idx="20">
                  <c:v>1995</c:v>
                </c:pt>
                <c:pt idx="21">
                  <c:v>1996</c:v>
                </c:pt>
                <c:pt idx="22">
                  <c:v>1997</c:v>
                </c:pt>
                <c:pt idx="23">
                  <c:v>1998</c:v>
                </c:pt>
                <c:pt idx="24">
                  <c:v>1999</c:v>
                </c:pt>
                <c:pt idx="25">
                  <c:v>2000</c:v>
                </c:pt>
                <c:pt idx="26">
                  <c:v>2001</c:v>
                </c:pt>
                <c:pt idx="27">
                  <c:v>2002</c:v>
                </c:pt>
                <c:pt idx="28">
                  <c:v>2003</c:v>
                </c:pt>
                <c:pt idx="29">
                  <c:v>2004</c:v>
                </c:pt>
                <c:pt idx="30">
                  <c:v>2005</c:v>
                </c:pt>
                <c:pt idx="31">
                  <c:v>2006</c:v>
                </c:pt>
                <c:pt idx="32">
                  <c:v>2007</c:v>
                </c:pt>
                <c:pt idx="33">
                  <c:v>2008</c:v>
                </c:pt>
                <c:pt idx="34">
                  <c:v>2009</c:v>
                </c:pt>
                <c:pt idx="35">
                  <c:v>2010</c:v>
                </c:pt>
                <c:pt idx="36">
                  <c:v>2011</c:v>
                </c:pt>
                <c:pt idx="37">
                  <c:v>2012</c:v>
                </c:pt>
                <c:pt idx="38">
                  <c:v>2013</c:v>
                </c:pt>
                <c:pt idx="39">
                  <c:v>2014</c:v>
                </c:pt>
                <c:pt idx="40">
                  <c:v>2015</c:v>
                </c:pt>
                <c:pt idx="41">
                  <c:v>2016</c:v>
                </c:pt>
                <c:pt idx="42">
                  <c:v>2017</c:v>
                </c:pt>
                <c:pt idx="43">
                  <c:v>2018</c:v>
                </c:pt>
                <c:pt idx="44">
                  <c:v>2019</c:v>
                </c:pt>
                <c:pt idx="45">
                  <c:v>2020</c:v>
                </c:pt>
                <c:pt idx="46">
                  <c:v>2021</c:v>
                </c:pt>
                <c:pt idx="47">
                  <c:v>2022</c:v>
                </c:pt>
                <c:pt idx="48">
                  <c:v>2023</c:v>
                </c:pt>
                <c:pt idx="49">
                  <c:v>2024</c:v>
                </c:pt>
                <c:pt idx="50">
                  <c:v>2025</c:v>
                </c:pt>
              </c:numCache>
            </c:numRef>
          </c:cat>
          <c:val>
            <c:numRef>
              <c:f>Sheet1!$B$2:$B$52</c:f>
              <c:numCache>
                <c:formatCode>0.0</c:formatCode>
                <c:ptCount val="51"/>
                <c:pt idx="0">
                  <c:v>2.9972526563172357</c:v>
                </c:pt>
                <c:pt idx="1">
                  <c:v>1.3070377330602421</c:v>
                </c:pt>
                <c:pt idx="2">
                  <c:v>0.32269717037928963</c:v>
                </c:pt>
                <c:pt idx="3">
                  <c:v>1.0537643352498987</c:v>
                </c:pt>
                <c:pt idx="4">
                  <c:v>6.9649858980532428E-2</c:v>
                </c:pt>
                <c:pt idx="5">
                  <c:v>0.55659806069124329</c:v>
                </c:pt>
                <c:pt idx="6">
                  <c:v>-1.9265006152329671</c:v>
                </c:pt>
                <c:pt idx="7">
                  <c:v>-1.0279463366814374</c:v>
                </c:pt>
                <c:pt idx="8">
                  <c:v>-0.16226240148354193</c:v>
                </c:pt>
                <c:pt idx="9">
                  <c:v>-0.36789566271740171</c:v>
                </c:pt>
                <c:pt idx="10">
                  <c:v>-1.3100508821780215</c:v>
                </c:pt>
                <c:pt idx="11">
                  <c:v>-1.3574760041565701</c:v>
                </c:pt>
                <c:pt idx="12">
                  <c:v>-1.9919376280517369</c:v>
                </c:pt>
                <c:pt idx="13">
                  <c:v>-3.620184805288166</c:v>
                </c:pt>
                <c:pt idx="14">
                  <c:v>-2.2792144977674851</c:v>
                </c:pt>
                <c:pt idx="15">
                  <c:v>-1.0072577914525889</c:v>
                </c:pt>
                <c:pt idx="16">
                  <c:v>1.53969340517356</c:v>
                </c:pt>
                <c:pt idx="17">
                  <c:v>4.3082970247980867</c:v>
                </c:pt>
                <c:pt idx="18">
                  <c:v>4.409074605451937</c:v>
                </c:pt>
                <c:pt idx="19">
                  <c:v>2.9408611712767483</c:v>
                </c:pt>
                <c:pt idx="20">
                  <c:v>1.4786886689484648</c:v>
                </c:pt>
                <c:pt idx="21">
                  <c:v>0.51116092468339558</c:v>
                </c:pt>
                <c:pt idx="22">
                  <c:v>-1.574707651290004</c:v>
                </c:pt>
                <c:pt idx="23">
                  <c:v>-2.4819759970377464</c:v>
                </c:pt>
                <c:pt idx="24">
                  <c:v>-3.1601908760203732</c:v>
                </c:pt>
                <c:pt idx="25">
                  <c:v>-3.3630619420278673</c:v>
                </c:pt>
                <c:pt idx="26">
                  <c:v>-1.1974525388267412</c:v>
                </c:pt>
                <c:pt idx="27">
                  <c:v>1.2679672816793286</c:v>
                </c:pt>
                <c:pt idx="28">
                  <c:v>1.6932251349794629</c:v>
                </c:pt>
                <c:pt idx="29">
                  <c:v>2.0844866419849302</c:v>
                </c:pt>
                <c:pt idx="30">
                  <c:v>1.4496442160521201</c:v>
                </c:pt>
                <c:pt idx="31">
                  <c:v>0.91881944888326694</c:v>
                </c:pt>
                <c:pt idx="32">
                  <c:v>1.1385713063170655</c:v>
                </c:pt>
                <c:pt idx="33">
                  <c:v>5.4555366811562251</c:v>
                </c:pt>
                <c:pt idx="34">
                  <c:v>8.2911161520537853</c:v>
                </c:pt>
                <c:pt idx="35">
                  <c:v>6.115836918387318</c:v>
                </c:pt>
                <c:pt idx="36">
                  <c:v>4.6161826966061135</c:v>
                </c:pt>
                <c:pt idx="37">
                  <c:v>4.9148602100804535</c:v>
                </c:pt>
                <c:pt idx="38">
                  <c:v>3.6397644375678064</c:v>
                </c:pt>
                <c:pt idx="39">
                  <c:v>3.4269416083147952</c:v>
                </c:pt>
                <c:pt idx="40">
                  <c:v>2.4657108845297864</c:v>
                </c:pt>
                <c:pt idx="41">
                  <c:v>0.92128297257903102</c:v>
                </c:pt>
                <c:pt idx="42">
                  <c:v>0.89041017568067204</c:v>
                </c:pt>
                <c:pt idx="43">
                  <c:v>0.43125082521460179</c:v>
                </c:pt>
                <c:pt idx="44">
                  <c:v>1.3216699064249686</c:v>
                </c:pt>
                <c:pt idx="45">
                  <c:v>14.081303199295569</c:v>
                </c:pt>
                <c:pt idx="46">
                  <c:v>3.1352320521441892</c:v>
                </c:pt>
                <c:pt idx="47">
                  <c:v>1.1380261779325185</c:v>
                </c:pt>
                <c:pt idx="48">
                  <c:v>1</c:v>
                </c:pt>
                <c:pt idx="49">
                  <c:v>0</c:v>
                </c:pt>
                <c:pt idx="50">
                  <c:v>-0.2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8C8-40BE-AF73-7E34DAB440A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Cyclically-adjusted primary deficit</c:v>
                </c:pt>
              </c:strCache>
            </c:strRef>
          </c:tx>
          <c:spPr>
            <a:ln w="34925">
              <a:solidFill>
                <a:srgbClr val="0066CC"/>
              </a:solidFill>
            </a:ln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1975</c:v>
                </c:pt>
                <c:pt idx="1">
                  <c:v>1976</c:v>
                </c:pt>
                <c:pt idx="2">
                  <c:v>1977</c:v>
                </c:pt>
                <c:pt idx="3">
                  <c:v>1978</c:v>
                </c:pt>
                <c:pt idx="4">
                  <c:v>1979</c:v>
                </c:pt>
                <c:pt idx="5">
                  <c:v>1980</c:v>
                </c:pt>
                <c:pt idx="6">
                  <c:v>1981</c:v>
                </c:pt>
                <c:pt idx="7">
                  <c:v>1982</c:v>
                </c:pt>
                <c:pt idx="8">
                  <c:v>1983</c:v>
                </c:pt>
                <c:pt idx="9">
                  <c:v>1984</c:v>
                </c:pt>
                <c:pt idx="10">
                  <c:v>1985</c:v>
                </c:pt>
                <c:pt idx="11">
                  <c:v>1986</c:v>
                </c:pt>
                <c:pt idx="12">
                  <c:v>1987</c:v>
                </c:pt>
                <c:pt idx="13">
                  <c:v>1988</c:v>
                </c:pt>
                <c:pt idx="14">
                  <c:v>1989</c:v>
                </c:pt>
                <c:pt idx="15">
                  <c:v>1990</c:v>
                </c:pt>
                <c:pt idx="16">
                  <c:v>1991</c:v>
                </c:pt>
                <c:pt idx="17">
                  <c:v>1992</c:v>
                </c:pt>
                <c:pt idx="18">
                  <c:v>1993</c:v>
                </c:pt>
                <c:pt idx="19">
                  <c:v>1994</c:v>
                </c:pt>
                <c:pt idx="20">
                  <c:v>1995</c:v>
                </c:pt>
                <c:pt idx="21">
                  <c:v>1996</c:v>
                </c:pt>
                <c:pt idx="22">
                  <c:v>1997</c:v>
                </c:pt>
                <c:pt idx="23">
                  <c:v>1998</c:v>
                </c:pt>
                <c:pt idx="24">
                  <c:v>1999</c:v>
                </c:pt>
                <c:pt idx="25">
                  <c:v>2000</c:v>
                </c:pt>
                <c:pt idx="26">
                  <c:v>2001</c:v>
                </c:pt>
                <c:pt idx="27">
                  <c:v>2002</c:v>
                </c:pt>
                <c:pt idx="28">
                  <c:v>2003</c:v>
                </c:pt>
                <c:pt idx="29">
                  <c:v>2004</c:v>
                </c:pt>
                <c:pt idx="30">
                  <c:v>2005</c:v>
                </c:pt>
                <c:pt idx="31">
                  <c:v>2006</c:v>
                </c:pt>
                <c:pt idx="32">
                  <c:v>2007</c:v>
                </c:pt>
                <c:pt idx="33">
                  <c:v>2008</c:v>
                </c:pt>
                <c:pt idx="34">
                  <c:v>2009</c:v>
                </c:pt>
                <c:pt idx="35">
                  <c:v>2010</c:v>
                </c:pt>
                <c:pt idx="36">
                  <c:v>2011</c:v>
                </c:pt>
                <c:pt idx="37">
                  <c:v>2012</c:v>
                </c:pt>
                <c:pt idx="38">
                  <c:v>2013</c:v>
                </c:pt>
                <c:pt idx="39">
                  <c:v>2014</c:v>
                </c:pt>
                <c:pt idx="40">
                  <c:v>2015</c:v>
                </c:pt>
                <c:pt idx="41">
                  <c:v>2016</c:v>
                </c:pt>
                <c:pt idx="42">
                  <c:v>2017</c:v>
                </c:pt>
                <c:pt idx="43">
                  <c:v>2018</c:v>
                </c:pt>
                <c:pt idx="44">
                  <c:v>2019</c:v>
                </c:pt>
                <c:pt idx="45">
                  <c:v>2020</c:v>
                </c:pt>
                <c:pt idx="46">
                  <c:v>2021</c:v>
                </c:pt>
                <c:pt idx="47">
                  <c:v>2022</c:v>
                </c:pt>
                <c:pt idx="48">
                  <c:v>2023</c:v>
                </c:pt>
                <c:pt idx="49">
                  <c:v>2024</c:v>
                </c:pt>
                <c:pt idx="50">
                  <c:v>2025</c:v>
                </c:pt>
              </c:numCache>
            </c:numRef>
          </c:cat>
          <c:val>
            <c:numRef>
              <c:f>Sheet1!$C$2:$C$52</c:f>
              <c:numCache>
                <c:formatCode>0.0</c:formatCode>
                <c:ptCount val="51"/>
                <c:pt idx="0">
                  <c:v>2.7400821938434365</c:v>
                </c:pt>
                <c:pt idx="1">
                  <c:v>0.64662835244802841</c:v>
                </c:pt>
                <c:pt idx="2">
                  <c:v>-3.6291882728517355E-2</c:v>
                </c:pt>
                <c:pt idx="3">
                  <c:v>1.7406502344668406</c:v>
                </c:pt>
                <c:pt idx="4">
                  <c:v>0.33018858982708049</c:v>
                </c:pt>
                <c:pt idx="5">
                  <c:v>-0.87131797307313297</c:v>
                </c:pt>
                <c:pt idx="6">
                  <c:v>-4.0709472095439336</c:v>
                </c:pt>
                <c:pt idx="7">
                  <c:v>-3.0158524767853501</c:v>
                </c:pt>
                <c:pt idx="8">
                  <c:v>-1.4475084931315576</c:v>
                </c:pt>
                <c:pt idx="9">
                  <c:v>-0.85021900621006385</c:v>
                </c:pt>
                <c:pt idx="10">
                  <c:v>-1.3266302598923192</c:v>
                </c:pt>
                <c:pt idx="11">
                  <c:v>-1.2039804745733806</c:v>
                </c:pt>
                <c:pt idx="12">
                  <c:v>-0.82973378045298196</c:v>
                </c:pt>
                <c:pt idx="13">
                  <c:v>-1.5415721546632912</c:v>
                </c:pt>
                <c:pt idx="14">
                  <c:v>-0.91712798043120314</c:v>
                </c:pt>
                <c:pt idx="15">
                  <c:v>-1.2348436595126058</c:v>
                </c:pt>
                <c:pt idx="16">
                  <c:v>0.15440870229684589</c:v>
                </c:pt>
                <c:pt idx="17">
                  <c:v>2.6637236467098546</c:v>
                </c:pt>
                <c:pt idx="18">
                  <c:v>3.1502265695111955</c:v>
                </c:pt>
                <c:pt idx="19">
                  <c:v>2.1138924534314172</c:v>
                </c:pt>
                <c:pt idx="20">
                  <c:v>0.12615497943458265</c:v>
                </c:pt>
                <c:pt idx="21">
                  <c:v>5.294494052193572E-2</c:v>
                </c:pt>
                <c:pt idx="22">
                  <c:v>-0.48510784308029176</c:v>
                </c:pt>
                <c:pt idx="23">
                  <c:v>-1.2933357172993731</c:v>
                </c:pt>
                <c:pt idx="24">
                  <c:v>-1.9900137980675585</c:v>
                </c:pt>
                <c:pt idx="25">
                  <c:v>-2.4468380268097691</c:v>
                </c:pt>
                <c:pt idx="26">
                  <c:v>-0.74378715450737054</c:v>
                </c:pt>
                <c:pt idx="27">
                  <c:v>1.145210262765568</c:v>
                </c:pt>
                <c:pt idx="28">
                  <c:v>1.8439883546293012</c:v>
                </c:pt>
                <c:pt idx="29">
                  <c:v>2.5908142032913282</c:v>
                </c:pt>
                <c:pt idx="30">
                  <c:v>1.8028544019436654</c:v>
                </c:pt>
                <c:pt idx="31">
                  <c:v>1.1900552123636308</c:v>
                </c:pt>
                <c:pt idx="32">
                  <c:v>1.9667694574664112</c:v>
                </c:pt>
                <c:pt idx="33">
                  <c:v>5.1232788004061458</c:v>
                </c:pt>
                <c:pt idx="34">
                  <c:v>6.2014887571754977</c:v>
                </c:pt>
                <c:pt idx="35">
                  <c:v>4.1881826721066204</c:v>
                </c:pt>
                <c:pt idx="36">
                  <c:v>2.8891465128843463</c:v>
                </c:pt>
                <c:pt idx="37">
                  <c:v>3.3367561226267863</c:v>
                </c:pt>
                <c:pt idx="38">
                  <c:v>2.4246522659414427</c:v>
                </c:pt>
                <c:pt idx="39">
                  <c:v>2.7910143546109922</c:v>
                </c:pt>
                <c:pt idx="40">
                  <c:v>2.2889096781282752</c:v>
                </c:pt>
                <c:pt idx="41">
                  <c:v>0.81270323886028839</c:v>
                </c:pt>
                <c:pt idx="42">
                  <c:v>0.893032408837372</c:v>
                </c:pt>
                <c:pt idx="43">
                  <c:v>0.63634292001775206</c:v>
                </c:pt>
                <c:pt idx="44">
                  <c:v>1.6748061042169833</c:v>
                </c:pt>
                <c:pt idx="45">
                  <c:v>14.040978174630478</c:v>
                </c:pt>
                <c:pt idx="46">
                  <c:v>3.9788770052787288</c:v>
                </c:pt>
                <c:pt idx="47">
                  <c:v>2.1</c:v>
                </c:pt>
                <c:pt idx="48">
                  <c:v>1.3</c:v>
                </c:pt>
                <c:pt idx="49">
                  <c:v>-0.3</c:v>
                </c:pt>
                <c:pt idx="50">
                  <c:v>-0.8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F9-4AC6-B730-F7341C5A23D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</c:strCache>
            </c:strRef>
          </c:tx>
          <c:spPr>
            <a:ln w="12700">
              <a:solidFill>
                <a:schemeClr val="tx1"/>
              </a:solidFill>
            </a:ln>
          </c:spPr>
          <c:marker>
            <c:symbol val="none"/>
          </c:marker>
          <c:cat>
            <c:numRef>
              <c:f>Sheet1!$A$2:$A$52</c:f>
              <c:numCache>
                <c:formatCode>General</c:formatCode>
                <c:ptCount val="51"/>
                <c:pt idx="0">
                  <c:v>1975</c:v>
                </c:pt>
                <c:pt idx="1">
                  <c:v>1976</c:v>
                </c:pt>
                <c:pt idx="2">
                  <c:v>1977</c:v>
                </c:pt>
                <c:pt idx="3">
                  <c:v>1978</c:v>
                </c:pt>
                <c:pt idx="4">
                  <c:v>1979</c:v>
                </c:pt>
                <c:pt idx="5">
                  <c:v>1980</c:v>
                </c:pt>
                <c:pt idx="6">
                  <c:v>1981</c:v>
                </c:pt>
                <c:pt idx="7">
                  <c:v>1982</c:v>
                </c:pt>
                <c:pt idx="8">
                  <c:v>1983</c:v>
                </c:pt>
                <c:pt idx="9">
                  <c:v>1984</c:v>
                </c:pt>
                <c:pt idx="10">
                  <c:v>1985</c:v>
                </c:pt>
                <c:pt idx="11">
                  <c:v>1986</c:v>
                </c:pt>
                <c:pt idx="12">
                  <c:v>1987</c:v>
                </c:pt>
                <c:pt idx="13">
                  <c:v>1988</c:v>
                </c:pt>
                <c:pt idx="14">
                  <c:v>1989</c:v>
                </c:pt>
                <c:pt idx="15">
                  <c:v>1990</c:v>
                </c:pt>
                <c:pt idx="16">
                  <c:v>1991</c:v>
                </c:pt>
                <c:pt idx="17">
                  <c:v>1992</c:v>
                </c:pt>
                <c:pt idx="18">
                  <c:v>1993</c:v>
                </c:pt>
                <c:pt idx="19">
                  <c:v>1994</c:v>
                </c:pt>
                <c:pt idx="20">
                  <c:v>1995</c:v>
                </c:pt>
                <c:pt idx="21">
                  <c:v>1996</c:v>
                </c:pt>
                <c:pt idx="22">
                  <c:v>1997</c:v>
                </c:pt>
                <c:pt idx="23">
                  <c:v>1998</c:v>
                </c:pt>
                <c:pt idx="24">
                  <c:v>1999</c:v>
                </c:pt>
                <c:pt idx="25">
                  <c:v>2000</c:v>
                </c:pt>
                <c:pt idx="26">
                  <c:v>2001</c:v>
                </c:pt>
                <c:pt idx="27">
                  <c:v>2002</c:v>
                </c:pt>
                <c:pt idx="28">
                  <c:v>2003</c:v>
                </c:pt>
                <c:pt idx="29">
                  <c:v>2004</c:v>
                </c:pt>
                <c:pt idx="30">
                  <c:v>2005</c:v>
                </c:pt>
                <c:pt idx="31">
                  <c:v>2006</c:v>
                </c:pt>
                <c:pt idx="32">
                  <c:v>2007</c:v>
                </c:pt>
                <c:pt idx="33">
                  <c:v>2008</c:v>
                </c:pt>
                <c:pt idx="34">
                  <c:v>2009</c:v>
                </c:pt>
                <c:pt idx="35">
                  <c:v>2010</c:v>
                </c:pt>
                <c:pt idx="36">
                  <c:v>2011</c:v>
                </c:pt>
                <c:pt idx="37">
                  <c:v>2012</c:v>
                </c:pt>
                <c:pt idx="38">
                  <c:v>2013</c:v>
                </c:pt>
                <c:pt idx="39">
                  <c:v>2014</c:v>
                </c:pt>
                <c:pt idx="40">
                  <c:v>2015</c:v>
                </c:pt>
                <c:pt idx="41">
                  <c:v>2016</c:v>
                </c:pt>
                <c:pt idx="42">
                  <c:v>2017</c:v>
                </c:pt>
                <c:pt idx="43">
                  <c:v>2018</c:v>
                </c:pt>
                <c:pt idx="44">
                  <c:v>2019</c:v>
                </c:pt>
                <c:pt idx="45">
                  <c:v>2020</c:v>
                </c:pt>
                <c:pt idx="46">
                  <c:v>2021</c:v>
                </c:pt>
                <c:pt idx="47">
                  <c:v>2022</c:v>
                </c:pt>
                <c:pt idx="48">
                  <c:v>2023</c:v>
                </c:pt>
                <c:pt idx="49">
                  <c:v>2024</c:v>
                </c:pt>
                <c:pt idx="50">
                  <c:v>2025</c:v>
                </c:pt>
              </c:numCache>
            </c:numRef>
          </c:cat>
          <c:val>
            <c:numRef>
              <c:f>Sheet1!$D$2:$D$52</c:f>
              <c:numCache>
                <c:formatCode>General</c:formatCode>
                <c:ptCount val="51"/>
                <c:pt idx="0">
                  <c:v>0</c:v>
                </c:pt>
                <c:pt idx="5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8C9-4D95-97D1-8FD439F9FC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207975064"/>
        <c:axId val="1"/>
      </c:lineChart>
      <c:catAx>
        <c:axId val="2079750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 anchor="ctr" anchorCtr="0"/>
          <a:lstStyle/>
          <a:p>
            <a:pPr>
              <a:defRPr sz="2000"/>
            </a:pPr>
            <a:endParaRPr lang="en-US"/>
          </a:p>
        </c:txPr>
        <c:crossAx val="1"/>
        <c:crossesAt val="-6"/>
        <c:auto val="1"/>
        <c:lblAlgn val="ctr"/>
        <c:lblOffset val="100"/>
        <c:tickLblSkip val="5"/>
        <c:tickMarkSkip val="5"/>
        <c:noMultiLvlLbl val="0"/>
      </c:catAx>
      <c:valAx>
        <c:axId val="1"/>
        <c:scaling>
          <c:orientation val="minMax"/>
          <c:max val="16"/>
          <c:min val="-6"/>
        </c:scaling>
        <c:delete val="0"/>
        <c:axPos val="l"/>
        <c:majorGridlines>
          <c:spPr>
            <a:ln w="12700">
              <a:solidFill>
                <a:srgbClr val="C0C0C0"/>
              </a:solidFill>
              <a:prstDash val="solid"/>
            </a:ln>
          </c:spPr>
        </c:majorGridlines>
        <c:title>
          <c:tx>
            <c:rich>
              <a:bodyPr/>
              <a:lstStyle/>
              <a:p>
                <a:pPr>
                  <a:defRPr sz="20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r>
                  <a:rPr lang="en-GB" sz="2000"/>
                  <a:t>Percentage of GDP</a:t>
                </a:r>
              </a:p>
            </c:rich>
          </c:tx>
          <c:layout>
            <c:manualLayout>
              <c:xMode val="edge"/>
              <c:yMode val="edge"/>
              <c:x val="8.3720977185544106E-3"/>
              <c:y val="0.27368038881257478"/>
            </c:manualLayout>
          </c:layout>
          <c:overlay val="0"/>
          <c:spPr>
            <a:noFill/>
            <a:ln w="20044">
              <a:noFill/>
            </a:ln>
          </c:spPr>
        </c:title>
        <c:numFmt formatCode="0;\–0" sourceLinked="0"/>
        <c:majorTickMark val="out"/>
        <c:minorTickMark val="none"/>
        <c:tickLblPos val="nextTo"/>
        <c:spPr>
          <a:ln w="15875">
            <a:solidFill>
              <a:schemeClr val="tx1"/>
            </a:solidFill>
            <a:prstDash val="solid"/>
          </a:ln>
        </c:spPr>
        <c:txPr>
          <a:bodyPr rot="0" vert="horz"/>
          <a:lstStyle/>
          <a:p>
            <a:pPr>
              <a:defRPr sz="2000"/>
            </a:pPr>
            <a:endParaRPr lang="en-US"/>
          </a:p>
        </c:txPr>
        <c:crossAx val="207975064"/>
        <c:crosses val="autoZero"/>
        <c:crossBetween val="midCat"/>
        <c:majorUnit val="2"/>
      </c:valAx>
      <c:spPr>
        <a:noFill/>
        <a:ln w="15875">
          <a:solidFill>
            <a:schemeClr val="bg1">
              <a:lumMod val="75000"/>
            </a:schemeClr>
          </a:solidFill>
        </a:ln>
      </c:spPr>
    </c:plotArea>
    <c:legend>
      <c:legendPos val="r"/>
      <c:legendEntry>
        <c:idx val="0"/>
        <c:txPr>
          <a:bodyPr/>
          <a:lstStyle/>
          <a:p>
            <a:pPr>
              <a:defRPr sz="200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>
                <a:solidFill>
                  <a:srgbClr val="0066CC"/>
                </a:solidFill>
              </a:defRPr>
            </a:pPr>
            <a:endParaRPr lang="en-US"/>
          </a:p>
        </c:txPr>
      </c:legendEntry>
      <c:legendEntry>
        <c:idx val="2"/>
        <c:delete val="1"/>
      </c:legendEntry>
      <c:layout>
        <c:manualLayout>
          <c:xMode val="edge"/>
          <c:yMode val="edge"/>
          <c:x val="0.12750107875601194"/>
          <c:y val="7.2333699428528894E-2"/>
          <c:w val="0.43028679588128405"/>
          <c:h val="0.13947231835302951"/>
        </c:manualLayout>
      </c:layout>
      <c:overlay val="0"/>
      <c:spPr>
        <a:solidFill>
          <a:srgbClr val="FFFFE1"/>
        </a:solidFill>
        <a:ln w="15875">
          <a:solidFill>
            <a:schemeClr val="accent4">
              <a:lumMod val="50000"/>
            </a:schemeClr>
          </a:solidFill>
        </a:ln>
      </c:spPr>
      <c:txPr>
        <a:bodyPr/>
        <a:lstStyle/>
        <a:p>
          <a:pPr>
            <a:defRPr sz="2000"/>
          </a:pPr>
          <a:endParaRPr lang="en-US"/>
        </a:p>
      </c:txPr>
    </c:legend>
    <c:plotVisOnly val="1"/>
    <c:dispBlanksAs val="span"/>
    <c:showDLblsOverMax val="0"/>
  </c:chart>
  <c:spPr>
    <a:noFill/>
    <a:ln>
      <a:noFill/>
    </a:ln>
  </c:spPr>
  <c:txPr>
    <a:bodyPr/>
    <a:lstStyle/>
    <a:p>
      <a:pPr>
        <a:defRPr sz="1798" b="0" i="0" u="none" strike="noStrike" baseline="0">
          <a:solidFill>
            <a:schemeClr val="tx1"/>
          </a:solidFill>
          <a:latin typeface="Arial" panose="020B0604020202020204" pitchFamily="34" charset="0"/>
          <a:ea typeface="Times New Roman"/>
          <a:cs typeface="Arial" panose="020B0604020202020204" pitchFamily="34" charset="0"/>
        </a:defRPr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B99B6E-636E-4CA3-9EC4-12629F948A86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A3E57F-A229-493E-AF3B-6B28056BE2F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187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>
            <a:extLst>
              <a:ext uri="{FF2B5EF4-FFF2-40B4-BE49-F238E27FC236}">
                <a16:creationId xmlns:a16="http://schemas.microsoft.com/office/drawing/2014/main" id="{BAE7476C-ECBE-496C-90A0-85A1A790C59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85A03C0F-39F6-4BDF-B02B-61E0C04691BB}" type="slidenum">
              <a:rPr kumimoji="0" lang="en-GB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+mn-cs"/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3C8A8A42-60C9-4696-8943-935F2D99923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  <a:ln/>
        </p:spPr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4CFB829D-9722-4763-B059-CD664752356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2115022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654439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73388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068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6831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6538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4040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7509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835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2192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13296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569C4-2158-4EA1-A8DD-079AE8C1C328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080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69C4-2158-4EA1-A8DD-079AE8C1C328}" type="datetimeFigureOut">
              <a:rPr lang="en-GB" smtClean="0"/>
              <a:t>23/11/2023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400813-B890-4A83-9091-5DD99C06180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030385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budgetresponsibility.org.uk/data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2">
            <a:extLst>
              <a:ext uri="{FF2B5EF4-FFF2-40B4-BE49-F238E27FC236}">
                <a16:creationId xmlns:a16="http://schemas.microsoft.com/office/drawing/2014/main" id="{72D827E4-C1AD-46FF-9D50-91A4E812183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0364972"/>
              </p:ext>
            </p:extLst>
          </p:nvPr>
        </p:nvGraphicFramePr>
        <p:xfrm>
          <a:off x="0" y="0"/>
          <a:ext cx="9906000" cy="5814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44AF2C2E-AEA9-4794-849D-CC842A2173C9}"/>
              </a:ext>
            </a:extLst>
          </p:cNvPr>
          <p:cNvSpPr txBox="1"/>
          <p:nvPr/>
        </p:nvSpPr>
        <p:spPr>
          <a:xfrm>
            <a:off x="0" y="6396335"/>
            <a:ext cx="990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914354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400" dirty="0">
                <a:latin typeface="Arial" panose="020B0604020202020204" pitchFamily="34" charset="0"/>
                <a:cs typeface="Arial" panose="020B0604020202020204" pitchFamily="34" charset="0"/>
              </a:rPr>
              <a:t>1. Primary deficit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462B651-72ED-4E53-BFCD-0A07A41D3C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5814421"/>
            <a:ext cx="9906000" cy="541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Notes:  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Data relate to financial years beginning in year shown; f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igures exclude public banks; data from 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2023/24 are forecasts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333" spc="-1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685766" indent="-228589" defTabSz="914354" eaLnBrk="0" fontAlgn="base" hangingPunct="0">
              <a:spcBef>
                <a:spcPct val="0"/>
              </a:spcBef>
              <a:spcAft>
                <a:spcPts val="300"/>
              </a:spcAft>
              <a:defRPr/>
            </a:pPr>
            <a:r>
              <a:rPr lang="en-GB" sz="1333" i="1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Source</a:t>
            </a:r>
            <a:r>
              <a:rPr lang="en-GB" sz="1333" spc="-1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GB" altLang="en-US" sz="1333" i="1" dirty="0">
                <a:solidFill>
                  <a:prstClr val="black"/>
                </a:solidFill>
                <a:latin typeface="Arial" panose="020B0604020202020204" pitchFamily="34" charset="0"/>
                <a:hlinkClick r:id="rId4"/>
              </a:rPr>
              <a:t>Public Finances Databank</a:t>
            </a:r>
            <a:r>
              <a:rPr lang="en-GB" altLang="en-US" sz="1333" dirty="0">
                <a:solidFill>
                  <a:prstClr val="black"/>
                </a:solidFill>
                <a:latin typeface="Arial" panose="020B0604020202020204" pitchFamily="34" charset="0"/>
              </a:rPr>
              <a:t>, Office for Budget Responsibility, November 2023.</a:t>
            </a:r>
            <a:endParaRPr lang="en-GB" sz="1333" dirty="0">
              <a:solidFill>
                <a:srgbClr val="000000"/>
              </a:solidFill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225141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152</TotalTime>
  <Words>45</Words>
  <Application>Microsoft Office PowerPoint</Application>
  <PresentationFormat>A4 Paper (210x297 mm)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Dean Garratt</dc:creator>
  <cp:lastModifiedBy>John Sloman</cp:lastModifiedBy>
  <cp:revision>9</cp:revision>
  <dcterms:created xsi:type="dcterms:W3CDTF">2023-11-16T11:42:48Z</dcterms:created>
  <dcterms:modified xsi:type="dcterms:W3CDTF">2023-11-23T09:33:49Z</dcterms:modified>
</cp:coreProperties>
</file>