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  <a:srgbClr val="FFFFD4"/>
    <a:srgbClr val="65B99D"/>
    <a:srgbClr val="ED7D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80" d="100"/>
          <a:sy n="80" d="100"/>
        </p:scale>
        <p:origin x="1133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Chart 2 </a:t>
            </a:r>
            <a:r>
              <a:rPr lang="en-GB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UK</a:t>
            </a:r>
            <a:r>
              <a:rPr lang="en-GB" sz="2400" baseline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gas and electricity price caps</a:t>
            </a:r>
            <a:endParaRPr lang="en-GB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c:rich>
      </c:tx>
      <c:layout>
        <c:manualLayout>
          <c:xMode val="edge"/>
          <c:yMode val="edge"/>
          <c:x val="0.26490496214746634"/>
          <c:y val="0.9425925925925925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2411947913181418"/>
          <c:y val="2.831014873140858E-2"/>
          <c:w val="0.86166143484640056"/>
          <c:h val="0.8310228929717118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Gas daily standing charge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10/21–3/22</c:v>
                </c:pt>
                <c:pt idx="1">
                  <c:v>4/22–9/22</c:v>
                </c:pt>
                <c:pt idx="2">
                  <c:v>10/22–12/22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26</c:v>
                </c:pt>
                <c:pt idx="1">
                  <c:v>27.22</c:v>
                </c:pt>
                <c:pt idx="2">
                  <c:v>28.49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26F-4390-8440-E57523A9843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Gas per kWh</c:v>
                </c:pt>
              </c:strCache>
            </c:strRef>
          </c:tx>
          <c:spPr>
            <a:solidFill>
              <a:srgbClr val="65B99D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10/21–3/22</c:v>
                </c:pt>
                <c:pt idx="1">
                  <c:v>4/22–9/22</c:v>
                </c:pt>
                <c:pt idx="2">
                  <c:v>10/22–12/22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4</c:v>
                </c:pt>
                <c:pt idx="1">
                  <c:v>7.37</c:v>
                </c:pt>
                <c:pt idx="2">
                  <c:v>14.76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26F-4390-8440-E57523A9843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Electric daily standing charge</c:v>
                </c:pt>
              </c:strCache>
            </c:strRef>
          </c:tx>
          <c:spPr>
            <a:solidFill>
              <a:srgbClr val="ED7D31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10/21–3/22</c:v>
                </c:pt>
                <c:pt idx="1">
                  <c:v>4/22–9/22</c:v>
                </c:pt>
                <c:pt idx="2">
                  <c:v>10/22–12/22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26</c:v>
                </c:pt>
                <c:pt idx="1">
                  <c:v>45.34</c:v>
                </c:pt>
                <c:pt idx="2">
                  <c:v>46.36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26F-4390-8440-E57523A9843F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Electic per kWh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10/21–3/22</c:v>
                </c:pt>
                <c:pt idx="1">
                  <c:v>4/22–9/22</c:v>
                </c:pt>
                <c:pt idx="2">
                  <c:v>10/22–12/22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  <c:pt idx="0">
                  <c:v>4</c:v>
                </c:pt>
                <c:pt idx="1">
                  <c:v>28.34</c:v>
                </c:pt>
                <c:pt idx="2">
                  <c:v>51.89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26F-4390-8440-E57523A9843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26289064"/>
        <c:axId val="426290048"/>
      </c:barChart>
      <c:catAx>
        <c:axId val="4262890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426290048"/>
        <c:crosses val="autoZero"/>
        <c:auto val="1"/>
        <c:lblAlgn val="ctr"/>
        <c:lblOffset val="100"/>
        <c:noMultiLvlLbl val="0"/>
      </c:catAx>
      <c:valAx>
        <c:axId val="426290048"/>
        <c:scaling>
          <c:orientation val="minMax"/>
          <c:max val="62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0"/>
                  <a:lumOff val="50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sz="22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Pence</a:t>
                </a:r>
              </a:p>
            </c:rich>
          </c:tx>
          <c:layout>
            <c:manualLayout>
              <c:xMode val="edge"/>
              <c:yMode val="edge"/>
              <c:x val="1.2355451749652975E-2"/>
              <c:y val="0.40778448527267425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19050"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426289064"/>
        <c:crosses val="autoZero"/>
        <c:crossBetween val="between"/>
      </c:valAx>
      <c:spPr>
        <a:noFill/>
        <a:ln w="9525">
          <a:solidFill>
            <a:schemeClr val="tx1"/>
          </a:solidFill>
        </a:ln>
        <a:effectLst/>
      </c:spPr>
    </c:plotArea>
    <c:legend>
      <c:legendPos val="b"/>
      <c:layout>
        <c:manualLayout>
          <c:xMode val="edge"/>
          <c:yMode val="edge"/>
          <c:x val="0.13405122776875444"/>
          <c:y val="2.7484397783610382E-2"/>
          <c:w val="0.83626002268174704"/>
          <c:h val="0.11325634295713036"/>
        </c:manualLayout>
      </c:layout>
      <c:overlay val="0"/>
      <c:spPr>
        <a:solidFill>
          <a:srgbClr val="FFFFD4"/>
        </a:solidFill>
        <a:ln w="15875">
          <a:solidFill>
            <a:srgbClr val="660066"/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39F5C-C50E-4F9C-8130-E3E57DA7CDCE}" type="datetimeFigureOut">
              <a:rPr lang="en-GB" smtClean="0"/>
              <a:t>30/08/2022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49925-F179-4B3A-A76C-2D854A3892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8992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39F5C-C50E-4F9C-8130-E3E57DA7CDCE}" type="datetimeFigureOut">
              <a:rPr lang="en-GB" smtClean="0"/>
              <a:t>30/08/2022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49925-F179-4B3A-A76C-2D854A3892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86758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39F5C-C50E-4F9C-8130-E3E57DA7CDCE}" type="datetimeFigureOut">
              <a:rPr lang="en-GB" smtClean="0"/>
              <a:t>30/08/2022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49925-F179-4B3A-A76C-2D854A3892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1978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39F5C-C50E-4F9C-8130-E3E57DA7CDCE}" type="datetimeFigureOut">
              <a:rPr lang="en-GB" smtClean="0"/>
              <a:t>30/08/2022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49925-F179-4B3A-A76C-2D854A3892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50395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39F5C-C50E-4F9C-8130-E3E57DA7CDCE}" type="datetimeFigureOut">
              <a:rPr lang="en-GB" smtClean="0"/>
              <a:t>30/08/2022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49925-F179-4B3A-A76C-2D854A3892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56440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39F5C-C50E-4F9C-8130-E3E57DA7CDCE}" type="datetimeFigureOut">
              <a:rPr lang="en-GB" smtClean="0"/>
              <a:t>30/08/2022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49925-F179-4B3A-A76C-2D854A3892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8532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39F5C-C50E-4F9C-8130-E3E57DA7CDCE}" type="datetimeFigureOut">
              <a:rPr lang="en-GB" smtClean="0"/>
              <a:t>30/08/2022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49925-F179-4B3A-A76C-2D854A3892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85180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39F5C-C50E-4F9C-8130-E3E57DA7CDCE}" type="datetimeFigureOut">
              <a:rPr lang="en-GB" smtClean="0"/>
              <a:t>30/08/2022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49925-F179-4B3A-A76C-2D854A3892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17473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39F5C-C50E-4F9C-8130-E3E57DA7CDCE}" type="datetimeFigureOut">
              <a:rPr lang="en-GB" smtClean="0"/>
              <a:t>30/08/2022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49925-F179-4B3A-A76C-2D854A3892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3997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39F5C-C50E-4F9C-8130-E3E57DA7CDCE}" type="datetimeFigureOut">
              <a:rPr lang="en-GB" smtClean="0"/>
              <a:t>30/08/2022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49925-F179-4B3A-A76C-2D854A3892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59426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39F5C-C50E-4F9C-8130-E3E57DA7CDCE}" type="datetimeFigureOut">
              <a:rPr lang="en-GB" smtClean="0"/>
              <a:t>30/08/2022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49925-F179-4B3A-A76C-2D854A3892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7930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539F5C-C50E-4F9C-8130-E3E57DA7CDCE}" type="datetimeFigureOut">
              <a:rPr lang="en-GB" smtClean="0"/>
              <a:t>30/08/2022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049925-F179-4B3A-A76C-2D854A3892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97002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DEB0C89D-B904-1F58-8401-6C5FBE11DC9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64197136"/>
              </p:ext>
            </p:extLst>
          </p:nvPr>
        </p:nvGraphicFramePr>
        <p:xfrm>
          <a:off x="33338" y="-61913"/>
          <a:ext cx="9605962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632334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84</TotalTime>
  <Words>9</Words>
  <Application>Microsoft Office PowerPoint</Application>
  <PresentationFormat>A4 Paper (210x297 mm)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Sloman</dc:creator>
  <cp:lastModifiedBy>John Sloman</cp:lastModifiedBy>
  <cp:revision>6</cp:revision>
  <dcterms:created xsi:type="dcterms:W3CDTF">2022-08-30T11:45:45Z</dcterms:created>
  <dcterms:modified xsi:type="dcterms:W3CDTF">2022-08-30T13:58:37Z</dcterms:modified>
</cp:coreProperties>
</file>