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4FC"/>
    <a:srgbClr val="660066"/>
    <a:srgbClr val="ECEFFA"/>
    <a:srgbClr val="E1E6F8"/>
    <a:srgbClr val="9C31B1"/>
    <a:srgbClr val="32539E"/>
    <a:srgbClr val="B978C6"/>
    <a:srgbClr val="5C79AC"/>
    <a:srgbClr val="AD8BB3"/>
    <a:srgbClr val="FFFF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449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Chart 3 </a:t>
            </a: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</a:t>
            </a:r>
            <a:r>
              <a:rPr lang="en-GB" sz="240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typical annual fuel bills with price caps</a:t>
            </a:r>
            <a:endParaRPr lang="en-GB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1828629401067311"/>
          <c:y val="0.9360013630229164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708507594000484"/>
          <c:y val="3.0145465701664168E-2"/>
          <c:w val="0.86134003169560547"/>
          <c:h val="0.8217636337124527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Wholesale energy costs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5C79A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42C-4256-B41B-250CB1B3F8AB}"/>
              </c:ext>
            </c:extLst>
          </c:dPt>
          <c:dPt>
            <c:idx val="5"/>
            <c:invertIfNegative val="0"/>
            <c:bubble3D val="0"/>
            <c:spPr>
              <a:solidFill>
                <a:srgbClr val="5C79A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E42C-4256-B41B-250CB1B3F8AB}"/>
              </c:ext>
            </c:extLst>
          </c:dPt>
          <c:cat>
            <c:strRef>
              <c:f>Sheet1!$A$2:$A$7</c:f>
              <c:strCache>
                <c:ptCount val="6"/>
                <c:pt idx="0">
                  <c:v>4/21–9/21</c:v>
                </c:pt>
                <c:pt idx="1">
                  <c:v>10/21–3/22</c:v>
                </c:pt>
                <c:pt idx="2">
                  <c:v>4/22–9/22</c:v>
                </c:pt>
                <c:pt idx="3">
                  <c:v>10/22–12/22</c:v>
                </c:pt>
                <c:pt idx="4">
                  <c:v>1/23–3/23</c:v>
                </c:pt>
                <c:pt idx="5">
                  <c:v>4/23–6/23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373</c:v>
                </c:pt>
                <c:pt idx="1">
                  <c:v>528</c:v>
                </c:pt>
                <c:pt idx="2">
                  <c:v>1077</c:v>
                </c:pt>
                <c:pt idx="3">
                  <c:v>2525.7600000000002</c:v>
                </c:pt>
                <c:pt idx="4">
                  <c:v>4149.99</c:v>
                </c:pt>
                <c:pt idx="5">
                  <c:v>5318.16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6F-4390-8440-E57523A9843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Other costs</c:v>
                </c:pt>
              </c:strCache>
            </c:strRef>
          </c:tx>
          <c:spPr>
            <a:solidFill>
              <a:srgbClr val="B978C6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AD8BB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42C-4256-B41B-250CB1B3F8AB}"/>
              </c:ext>
            </c:extLst>
          </c:dPt>
          <c:dPt>
            <c:idx val="5"/>
            <c:invertIfNegative val="0"/>
            <c:bubble3D val="0"/>
            <c:spPr>
              <a:solidFill>
                <a:srgbClr val="AD8BB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E42C-4256-B41B-250CB1B3F8AB}"/>
              </c:ext>
            </c:extLst>
          </c:dPt>
          <c:cat>
            <c:strRef>
              <c:f>Sheet1!$A$2:$A$7</c:f>
              <c:strCache>
                <c:ptCount val="6"/>
                <c:pt idx="0">
                  <c:v>4/21–9/21</c:v>
                </c:pt>
                <c:pt idx="1">
                  <c:v>10/21–3/22</c:v>
                </c:pt>
                <c:pt idx="2">
                  <c:v>4/22–9/22</c:v>
                </c:pt>
                <c:pt idx="3">
                  <c:v>10/22–12/22</c:v>
                </c:pt>
                <c:pt idx="4">
                  <c:v>1/23–3/23</c:v>
                </c:pt>
                <c:pt idx="5">
                  <c:v>4/23–6/23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765</c:v>
                </c:pt>
                <c:pt idx="1">
                  <c:v>749</c:v>
                </c:pt>
                <c:pt idx="2">
                  <c:v>894</c:v>
                </c:pt>
                <c:pt idx="3">
                  <c:v>1033.24</c:v>
                </c:pt>
                <c:pt idx="4">
                  <c:v>1237.01</c:v>
                </c:pt>
                <c:pt idx="5">
                  <c:v>1297.8399999999999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2C-4256-B41B-250CB1B3F8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6"/>
        <c:overlap val="100"/>
        <c:axId val="426289064"/>
        <c:axId val="426290048"/>
      </c:barChart>
      <c:catAx>
        <c:axId val="426289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26290048"/>
        <c:crosses val="autoZero"/>
        <c:auto val="1"/>
        <c:lblAlgn val="ctr"/>
        <c:lblOffset val="100"/>
        <c:noMultiLvlLbl val="0"/>
      </c:catAx>
      <c:valAx>
        <c:axId val="426290048"/>
        <c:scaling>
          <c:orientation val="minMax"/>
          <c:max val="7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21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£ per annum</a:t>
                </a:r>
              </a:p>
            </c:rich>
          </c:tx>
          <c:layout>
            <c:manualLayout>
              <c:xMode val="edge"/>
              <c:yMode val="edge"/>
              <c:x val="1.7786870279103751E-3"/>
              <c:y val="0.3318585593467483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1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26289064"/>
        <c:crosses val="autoZero"/>
        <c:crossBetween val="between"/>
        <c:majorUnit val="1000"/>
      </c:valAx>
      <c:spPr>
        <a:noFill/>
        <a:ln w="9525">
          <a:solidFill>
            <a:schemeClr val="tx1"/>
          </a:solidFill>
        </a:ln>
        <a:effectLst/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100" b="0" i="0" u="none" strike="noStrike" kern="1200" baseline="0">
                <a:solidFill>
                  <a:srgbClr val="32539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100" b="0" i="0" u="none" strike="noStrike" kern="1200" baseline="0">
                <a:solidFill>
                  <a:srgbClr val="9C31B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1357287426633263"/>
          <c:y val="4.8809428673452969E-2"/>
          <c:w val="0.36192396741628552"/>
          <c:h val="0.11280373033591608"/>
        </c:manualLayout>
      </c:layout>
      <c:overlay val="0"/>
      <c:spPr>
        <a:solidFill>
          <a:srgbClr val="F2F4FC"/>
        </a:solidFill>
        <a:ln w="15875">
          <a:solidFill>
            <a:srgbClr val="660066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99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675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97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039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644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532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518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747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997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942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930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39F5C-C50E-4F9C-8130-E3E57DA7CDCE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49925-F179-4B3A-A76C-2D854A389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700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EB0C89D-B904-1F58-8401-6C5FBE11DC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9117794"/>
              </p:ext>
            </p:extLst>
          </p:nvPr>
        </p:nvGraphicFramePr>
        <p:xfrm>
          <a:off x="33338" y="-61914"/>
          <a:ext cx="9872662" cy="6919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1D83646-4E6B-CE74-2DF9-1D2E86DCF0C2}"/>
              </a:ext>
            </a:extLst>
          </p:cNvPr>
          <p:cNvSpPr txBox="1"/>
          <p:nvPr/>
        </p:nvSpPr>
        <p:spPr>
          <a:xfrm>
            <a:off x="5538788" y="933450"/>
            <a:ext cx="12682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Projected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9517241-E4DB-E394-031C-F3A54EB82B68}"/>
              </a:ext>
            </a:extLst>
          </p:cNvPr>
          <p:cNvCxnSpPr>
            <a:stCxn id="2" idx="3"/>
          </p:cNvCxnSpPr>
          <p:nvPr/>
        </p:nvCxnSpPr>
        <p:spPr>
          <a:xfrm flipV="1">
            <a:off x="6807084" y="728663"/>
            <a:ext cx="1827329" cy="404842"/>
          </a:xfrm>
          <a:prstGeom prst="straightConnector1">
            <a:avLst/>
          </a:prstGeom>
          <a:ln w="25400"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66EA50F-EDB7-D2E5-49D8-B1F94818A684}"/>
              </a:ext>
            </a:extLst>
          </p:cNvPr>
          <p:cNvCxnSpPr>
            <a:cxnSpLocks/>
            <a:stCxn id="2" idx="3"/>
          </p:cNvCxnSpPr>
          <p:nvPr/>
        </p:nvCxnSpPr>
        <p:spPr>
          <a:xfrm>
            <a:off x="6807084" y="1133505"/>
            <a:ext cx="379529" cy="300008"/>
          </a:xfrm>
          <a:prstGeom prst="straightConnector1">
            <a:avLst/>
          </a:prstGeom>
          <a:ln w="25400"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3233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</TotalTime>
  <Words>14</Words>
  <Application>Microsoft Office PowerPoint</Application>
  <PresentationFormat>A4 Paper (210x297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11</cp:revision>
  <dcterms:created xsi:type="dcterms:W3CDTF">2022-08-30T11:45:45Z</dcterms:created>
  <dcterms:modified xsi:type="dcterms:W3CDTF">2022-08-30T14:17:38Z</dcterms:modified>
</cp:coreProperties>
</file>