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980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216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188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189117706440541"/>
          <c:y val="4.3056913414462494E-2"/>
          <c:w val="0.74300343226327492"/>
          <c:h val="0.86015902930166521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Growth</c:v>
                </c:pt>
              </c:strCache>
            </c:strRef>
          </c:tx>
          <c:spPr>
            <a:solidFill>
              <a:srgbClr val="FF0000"/>
            </a:solidFill>
            <a:ln w="19050" cmpd="sng">
              <a:solidFill>
                <a:srgbClr val="800000"/>
              </a:solidFill>
              <a:prstDash val="solid"/>
            </a:ln>
          </c:spPr>
          <c:invertIfNegative val="0"/>
          <c:cat>
            <c:numRef>
              <c:f>Sheet1!$A$2:$A$74</c:f>
              <c:numCache>
                <c:formatCode>General</c:formatCode>
                <c:ptCount val="73"/>
                <c:pt idx="0">
                  <c:v>1955</c:v>
                </c:pt>
                <c:pt idx="1">
                  <c:v>1956</c:v>
                </c:pt>
                <c:pt idx="2">
                  <c:v>1957</c:v>
                </c:pt>
                <c:pt idx="3">
                  <c:v>1958</c:v>
                </c:pt>
                <c:pt idx="4">
                  <c:v>1959</c:v>
                </c:pt>
                <c:pt idx="5">
                  <c:v>1960</c:v>
                </c:pt>
                <c:pt idx="6">
                  <c:v>1961</c:v>
                </c:pt>
                <c:pt idx="7">
                  <c:v>1962</c:v>
                </c:pt>
                <c:pt idx="8">
                  <c:v>1963</c:v>
                </c:pt>
                <c:pt idx="9">
                  <c:v>1964</c:v>
                </c:pt>
                <c:pt idx="10">
                  <c:v>1965</c:v>
                </c:pt>
                <c:pt idx="11">
                  <c:v>1966</c:v>
                </c:pt>
                <c:pt idx="12">
                  <c:v>1967</c:v>
                </c:pt>
                <c:pt idx="13">
                  <c:v>1968</c:v>
                </c:pt>
                <c:pt idx="14">
                  <c:v>1969</c:v>
                </c:pt>
                <c:pt idx="15">
                  <c:v>1970</c:v>
                </c:pt>
                <c:pt idx="16">
                  <c:v>1971</c:v>
                </c:pt>
                <c:pt idx="17">
                  <c:v>1972</c:v>
                </c:pt>
                <c:pt idx="18">
                  <c:v>1973</c:v>
                </c:pt>
                <c:pt idx="19">
                  <c:v>1974</c:v>
                </c:pt>
                <c:pt idx="20">
                  <c:v>1975</c:v>
                </c:pt>
                <c:pt idx="21">
                  <c:v>1976</c:v>
                </c:pt>
                <c:pt idx="22">
                  <c:v>1977</c:v>
                </c:pt>
                <c:pt idx="23">
                  <c:v>1978</c:v>
                </c:pt>
                <c:pt idx="24">
                  <c:v>1979</c:v>
                </c:pt>
                <c:pt idx="25">
                  <c:v>1980</c:v>
                </c:pt>
                <c:pt idx="26">
                  <c:v>1981</c:v>
                </c:pt>
                <c:pt idx="27">
                  <c:v>1982</c:v>
                </c:pt>
                <c:pt idx="28">
                  <c:v>1983</c:v>
                </c:pt>
                <c:pt idx="29">
                  <c:v>1984</c:v>
                </c:pt>
                <c:pt idx="30">
                  <c:v>1985</c:v>
                </c:pt>
                <c:pt idx="31">
                  <c:v>1986</c:v>
                </c:pt>
                <c:pt idx="32">
                  <c:v>1987</c:v>
                </c:pt>
                <c:pt idx="33">
                  <c:v>1988</c:v>
                </c:pt>
                <c:pt idx="34">
                  <c:v>1989</c:v>
                </c:pt>
                <c:pt idx="35">
                  <c:v>1990</c:v>
                </c:pt>
                <c:pt idx="36">
                  <c:v>1991</c:v>
                </c:pt>
                <c:pt idx="37">
                  <c:v>1992</c:v>
                </c:pt>
                <c:pt idx="38">
                  <c:v>1993</c:v>
                </c:pt>
                <c:pt idx="39">
                  <c:v>1994</c:v>
                </c:pt>
                <c:pt idx="40">
                  <c:v>1995</c:v>
                </c:pt>
                <c:pt idx="41">
                  <c:v>1996</c:v>
                </c:pt>
                <c:pt idx="42">
                  <c:v>1997</c:v>
                </c:pt>
                <c:pt idx="43">
                  <c:v>1998</c:v>
                </c:pt>
                <c:pt idx="44">
                  <c:v>1999</c:v>
                </c:pt>
                <c:pt idx="45">
                  <c:v>2000</c:v>
                </c:pt>
                <c:pt idx="46">
                  <c:v>2001</c:v>
                </c:pt>
                <c:pt idx="47">
                  <c:v>2002</c:v>
                </c:pt>
                <c:pt idx="48">
                  <c:v>2003</c:v>
                </c:pt>
                <c:pt idx="49">
                  <c:v>2004</c:v>
                </c:pt>
                <c:pt idx="50">
                  <c:v>2005</c:v>
                </c:pt>
                <c:pt idx="51">
                  <c:v>2006</c:v>
                </c:pt>
                <c:pt idx="52">
                  <c:v>2007</c:v>
                </c:pt>
                <c:pt idx="53">
                  <c:v>2008</c:v>
                </c:pt>
                <c:pt idx="54">
                  <c:v>2009</c:v>
                </c:pt>
                <c:pt idx="55">
                  <c:v>2010</c:v>
                </c:pt>
                <c:pt idx="56">
                  <c:v>2011</c:v>
                </c:pt>
                <c:pt idx="57">
                  <c:v>2012</c:v>
                </c:pt>
                <c:pt idx="58">
                  <c:v>2013</c:v>
                </c:pt>
                <c:pt idx="59">
                  <c:v>2014</c:v>
                </c:pt>
                <c:pt idx="60">
                  <c:v>2015</c:v>
                </c:pt>
                <c:pt idx="61">
                  <c:v>2016</c:v>
                </c:pt>
                <c:pt idx="62">
                  <c:v>2017</c:v>
                </c:pt>
                <c:pt idx="63">
                  <c:v>2018</c:v>
                </c:pt>
                <c:pt idx="64">
                  <c:v>2019</c:v>
                </c:pt>
                <c:pt idx="65">
                  <c:v>2020</c:v>
                </c:pt>
                <c:pt idx="66">
                  <c:v>2021</c:v>
                </c:pt>
                <c:pt idx="67">
                  <c:v>2022</c:v>
                </c:pt>
                <c:pt idx="68">
                  <c:v>2023</c:v>
                </c:pt>
                <c:pt idx="69">
                  <c:v>2024</c:v>
                </c:pt>
                <c:pt idx="70">
                  <c:v>2025</c:v>
                </c:pt>
                <c:pt idx="71">
                  <c:v>2026</c:v>
                </c:pt>
                <c:pt idx="72">
                  <c:v>2027</c:v>
                </c:pt>
              </c:numCache>
            </c:numRef>
          </c:cat>
          <c:val>
            <c:numRef>
              <c:f>Sheet1!$C$2:$C$74</c:f>
              <c:numCache>
                <c:formatCode>0.0</c:formatCode>
                <c:ptCount val="73"/>
                <c:pt idx="1">
                  <c:v>1.2238124870358846</c:v>
                </c:pt>
                <c:pt idx="2">
                  <c:v>1.4754098360655739</c:v>
                </c:pt>
                <c:pt idx="3">
                  <c:v>0.90872374798061395</c:v>
                </c:pt>
                <c:pt idx="4">
                  <c:v>3.6621973183910348</c:v>
                </c:pt>
                <c:pt idx="5">
                  <c:v>5.4826254826254823</c:v>
                </c:pt>
                <c:pt idx="6">
                  <c:v>1.8210102489019033</c:v>
                </c:pt>
                <c:pt idx="7">
                  <c:v>0.15278152242293519</c:v>
                </c:pt>
                <c:pt idx="8">
                  <c:v>4.1816223977027995</c:v>
                </c:pt>
                <c:pt idx="9">
                  <c:v>4.9784668389319551</c:v>
                </c:pt>
                <c:pt idx="10">
                  <c:v>1.4440433212996391</c:v>
                </c:pt>
                <c:pt idx="11">
                  <c:v>1.0109996764801035</c:v>
                </c:pt>
                <c:pt idx="12">
                  <c:v>2.1619024741772757</c:v>
                </c:pt>
                <c:pt idx="13">
                  <c:v>4.9690414609295397</c:v>
                </c:pt>
                <c:pt idx="14">
                  <c:v>1.4559844694989921</c:v>
                </c:pt>
                <c:pt idx="15">
                  <c:v>2.3844568737120988</c:v>
                </c:pt>
                <c:pt idx="16">
                  <c:v>3.0692926969522714</c:v>
                </c:pt>
                <c:pt idx="17">
                  <c:v>4.0449124764627937</c:v>
                </c:pt>
                <c:pt idx="18">
                  <c:v>6.2671760841879474</c:v>
                </c:pt>
                <c:pt idx="19">
                  <c:v>-2.5167150245994705</c:v>
                </c:pt>
                <c:pt idx="20">
                  <c:v>-1.4881915237787124</c:v>
                </c:pt>
                <c:pt idx="21">
                  <c:v>3.0344827586206895</c:v>
                </c:pt>
                <c:pt idx="22">
                  <c:v>2.5116338369350415</c:v>
                </c:pt>
                <c:pt idx="23">
                  <c:v>4.2161557117094715</c:v>
                </c:pt>
                <c:pt idx="24">
                  <c:v>3.6100005966943134</c:v>
                </c:pt>
                <c:pt idx="25">
                  <c:v>-2.2057129693618984</c:v>
                </c:pt>
                <c:pt idx="26">
                  <c:v>-0.73611683646428361</c:v>
                </c:pt>
                <c:pt idx="27">
                  <c:v>2.0882771713336501</c:v>
                </c:pt>
                <c:pt idx="28">
                  <c:v>4.1143654114365411</c:v>
                </c:pt>
                <c:pt idx="29">
                  <c:v>2.0540299173922749</c:v>
                </c:pt>
                <c:pt idx="30">
                  <c:v>3.8230146576241522</c:v>
                </c:pt>
                <c:pt idx="31">
                  <c:v>2.8709898330084811</c:v>
                </c:pt>
                <c:pt idx="32">
                  <c:v>5.1976648914379346</c:v>
                </c:pt>
                <c:pt idx="33">
                  <c:v>5.1696441610280877</c:v>
                </c:pt>
                <c:pt idx="34">
                  <c:v>2.1106225410784543</c:v>
                </c:pt>
                <c:pt idx="35">
                  <c:v>0.28103893749150083</c:v>
                </c:pt>
                <c:pt idx="36">
                  <c:v>-1.7538308547665324</c:v>
                </c:pt>
                <c:pt idx="37">
                  <c:v>-4.6008741660915576E-3</c:v>
                </c:pt>
                <c:pt idx="38">
                  <c:v>2.0290788626115766</c:v>
                </c:pt>
                <c:pt idx="39">
                  <c:v>3.1431792559188274</c:v>
                </c:pt>
                <c:pt idx="40">
                  <c:v>2.0986358866736619</c:v>
                </c:pt>
                <c:pt idx="41">
                  <c:v>2.3381294964028778</c:v>
                </c:pt>
                <c:pt idx="42">
                  <c:v>4.6572934973637956</c:v>
                </c:pt>
                <c:pt idx="43">
                  <c:v>3.1266242853144619</c:v>
                </c:pt>
                <c:pt idx="44">
                  <c:v>2.6984065444112746</c:v>
                </c:pt>
                <c:pt idx="45">
                  <c:v>3.9639095473592811</c:v>
                </c:pt>
                <c:pt idx="46">
                  <c:v>2.1823595628018446</c:v>
                </c:pt>
                <c:pt idx="47">
                  <c:v>1.3610518834399432</c:v>
                </c:pt>
                <c:pt idx="48">
                  <c:v>2.6750341829400832</c:v>
                </c:pt>
                <c:pt idx="49">
                  <c:v>1.8916888615720822</c:v>
                </c:pt>
                <c:pt idx="50">
                  <c:v>1.9537533512064342</c:v>
                </c:pt>
                <c:pt idx="51">
                  <c:v>1.6895112250599875</c:v>
                </c:pt>
                <c:pt idx="52">
                  <c:v>1.7972007628406117</c:v>
                </c:pt>
                <c:pt idx="53">
                  <c:v>-1.0415012860000634</c:v>
                </c:pt>
                <c:pt idx="54">
                  <c:v>-5.2847745868763036</c:v>
                </c:pt>
                <c:pt idx="55">
                  <c:v>1.4262483908123857</c:v>
                </c:pt>
                <c:pt idx="56">
                  <c:v>0.303951367781155</c:v>
                </c:pt>
                <c:pt idx="57">
                  <c:v>0.84582084582084593</c:v>
                </c:pt>
                <c:pt idx="58">
                  <c:v>1.1557257957997622</c:v>
                </c:pt>
                <c:pt idx="59">
                  <c:v>2.4090879415029054</c:v>
                </c:pt>
                <c:pt idx="60">
                  <c:v>1.415274767308428</c:v>
                </c:pt>
                <c:pt idx="61">
                  <c:v>1.0875031430726678</c:v>
                </c:pt>
                <c:pt idx="62">
                  <c:v>2.0458926683663949</c:v>
                </c:pt>
                <c:pt idx="63">
                  <c:v>0.79829372333942716</c:v>
                </c:pt>
                <c:pt idx="64">
                  <c:v>1.0912278580496946</c:v>
                </c:pt>
                <c:pt idx="65">
                  <c:v>-10.737673055646923</c:v>
                </c:pt>
                <c:pt idx="66">
                  <c:v>8.763231944258342</c:v>
                </c:pt>
                <c:pt idx="67">
                  <c:v>3.1692743624491806</c:v>
                </c:pt>
                <c:pt idx="68">
                  <c:v>-0.7164820730214646</c:v>
                </c:pt>
                <c:pt idx="69">
                  <c:v>2.2766905116108141E-3</c:v>
                </c:pt>
                <c:pt idx="70">
                  <c:v>1.1136867083962392</c:v>
                </c:pt>
                <c:pt idx="71">
                  <c:v>1.3380359405794786</c:v>
                </c:pt>
                <c:pt idx="72">
                  <c:v>1.3921984963443415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6D6-457B-9B0A-F3E93C6413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527135256"/>
        <c:axId val="69995926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GDP per capital at 2019 prices</c:v>
                </c:pt>
              </c:strCache>
            </c:strRef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numRef>
              <c:f>Sheet1!$A$2:$A$74</c:f>
              <c:numCache>
                <c:formatCode>General</c:formatCode>
                <c:ptCount val="73"/>
                <c:pt idx="0">
                  <c:v>1955</c:v>
                </c:pt>
                <c:pt idx="1">
                  <c:v>1956</c:v>
                </c:pt>
                <c:pt idx="2">
                  <c:v>1957</c:v>
                </c:pt>
                <c:pt idx="3">
                  <c:v>1958</c:v>
                </c:pt>
                <c:pt idx="4">
                  <c:v>1959</c:v>
                </c:pt>
                <c:pt idx="5">
                  <c:v>1960</c:v>
                </c:pt>
                <c:pt idx="6">
                  <c:v>1961</c:v>
                </c:pt>
                <c:pt idx="7">
                  <c:v>1962</c:v>
                </c:pt>
                <c:pt idx="8">
                  <c:v>1963</c:v>
                </c:pt>
                <c:pt idx="9">
                  <c:v>1964</c:v>
                </c:pt>
                <c:pt idx="10">
                  <c:v>1965</c:v>
                </c:pt>
                <c:pt idx="11">
                  <c:v>1966</c:v>
                </c:pt>
                <c:pt idx="12">
                  <c:v>1967</c:v>
                </c:pt>
                <c:pt idx="13">
                  <c:v>1968</c:v>
                </c:pt>
                <c:pt idx="14">
                  <c:v>1969</c:v>
                </c:pt>
                <c:pt idx="15">
                  <c:v>1970</c:v>
                </c:pt>
                <c:pt idx="16">
                  <c:v>1971</c:v>
                </c:pt>
                <c:pt idx="17">
                  <c:v>1972</c:v>
                </c:pt>
                <c:pt idx="18">
                  <c:v>1973</c:v>
                </c:pt>
                <c:pt idx="19">
                  <c:v>1974</c:v>
                </c:pt>
                <c:pt idx="20">
                  <c:v>1975</c:v>
                </c:pt>
                <c:pt idx="21">
                  <c:v>1976</c:v>
                </c:pt>
                <c:pt idx="22">
                  <c:v>1977</c:v>
                </c:pt>
                <c:pt idx="23">
                  <c:v>1978</c:v>
                </c:pt>
                <c:pt idx="24">
                  <c:v>1979</c:v>
                </c:pt>
                <c:pt idx="25">
                  <c:v>1980</c:v>
                </c:pt>
                <c:pt idx="26">
                  <c:v>1981</c:v>
                </c:pt>
                <c:pt idx="27">
                  <c:v>1982</c:v>
                </c:pt>
                <c:pt idx="28">
                  <c:v>1983</c:v>
                </c:pt>
                <c:pt idx="29">
                  <c:v>1984</c:v>
                </c:pt>
                <c:pt idx="30">
                  <c:v>1985</c:v>
                </c:pt>
                <c:pt idx="31">
                  <c:v>1986</c:v>
                </c:pt>
                <c:pt idx="32">
                  <c:v>1987</c:v>
                </c:pt>
                <c:pt idx="33">
                  <c:v>1988</c:v>
                </c:pt>
                <c:pt idx="34">
                  <c:v>1989</c:v>
                </c:pt>
                <c:pt idx="35">
                  <c:v>1990</c:v>
                </c:pt>
                <c:pt idx="36">
                  <c:v>1991</c:v>
                </c:pt>
                <c:pt idx="37">
                  <c:v>1992</c:v>
                </c:pt>
                <c:pt idx="38">
                  <c:v>1993</c:v>
                </c:pt>
                <c:pt idx="39">
                  <c:v>1994</c:v>
                </c:pt>
                <c:pt idx="40">
                  <c:v>1995</c:v>
                </c:pt>
                <c:pt idx="41">
                  <c:v>1996</c:v>
                </c:pt>
                <c:pt idx="42">
                  <c:v>1997</c:v>
                </c:pt>
                <c:pt idx="43">
                  <c:v>1998</c:v>
                </c:pt>
                <c:pt idx="44">
                  <c:v>1999</c:v>
                </c:pt>
                <c:pt idx="45">
                  <c:v>2000</c:v>
                </c:pt>
                <c:pt idx="46">
                  <c:v>2001</c:v>
                </c:pt>
                <c:pt idx="47">
                  <c:v>2002</c:v>
                </c:pt>
                <c:pt idx="48">
                  <c:v>2003</c:v>
                </c:pt>
                <c:pt idx="49">
                  <c:v>2004</c:v>
                </c:pt>
                <c:pt idx="50">
                  <c:v>2005</c:v>
                </c:pt>
                <c:pt idx="51">
                  <c:v>2006</c:v>
                </c:pt>
                <c:pt idx="52">
                  <c:v>2007</c:v>
                </c:pt>
                <c:pt idx="53">
                  <c:v>2008</c:v>
                </c:pt>
                <c:pt idx="54">
                  <c:v>2009</c:v>
                </c:pt>
                <c:pt idx="55">
                  <c:v>2010</c:v>
                </c:pt>
                <c:pt idx="56">
                  <c:v>2011</c:v>
                </c:pt>
                <c:pt idx="57">
                  <c:v>2012</c:v>
                </c:pt>
                <c:pt idx="58">
                  <c:v>2013</c:v>
                </c:pt>
                <c:pt idx="59">
                  <c:v>2014</c:v>
                </c:pt>
                <c:pt idx="60">
                  <c:v>2015</c:v>
                </c:pt>
                <c:pt idx="61">
                  <c:v>2016</c:v>
                </c:pt>
                <c:pt idx="62">
                  <c:v>2017</c:v>
                </c:pt>
                <c:pt idx="63">
                  <c:v>2018</c:v>
                </c:pt>
                <c:pt idx="64">
                  <c:v>2019</c:v>
                </c:pt>
                <c:pt idx="65">
                  <c:v>2020</c:v>
                </c:pt>
                <c:pt idx="66">
                  <c:v>2021</c:v>
                </c:pt>
                <c:pt idx="67">
                  <c:v>2022</c:v>
                </c:pt>
                <c:pt idx="68">
                  <c:v>2023</c:v>
                </c:pt>
                <c:pt idx="69">
                  <c:v>2024</c:v>
                </c:pt>
                <c:pt idx="70">
                  <c:v>2025</c:v>
                </c:pt>
                <c:pt idx="71">
                  <c:v>2026</c:v>
                </c:pt>
                <c:pt idx="72">
                  <c:v>2027</c:v>
                </c:pt>
              </c:numCache>
            </c:numRef>
          </c:cat>
          <c:val>
            <c:numRef>
              <c:f>Sheet1!$B$2:$B$74</c:f>
              <c:numCache>
                <c:formatCode>General</c:formatCode>
                <c:ptCount val="73"/>
                <c:pt idx="0">
                  <c:v>9642</c:v>
                </c:pt>
                <c:pt idx="1">
                  <c:v>9760</c:v>
                </c:pt>
                <c:pt idx="2">
                  <c:v>9904</c:v>
                </c:pt>
                <c:pt idx="3">
                  <c:v>9994</c:v>
                </c:pt>
                <c:pt idx="4">
                  <c:v>10360</c:v>
                </c:pt>
                <c:pt idx="5">
                  <c:v>10928</c:v>
                </c:pt>
                <c:pt idx="6">
                  <c:v>11127</c:v>
                </c:pt>
                <c:pt idx="7">
                  <c:v>11144</c:v>
                </c:pt>
                <c:pt idx="8">
                  <c:v>11610</c:v>
                </c:pt>
                <c:pt idx="9">
                  <c:v>12188</c:v>
                </c:pt>
                <c:pt idx="10">
                  <c:v>12364</c:v>
                </c:pt>
                <c:pt idx="11">
                  <c:v>12489</c:v>
                </c:pt>
                <c:pt idx="12">
                  <c:v>12759</c:v>
                </c:pt>
                <c:pt idx="13">
                  <c:v>13393</c:v>
                </c:pt>
                <c:pt idx="14">
                  <c:v>13588</c:v>
                </c:pt>
                <c:pt idx="15">
                  <c:v>13912</c:v>
                </c:pt>
                <c:pt idx="16">
                  <c:v>14339</c:v>
                </c:pt>
                <c:pt idx="17">
                  <c:v>14919</c:v>
                </c:pt>
                <c:pt idx="18">
                  <c:v>15854</c:v>
                </c:pt>
                <c:pt idx="19">
                  <c:v>15455</c:v>
                </c:pt>
                <c:pt idx="20">
                  <c:v>15225</c:v>
                </c:pt>
                <c:pt idx="21">
                  <c:v>15687</c:v>
                </c:pt>
                <c:pt idx="22">
                  <c:v>16081</c:v>
                </c:pt>
                <c:pt idx="23">
                  <c:v>16759</c:v>
                </c:pt>
                <c:pt idx="24">
                  <c:v>17364</c:v>
                </c:pt>
                <c:pt idx="25">
                  <c:v>16981</c:v>
                </c:pt>
                <c:pt idx="26">
                  <c:v>16856</c:v>
                </c:pt>
                <c:pt idx="27">
                  <c:v>17208</c:v>
                </c:pt>
                <c:pt idx="28">
                  <c:v>17916</c:v>
                </c:pt>
                <c:pt idx="29">
                  <c:v>18284</c:v>
                </c:pt>
                <c:pt idx="30">
                  <c:v>18983</c:v>
                </c:pt>
                <c:pt idx="31">
                  <c:v>19528</c:v>
                </c:pt>
                <c:pt idx="32">
                  <c:v>20543</c:v>
                </c:pt>
                <c:pt idx="33">
                  <c:v>21605</c:v>
                </c:pt>
                <c:pt idx="34">
                  <c:v>22061</c:v>
                </c:pt>
                <c:pt idx="35">
                  <c:v>22123</c:v>
                </c:pt>
                <c:pt idx="36">
                  <c:v>21735</c:v>
                </c:pt>
                <c:pt idx="37">
                  <c:v>21734</c:v>
                </c:pt>
                <c:pt idx="38">
                  <c:v>22175</c:v>
                </c:pt>
                <c:pt idx="39">
                  <c:v>22872</c:v>
                </c:pt>
                <c:pt idx="40">
                  <c:v>23352</c:v>
                </c:pt>
                <c:pt idx="41">
                  <c:v>23898</c:v>
                </c:pt>
                <c:pt idx="42">
                  <c:v>25011</c:v>
                </c:pt>
                <c:pt idx="43">
                  <c:v>25793</c:v>
                </c:pt>
                <c:pt idx="44">
                  <c:v>26489</c:v>
                </c:pt>
                <c:pt idx="45">
                  <c:v>27539</c:v>
                </c:pt>
                <c:pt idx="46">
                  <c:v>28140</c:v>
                </c:pt>
                <c:pt idx="47">
                  <c:v>28523</c:v>
                </c:pt>
                <c:pt idx="48">
                  <c:v>29286</c:v>
                </c:pt>
                <c:pt idx="49">
                  <c:v>29840</c:v>
                </c:pt>
                <c:pt idx="50">
                  <c:v>30423</c:v>
                </c:pt>
                <c:pt idx="51">
                  <c:v>30937</c:v>
                </c:pt>
                <c:pt idx="52">
                  <c:v>31493</c:v>
                </c:pt>
                <c:pt idx="53">
                  <c:v>31165</c:v>
                </c:pt>
                <c:pt idx="54">
                  <c:v>29518</c:v>
                </c:pt>
                <c:pt idx="55">
                  <c:v>29939</c:v>
                </c:pt>
                <c:pt idx="56">
                  <c:v>30030</c:v>
                </c:pt>
                <c:pt idx="57">
                  <c:v>30284</c:v>
                </c:pt>
                <c:pt idx="58">
                  <c:v>30634</c:v>
                </c:pt>
                <c:pt idx="59">
                  <c:v>31372</c:v>
                </c:pt>
                <c:pt idx="60">
                  <c:v>31816</c:v>
                </c:pt>
                <c:pt idx="61">
                  <c:v>32162</c:v>
                </c:pt>
                <c:pt idx="62">
                  <c:v>32820</c:v>
                </c:pt>
                <c:pt idx="63">
                  <c:v>33082</c:v>
                </c:pt>
                <c:pt idx="64">
                  <c:v>33443</c:v>
                </c:pt>
                <c:pt idx="65">
                  <c:v>29852</c:v>
                </c:pt>
                <c:pt idx="66">
                  <c:v>32468</c:v>
                </c:pt>
                <c:pt idx="67">
                  <c:v>33497</c:v>
                </c:pt>
                <c:pt idx="68">
                  <c:v>33257</c:v>
                </c:pt>
                <c:pt idx="69">
                  <c:v>33257.757158963446</c:v>
                </c:pt>
                <c:pt idx="70">
                  <c:v>33628.144379953519</c:v>
                </c:pt>
                <c:pt idx="71">
                  <c:v>34078.101037907254</c:v>
                </c:pt>
                <c:pt idx="72">
                  <c:v>34552.535848139698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6D6-457B-9B0A-F3E93C6413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5918832"/>
        <c:axId val="1"/>
      </c:lineChart>
      <c:catAx>
        <c:axId val="175918832"/>
        <c:scaling>
          <c:orientation val="minMax"/>
        </c:scaling>
        <c:delete val="0"/>
        <c:axPos val="b"/>
        <c:majorGridlines>
          <c:spPr>
            <a:ln w="7620">
              <a:solidFill>
                <a:schemeClr val="bg1">
                  <a:lumMod val="50000"/>
                </a:schemeClr>
              </a:solidFill>
            </a:ln>
          </c:spPr>
        </c:majorGridlines>
        <c:numFmt formatCode="General" sourceLinked="1"/>
        <c:majorTickMark val="none"/>
        <c:minorTickMark val="none"/>
        <c:tickLblPos val="nextTo"/>
        <c:spPr>
          <a:ln w="2222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tickLblSkip val="10"/>
        <c:tickMarkSkip val="5"/>
        <c:noMultiLvlLbl val="0"/>
      </c:catAx>
      <c:valAx>
        <c:axId val="1"/>
        <c:scaling>
          <c:orientation val="minMax"/>
          <c:max val="35000"/>
          <c:min val="5000"/>
        </c:scaling>
        <c:delete val="0"/>
        <c:axPos val="l"/>
        <c:majorGridlines>
          <c:spPr>
            <a:ln w="7620">
              <a:solidFill>
                <a:schemeClr val="bg1">
                  <a:lumMod val="50000"/>
                </a:schemeClr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100" b="0" i="0" u="none" strike="noStrike" baseline="0">
                    <a:solidFill>
                      <a:srgbClr val="0000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100" b="0" dirty="0">
                    <a:solidFill>
                      <a:srgbClr val="0000FF"/>
                    </a:solidFill>
                  </a:rPr>
                  <a:t>£s at 2019 prices</a:t>
                </a:r>
              </a:p>
            </c:rich>
          </c:tx>
          <c:layout>
            <c:manualLayout>
              <c:xMode val="edge"/>
              <c:yMode val="edge"/>
              <c:x val="7.3834039975772267E-4"/>
              <c:y val="0.28958031065788908"/>
            </c:manualLayout>
          </c:layout>
          <c:overlay val="0"/>
          <c:spPr>
            <a:noFill/>
            <a:ln w="27977">
              <a:noFill/>
            </a:ln>
          </c:spPr>
        </c:title>
        <c:numFmt formatCode="#\ ##0;\-#\ ##0" sourceLinked="0"/>
        <c:majorTickMark val="out"/>
        <c:minorTickMark val="none"/>
        <c:tickLblPos val="nextTo"/>
        <c:spPr>
          <a:ln w="19050">
            <a:solidFill>
              <a:srgbClr val="0000FF"/>
            </a:solidFill>
            <a:prstDash val="solid"/>
          </a:ln>
        </c:spPr>
        <c:txPr>
          <a:bodyPr rot="0" vert="horz"/>
          <a:lstStyle/>
          <a:p>
            <a:pPr>
              <a:defRPr sz="2100" b="0" i="0" u="none" strike="noStrike" baseline="0">
                <a:solidFill>
                  <a:srgbClr val="0000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75918832"/>
        <c:crosses val="autoZero"/>
        <c:crossBetween val="between"/>
        <c:majorUnit val="5000"/>
      </c:valAx>
      <c:valAx>
        <c:axId val="699959264"/>
        <c:scaling>
          <c:orientation val="minMax"/>
          <c:min val="-12"/>
        </c:scaling>
        <c:delete val="0"/>
        <c:axPos val="r"/>
        <c:title>
          <c:tx>
            <c:rich>
              <a:bodyPr rot="5400000" vert="horz"/>
              <a:lstStyle/>
              <a:p>
                <a:pPr>
                  <a:defRPr sz="2100">
                    <a:solidFill>
                      <a:srgbClr val="C00000"/>
                    </a:solidFill>
                  </a:defRPr>
                </a:pPr>
                <a:r>
                  <a:rPr lang="en-GB" sz="2100" b="0" i="0" baseline="0" dirty="0">
                    <a:solidFill>
                      <a:srgbClr val="C00000"/>
                    </a:solidFill>
                    <a:effectLst/>
                  </a:rPr>
                  <a:t>Annual rate of growth, % </a:t>
                </a:r>
                <a:endParaRPr lang="en-GB" sz="2100" dirty="0">
                  <a:solidFill>
                    <a:srgbClr val="C00000"/>
                  </a:solidFill>
                  <a:effectLst/>
                </a:endParaRPr>
              </a:p>
            </c:rich>
          </c:tx>
          <c:layout>
            <c:manualLayout>
              <c:xMode val="edge"/>
              <c:yMode val="edge"/>
              <c:x val="0.96400847970926706"/>
              <c:y val="0.22445316466589219"/>
            </c:manualLayout>
          </c:layout>
          <c:overlay val="0"/>
        </c:title>
        <c:numFmt formatCode="0_ ;\ \−0\ " sourceLinked="0"/>
        <c:majorTickMark val="out"/>
        <c:minorTickMark val="none"/>
        <c:tickLblPos val="nextTo"/>
        <c:spPr>
          <a:ln w="25400">
            <a:solidFill>
              <a:srgbClr val="C00000"/>
            </a:solidFill>
          </a:ln>
        </c:spPr>
        <c:txPr>
          <a:bodyPr rot="60000"/>
          <a:lstStyle/>
          <a:p>
            <a:pPr>
              <a:defRPr sz="2100">
                <a:solidFill>
                  <a:srgbClr val="C00000"/>
                </a:solidFill>
              </a:defRPr>
            </a:pPr>
            <a:endParaRPr lang="en-US"/>
          </a:p>
        </c:txPr>
        <c:crossAx val="527135256"/>
        <c:crosses val="max"/>
        <c:crossBetween val="between"/>
        <c:majorUnit val="4"/>
      </c:valAx>
      <c:catAx>
        <c:axId val="5271352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99959264"/>
        <c:crosses val="autoZero"/>
        <c:auto val="1"/>
        <c:lblAlgn val="ctr"/>
        <c:lblOffset val="100"/>
        <c:noMultiLvlLbl val="0"/>
      </c:catAx>
      <c:spPr>
        <a:solidFill>
          <a:schemeClr val="bg1"/>
        </a:solidFill>
        <a:ln w="3497">
          <a:solidFill>
            <a:schemeClr val="tx1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54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74D4C5-5344-47AE-B377-51C77188EA83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19688B-7FD8-4C16-90DA-639D9FF3D5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37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47476E94-BAE2-4447-89B3-0EF0FCEFCFEC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BD471A7-0C45-4AFC-8023-EF85010A3F4F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35F775F8-C6FF-4433-A9DD-5203E511D0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26950674-0C09-4BBA-AA8B-DAF5A1845A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290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126C-7533-4E6B-B0CB-30BEB3F61EF2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7E0D-621C-4B24-B535-BB764EE7A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736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126C-7533-4E6B-B0CB-30BEB3F61EF2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7E0D-621C-4B24-B535-BB764EE7A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6622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126C-7533-4E6B-B0CB-30BEB3F61EF2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7E0D-621C-4B24-B535-BB764EE7A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0427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126C-7533-4E6B-B0CB-30BEB3F61EF2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7E0D-621C-4B24-B535-BB764EE7A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2457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126C-7533-4E6B-B0CB-30BEB3F61EF2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7E0D-621C-4B24-B535-BB764EE7A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700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126C-7533-4E6B-B0CB-30BEB3F61EF2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7E0D-621C-4B24-B535-BB764EE7A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669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126C-7533-4E6B-B0CB-30BEB3F61EF2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7E0D-621C-4B24-B535-BB764EE7A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1437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126C-7533-4E6B-B0CB-30BEB3F61EF2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7E0D-621C-4B24-B535-BB764EE7A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78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126C-7533-4E6B-B0CB-30BEB3F61EF2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7E0D-621C-4B24-B535-BB764EE7A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49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126C-7533-4E6B-B0CB-30BEB3F61EF2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7E0D-621C-4B24-B535-BB764EE7A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537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126C-7533-4E6B-B0CB-30BEB3F61EF2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7E0D-621C-4B24-B535-BB764EE7A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173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5126C-7533-4E6B-B0CB-30BEB3F61EF2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47E0D-621C-4B24-B535-BB764EE7A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378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imf.org/en/Publications/SPROLLS/world-economic-outlook-databases#sort=%40imfdate%20descending" TargetMode="External"/><Relationship Id="rId4" Type="http://schemas.openxmlformats.org/officeDocument/2006/relationships/hyperlink" Target="https://www.ons.gov.uk/economy/grossdomesticproductgdp/timeseries/ihx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5C1827AB-74F6-402A-9341-EAEDA20EBFFE}"/>
              </a:ext>
            </a:extLst>
          </p:cNvPr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2533536733"/>
              </p:ext>
            </p:extLst>
          </p:nvPr>
        </p:nvGraphicFramePr>
        <p:xfrm>
          <a:off x="0" y="13002"/>
          <a:ext cx="9906000" cy="5810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387" name="Text Box 5">
            <a:extLst>
              <a:ext uri="{FF2B5EF4-FFF2-40B4-BE49-F238E27FC236}">
                <a16:creationId xmlns:a16="http://schemas.microsoft.com/office/drawing/2014/main" id="{AEDA9088-4C24-4BA2-AA4E-610189F8C9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96335"/>
            <a:ext cx="990599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110000"/>
              </a:lnSpc>
              <a:spcBef>
                <a:spcPct val="30000"/>
              </a:spcBef>
              <a:spcAft>
                <a:spcPct val="20000"/>
              </a:spcAft>
              <a:buChar char="•"/>
              <a:defRPr>
                <a:solidFill>
                  <a:srgbClr val="004D75"/>
                </a:solidFill>
                <a:latin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spcAft>
                <a:spcPct val="10000"/>
              </a:spcAft>
              <a:buChar char="–"/>
              <a:defRPr sz="1500">
                <a:solidFill>
                  <a:srgbClr val="004D75"/>
                </a:solidFill>
                <a:latin typeface="Verdana" panose="020B060403050404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•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–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9pPr>
          </a:lstStyle>
          <a:p>
            <a:pPr algn="ctr" defTabSz="68578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Per capita real GDP and rate of growth</a:t>
            </a:r>
          </a:p>
        </p:txBody>
      </p:sp>
      <p:sp>
        <p:nvSpPr>
          <p:cNvPr id="16388" name="Text Box 10">
            <a:extLst>
              <a:ext uri="{FF2B5EF4-FFF2-40B4-BE49-F238E27FC236}">
                <a16:creationId xmlns:a16="http://schemas.microsoft.com/office/drawing/2014/main" id="{ABDD8C85-1711-44C8-B355-9F52BCB572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2252" y="5844774"/>
            <a:ext cx="8664830" cy="552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110000"/>
              </a:lnSpc>
              <a:spcBef>
                <a:spcPct val="30000"/>
              </a:spcBef>
              <a:spcAft>
                <a:spcPct val="20000"/>
              </a:spcAft>
              <a:buChar char="•"/>
              <a:defRPr>
                <a:solidFill>
                  <a:srgbClr val="004D75"/>
                </a:solidFill>
                <a:latin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spcAft>
                <a:spcPct val="10000"/>
              </a:spcAft>
              <a:buChar char="–"/>
              <a:defRPr sz="1500">
                <a:solidFill>
                  <a:srgbClr val="004D75"/>
                </a:solidFill>
                <a:latin typeface="Verdana" panose="020B060403050404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•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–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9pPr>
          </a:lstStyle>
          <a:p>
            <a:pPr>
              <a:buNone/>
            </a:pPr>
            <a:r>
              <a:rPr lang="en-GB" altLang="en-US" sz="13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</a:t>
            </a:r>
            <a:r>
              <a:rPr lang="en-GB" alt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en-US" sz="1300" dirty="0">
                <a:solidFill>
                  <a:schemeClr val="tx1"/>
                </a:solidFill>
                <a:latin typeface="Arial" panose="020B0604020202020204" pitchFamily="34" charset="0"/>
              </a:rPr>
              <a:t>Data from 2024 based on IMF growth forecasts.</a:t>
            </a:r>
            <a:endParaRPr lang="en-GB" altLang="en-US" sz="1300" i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defTabSz="68578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3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en-GB" alt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altLang="en-US" sz="1300" dirty="0">
                <a:solidFill>
                  <a:schemeClr val="tx1"/>
                </a:solidFill>
                <a:latin typeface="Arial" panose="020B0604020202020204" pitchFamily="34" charset="0"/>
              </a:rPr>
              <a:t>Based on </a:t>
            </a:r>
            <a:r>
              <a:rPr lang="en-GB" altLang="en-US" sz="1300" i="1" dirty="0">
                <a:solidFill>
                  <a:schemeClr val="tx1"/>
                </a:solidFill>
                <a:latin typeface="Arial" panose="020B0604020202020204" pitchFamily="34" charset="0"/>
              </a:rPr>
              <a:t>Time Series Data</a:t>
            </a:r>
            <a:r>
              <a:rPr lang="en-GB" alt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series </a:t>
            </a:r>
            <a:r>
              <a:rPr lang="en-GB" alt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IHXW</a:t>
            </a:r>
            <a:r>
              <a:rPr lang="en-GB" alt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1300" dirty="0">
                <a:solidFill>
                  <a:schemeClr val="tx1"/>
                </a:solidFill>
                <a:latin typeface="Arial" panose="020B0604020202020204" pitchFamily="34" charset="0"/>
              </a:rPr>
              <a:t>(ONS)</a:t>
            </a:r>
            <a:r>
              <a:rPr lang="en-US" altLang="en-US" sz="1300" dirty="0">
                <a:solidFill>
                  <a:schemeClr val="tx1"/>
                </a:solidFill>
                <a:latin typeface="Arial" panose="020B0604020202020204" pitchFamily="34" charset="0"/>
              </a:rPr>
              <a:t> and </a:t>
            </a:r>
            <a:r>
              <a:rPr lang="en-US" altLang="en-US" sz="1300" i="1" dirty="0">
                <a:solidFill>
                  <a:schemeClr val="tx1"/>
                </a:solidFill>
                <a:latin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World Economic Outlook Database</a:t>
            </a:r>
            <a:r>
              <a:rPr lang="en-US" altLang="en-US" sz="1300" dirty="0">
                <a:solidFill>
                  <a:schemeClr val="tx1"/>
                </a:solidFill>
                <a:latin typeface="Arial" panose="020B0604020202020204" pitchFamily="34" charset="0"/>
              </a:rPr>
              <a:t> (IMF, April 2024)</a:t>
            </a:r>
            <a:endParaRPr lang="en-GB" altLang="en-US" sz="1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ADEAEFA-B1D2-4106-9035-79BC94507AB6}"/>
              </a:ext>
            </a:extLst>
          </p:cNvPr>
          <p:cNvCxnSpPr>
            <a:cxnSpLocks/>
          </p:cNvCxnSpPr>
          <p:nvPr/>
        </p:nvCxnSpPr>
        <p:spPr>
          <a:xfrm>
            <a:off x="1506692" y="2751743"/>
            <a:ext cx="7364288" cy="0"/>
          </a:xfrm>
          <a:prstGeom prst="line">
            <a:avLst/>
          </a:prstGeom>
          <a:ln w="15875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7611940"/>
      </p:ext>
    </p:extLst>
  </p:cSld>
  <p:clrMapOvr>
    <a:masterClrMapping/>
  </p:clrMapOvr>
  <p:transition spd="slow">
    <p:pull/>
  </p:transition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</TotalTime>
  <Words>57</Words>
  <Application>Microsoft Office PowerPoint</Application>
  <PresentationFormat>A4 Paper (210x297 mm)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2013 - 2022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Garratt, Dean</dc:creator>
  <cp:lastModifiedBy>John Sloman</cp:lastModifiedBy>
  <cp:revision>20</cp:revision>
  <dcterms:created xsi:type="dcterms:W3CDTF">2021-10-16T07:43:33Z</dcterms:created>
  <dcterms:modified xsi:type="dcterms:W3CDTF">2024-07-05T09:08:36Z</dcterms:modified>
</cp:coreProperties>
</file>