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744D"/>
    <a:srgbClr val="008080"/>
    <a:srgbClr val="3366FF"/>
    <a:srgbClr val="CC0000"/>
    <a:srgbClr val="006600"/>
    <a:srgbClr val="008000"/>
    <a:srgbClr val="660066"/>
    <a:srgbClr val="E6E5F3"/>
    <a:srgbClr val="ECF0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686" autoAdjust="0"/>
    <p:restoredTop sz="90929"/>
  </p:normalViewPr>
  <p:slideViewPr>
    <p:cSldViewPr snapToGrid="0">
      <p:cViewPr varScale="1">
        <p:scale>
          <a:sx n="82" d="100"/>
          <a:sy n="82" d="100"/>
        </p:scale>
        <p:origin x="1152" y="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9137784433750611E-2"/>
          <c:y val="4.9419704843909451E-2"/>
          <c:w val="0.81498358062529364"/>
          <c:h val="0.87239583333333337"/>
        </c:manualLayout>
      </c:layout>
      <c:barChart>
        <c:barDir val="col"/>
        <c:grouping val="clustered"/>
        <c:varyColors val="0"/>
        <c:ser>
          <c:idx val="11"/>
          <c:order val="0"/>
          <c:tx>
            <c:strRef>
              <c:f>Sheet1!$B$1</c:f>
              <c:strCache>
                <c:ptCount val="1"/>
                <c:pt idx="0">
                  <c:v>PSNB (% of GDP)</c:v>
                </c:pt>
              </c:strCache>
            </c:strRef>
          </c:tx>
          <c:spPr>
            <a:solidFill>
              <a:srgbClr val="C00000"/>
            </a:solidFill>
            <a:ln w="0">
              <a:solidFill>
                <a:srgbClr val="0000FF"/>
              </a:solidFill>
              <a:prstDash val="solid"/>
            </a:ln>
          </c:spPr>
          <c:invertIfNegative val="0"/>
          <c:dPt>
            <c:idx val="9"/>
            <c:invertIfNegative val="0"/>
            <c:bubble3D val="0"/>
            <c:spPr>
              <a:solidFill>
                <a:srgbClr val="3366FF"/>
              </a:solidFill>
              <a:ln w="0">
                <a:solidFill>
                  <a:srgbClr val="0000FF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1-C3C3-4291-A17B-2ACA220279A2}"/>
              </c:ext>
            </c:extLst>
          </c:dPt>
          <c:dPt>
            <c:idx val="10"/>
            <c:invertIfNegative val="0"/>
            <c:bubble3D val="0"/>
            <c:spPr>
              <a:solidFill>
                <a:srgbClr val="3366FF"/>
              </a:solidFill>
              <a:ln w="0">
                <a:solidFill>
                  <a:srgbClr val="0000FF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C3C3-4291-A17B-2ACA220279A2}"/>
              </c:ext>
            </c:extLst>
          </c:dPt>
          <c:dPt>
            <c:idx val="28"/>
            <c:invertIfNegative val="0"/>
            <c:bubble3D val="0"/>
            <c:spPr>
              <a:solidFill>
                <a:srgbClr val="3366FF"/>
              </a:solidFill>
              <a:ln w="0">
                <a:solidFill>
                  <a:srgbClr val="0000FF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3-C3C3-4291-A17B-2ACA220279A2}"/>
              </c:ext>
            </c:extLst>
          </c:dPt>
          <c:dPt>
            <c:idx val="38"/>
            <c:invertIfNegative val="0"/>
            <c:bubble3D val="0"/>
            <c:spPr>
              <a:solidFill>
                <a:srgbClr val="3366FF"/>
              </a:solidFill>
              <a:ln w="0">
                <a:solidFill>
                  <a:srgbClr val="0000FF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4-C3C3-4291-A17B-2ACA220279A2}"/>
              </c:ext>
            </c:extLst>
          </c:dPt>
          <c:dPt>
            <c:idx val="39"/>
            <c:invertIfNegative val="0"/>
            <c:bubble3D val="0"/>
            <c:spPr>
              <a:solidFill>
                <a:srgbClr val="3366FF"/>
              </a:solidFill>
              <a:ln w="0">
                <a:solidFill>
                  <a:srgbClr val="0000FF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5-C3C3-4291-A17B-2ACA220279A2}"/>
              </c:ext>
            </c:extLst>
          </c:dPt>
          <c:dPt>
            <c:idx val="40"/>
            <c:invertIfNegative val="0"/>
            <c:bubble3D val="0"/>
            <c:spPr>
              <a:solidFill>
                <a:srgbClr val="3366FF"/>
              </a:solidFill>
              <a:ln w="0">
                <a:solidFill>
                  <a:srgbClr val="0000FF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C3C3-4291-A17B-2ACA220279A2}"/>
              </c:ext>
            </c:extLst>
          </c:dPt>
          <c:cat>
            <c:strRef>
              <c:f>Sheet1!$A$2:$A$68</c:f>
              <c:strCache>
                <c:ptCount val="66"/>
                <c:pt idx="0">
                  <c:v>1960/61</c:v>
                </c:pt>
                <c:pt idx="1">
                  <c:v>1961/62</c:v>
                </c:pt>
                <c:pt idx="2">
                  <c:v>1962/63</c:v>
                </c:pt>
                <c:pt idx="3">
                  <c:v>1963/64</c:v>
                </c:pt>
                <c:pt idx="4">
                  <c:v>1964/65</c:v>
                </c:pt>
                <c:pt idx="5">
                  <c:v>1965/66</c:v>
                </c:pt>
                <c:pt idx="6">
                  <c:v>1966/67</c:v>
                </c:pt>
                <c:pt idx="7">
                  <c:v>1967/68</c:v>
                </c:pt>
                <c:pt idx="8">
                  <c:v>1968/69</c:v>
                </c:pt>
                <c:pt idx="9">
                  <c:v>1969/70</c:v>
                </c:pt>
                <c:pt idx="10">
                  <c:v>1970/71</c:v>
                </c:pt>
                <c:pt idx="11">
                  <c:v>1971/72</c:v>
                </c:pt>
                <c:pt idx="12">
                  <c:v>1972/73</c:v>
                </c:pt>
                <c:pt idx="13">
                  <c:v>1973/74</c:v>
                </c:pt>
                <c:pt idx="14">
                  <c:v>1974/75</c:v>
                </c:pt>
                <c:pt idx="15">
                  <c:v>1975/76</c:v>
                </c:pt>
                <c:pt idx="16">
                  <c:v>1976/77</c:v>
                </c:pt>
                <c:pt idx="17">
                  <c:v>1977/78</c:v>
                </c:pt>
                <c:pt idx="18">
                  <c:v>1978/79</c:v>
                </c:pt>
                <c:pt idx="19">
                  <c:v>1979/80</c:v>
                </c:pt>
                <c:pt idx="20">
                  <c:v>1980/81</c:v>
                </c:pt>
                <c:pt idx="21">
                  <c:v>1981/82</c:v>
                </c:pt>
                <c:pt idx="22">
                  <c:v>1982/83</c:v>
                </c:pt>
                <c:pt idx="23">
                  <c:v>1983/84</c:v>
                </c:pt>
                <c:pt idx="24">
                  <c:v>1984/85</c:v>
                </c:pt>
                <c:pt idx="25">
                  <c:v>1985/86</c:v>
                </c:pt>
                <c:pt idx="26">
                  <c:v>1986/87</c:v>
                </c:pt>
                <c:pt idx="27">
                  <c:v>1987/88</c:v>
                </c:pt>
                <c:pt idx="28">
                  <c:v>1988/89</c:v>
                </c:pt>
                <c:pt idx="29">
                  <c:v>1989/90</c:v>
                </c:pt>
                <c:pt idx="30">
                  <c:v>1990/91</c:v>
                </c:pt>
                <c:pt idx="31">
                  <c:v>1991/92</c:v>
                </c:pt>
                <c:pt idx="32">
                  <c:v>1992/93</c:v>
                </c:pt>
                <c:pt idx="33">
                  <c:v>1993/94</c:v>
                </c:pt>
                <c:pt idx="34">
                  <c:v>1994/95</c:v>
                </c:pt>
                <c:pt idx="35">
                  <c:v>1995/96</c:v>
                </c:pt>
                <c:pt idx="36">
                  <c:v>1996/97</c:v>
                </c:pt>
                <c:pt idx="37">
                  <c:v>1997/98</c:v>
                </c:pt>
                <c:pt idx="38">
                  <c:v>1998/99</c:v>
                </c:pt>
                <c:pt idx="39">
                  <c:v>1999/00</c:v>
                </c:pt>
                <c:pt idx="40">
                  <c:v>2000/01</c:v>
                </c:pt>
                <c:pt idx="41">
                  <c:v>2001/02</c:v>
                </c:pt>
                <c:pt idx="42">
                  <c:v>2002/03</c:v>
                </c:pt>
                <c:pt idx="43">
                  <c:v>2003/04</c:v>
                </c:pt>
                <c:pt idx="44">
                  <c:v>2004/05</c:v>
                </c:pt>
                <c:pt idx="45">
                  <c:v>2005/06</c:v>
                </c:pt>
                <c:pt idx="46">
                  <c:v>2006/07</c:v>
                </c:pt>
                <c:pt idx="47">
                  <c:v>2007/08</c:v>
                </c:pt>
                <c:pt idx="48">
                  <c:v>2008/09</c:v>
                </c:pt>
                <c:pt idx="49">
                  <c:v>2009/10</c:v>
                </c:pt>
                <c:pt idx="50">
                  <c:v>2010/11</c:v>
                </c:pt>
                <c:pt idx="51">
                  <c:v>2011/12</c:v>
                </c:pt>
                <c:pt idx="52">
                  <c:v>2012/13</c:v>
                </c:pt>
                <c:pt idx="53">
                  <c:v>2013/14</c:v>
                </c:pt>
                <c:pt idx="54">
                  <c:v>2014/15</c:v>
                </c:pt>
                <c:pt idx="55">
                  <c:v>2015/16</c:v>
                </c:pt>
                <c:pt idx="56">
                  <c:v>2016/17</c:v>
                </c:pt>
                <c:pt idx="57">
                  <c:v>2017/18</c:v>
                </c:pt>
                <c:pt idx="58">
                  <c:v>2018/19</c:v>
                </c:pt>
                <c:pt idx="59">
                  <c:v>2019/20</c:v>
                </c:pt>
                <c:pt idx="60">
                  <c:v>2020/21</c:v>
                </c:pt>
                <c:pt idx="61">
                  <c:v>2021/22</c:v>
                </c:pt>
                <c:pt idx="62">
                  <c:v>2022/23</c:v>
                </c:pt>
                <c:pt idx="63">
                  <c:v>2023/24</c:v>
                </c:pt>
                <c:pt idx="64">
                  <c:v>2024/25</c:v>
                </c:pt>
                <c:pt idx="65">
                  <c:v>2025/26</c:v>
                </c:pt>
              </c:strCache>
            </c:strRef>
          </c:cat>
          <c:val>
            <c:numRef>
              <c:f>Sheet1!$B$2:$B$67</c:f>
              <c:numCache>
                <c:formatCode>0.0</c:formatCode>
                <c:ptCount val="66"/>
                <c:pt idx="0">
                  <c:v>2.4861048520354516</c:v>
                </c:pt>
                <c:pt idx="1">
                  <c:v>2.1686575654152449</c:v>
                </c:pt>
                <c:pt idx="2">
                  <c:v>1.8274456521739133</c:v>
                </c:pt>
                <c:pt idx="3">
                  <c:v>2.704057653141156</c:v>
                </c:pt>
                <c:pt idx="4">
                  <c:v>1.8680057388809184</c:v>
                </c:pt>
                <c:pt idx="5">
                  <c:v>1.5243332710430066</c:v>
                </c:pt>
                <c:pt idx="6">
                  <c:v>2.3953744493392071</c:v>
                </c:pt>
                <c:pt idx="7">
                  <c:v>3.8502246160359381</c:v>
                </c:pt>
                <c:pt idx="8">
                  <c:v>0.57719440762751728</c:v>
                </c:pt>
                <c:pt idx="9">
                  <c:v>-1.7143081822828607</c:v>
                </c:pt>
                <c:pt idx="10">
                  <c:v>-0.5594236031729537</c:v>
                </c:pt>
                <c:pt idx="11">
                  <c:v>0.98169768666191826</c:v>
                </c:pt>
                <c:pt idx="12">
                  <c:v>2.5888084444143722</c:v>
                </c:pt>
                <c:pt idx="13">
                  <c:v>4.0856994480742985</c:v>
                </c:pt>
                <c:pt idx="14">
                  <c:v>5.699085822606782</c:v>
                </c:pt>
                <c:pt idx="15">
                  <c:v>6.3349727590375409</c:v>
                </c:pt>
                <c:pt idx="16">
                  <c:v>4.9336103969288194</c:v>
                </c:pt>
                <c:pt idx="17">
                  <c:v>3.8714420880716922</c:v>
                </c:pt>
                <c:pt idx="18">
                  <c:v>4.5198828005058518</c:v>
                </c:pt>
                <c:pt idx="19">
                  <c:v>3.6787210138221074</c:v>
                </c:pt>
                <c:pt idx="20">
                  <c:v>4.3174325178973056</c:v>
                </c:pt>
                <c:pt idx="21">
                  <c:v>2.0136818926394371</c:v>
                </c:pt>
                <c:pt idx="22">
                  <c:v>2.6113300296839319</c:v>
                </c:pt>
                <c:pt idx="23">
                  <c:v>3.2987120432896559</c:v>
                </c:pt>
                <c:pt idx="24">
                  <c:v>3.2499183307320156</c:v>
                </c:pt>
                <c:pt idx="25">
                  <c:v>2.132732749747396</c:v>
                </c:pt>
                <c:pt idx="26">
                  <c:v>1.8427674889438341</c:v>
                </c:pt>
                <c:pt idx="27">
                  <c:v>0.92745352457781183</c:v>
                </c:pt>
                <c:pt idx="28">
                  <c:v>-1.0537873552533263</c:v>
                </c:pt>
                <c:pt idx="29">
                  <c:v>-0.10025461489497137</c:v>
                </c:pt>
                <c:pt idx="30">
                  <c:v>0.92082632667227704</c:v>
                </c:pt>
                <c:pt idx="31">
                  <c:v>3.2226792009400698</c:v>
                </c:pt>
                <c:pt idx="32">
                  <c:v>6.3923942446745876</c:v>
                </c:pt>
                <c:pt idx="33">
                  <c:v>6.6030558793017322</c:v>
                </c:pt>
                <c:pt idx="34">
                  <c:v>5.3483235513532588</c:v>
                </c:pt>
                <c:pt idx="35">
                  <c:v>4.0890630591194448</c:v>
                </c:pt>
                <c:pt idx="36">
                  <c:v>3.010262728455984</c:v>
                </c:pt>
                <c:pt idx="37">
                  <c:v>0.93781300262246836</c:v>
                </c:pt>
                <c:pt idx="38">
                  <c:v>-0.11654526947009036</c:v>
                </c:pt>
                <c:pt idx="39">
                  <c:v>-1.0910841159114297</c:v>
                </c:pt>
                <c:pt idx="40">
                  <c:v>-1.425003115501108</c:v>
                </c:pt>
                <c:pt idx="41">
                  <c:v>0.47562384221423126</c:v>
                </c:pt>
                <c:pt idx="42">
                  <c:v>2.8229207577060684</c:v>
                </c:pt>
                <c:pt idx="43">
                  <c:v>3.2814903704286582</c:v>
                </c:pt>
                <c:pt idx="44">
                  <c:v>3.6761554530550842</c:v>
                </c:pt>
                <c:pt idx="45">
                  <c:v>3.1158693410194878</c:v>
                </c:pt>
                <c:pt idx="46">
                  <c:v>2.6794091159589768</c:v>
                </c:pt>
                <c:pt idx="47">
                  <c:v>2.8753271624640919</c:v>
                </c:pt>
                <c:pt idx="48">
                  <c:v>7.4555798431100291</c:v>
                </c:pt>
                <c:pt idx="49">
                  <c:v>10.115335239128568</c:v>
                </c:pt>
                <c:pt idx="50">
                  <c:v>8.6116974161337616</c:v>
                </c:pt>
                <c:pt idx="51">
                  <c:v>7.2798045194986534</c:v>
                </c:pt>
                <c:pt idx="52">
                  <c:v>7.2444392889249771</c:v>
                </c:pt>
                <c:pt idx="53">
                  <c:v>5.81076860371875</c:v>
                </c:pt>
                <c:pt idx="54">
                  <c:v>5.1451223241345412</c:v>
                </c:pt>
                <c:pt idx="55">
                  <c:v>4.1479351196177188</c:v>
                </c:pt>
                <c:pt idx="56">
                  <c:v>2.6444936011198599</c:v>
                </c:pt>
                <c:pt idx="57">
                  <c:v>2.6127944381778865</c:v>
                </c:pt>
                <c:pt idx="58">
                  <c:v>1.8002254208163191</c:v>
                </c:pt>
                <c:pt idx="59">
                  <c:v>2.5274085135469022</c:v>
                </c:pt>
                <c:pt idx="60">
                  <c:v>19.016635136490397</c:v>
                </c:pt>
                <c:pt idx="61">
                  <c:v>7.400032964739661</c:v>
                </c:pt>
                <c:pt idx="62">
                  <c:v>4.4492528500732478</c:v>
                </c:pt>
                <c:pt idx="63">
                  <c:v>4.1130922807275896</c:v>
                </c:pt>
                <c:pt idx="64">
                  <c:v>3.9269697085343078</c:v>
                </c:pt>
                <c:pt idx="65">
                  <c:v>3.8616613200838557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211-4D1E-A4FB-7C8AA73949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264613144"/>
        <c:axId val="1"/>
      </c:barChart>
      <c:lineChart>
        <c:grouping val="standard"/>
        <c:varyColors val="0"/>
        <c:ser>
          <c:idx val="0"/>
          <c:order val="1"/>
          <c:tx>
            <c:strRef>
              <c:f>Sheet1!$C$1</c:f>
              <c:strCache>
                <c:ptCount val="1"/>
                <c:pt idx="0">
                  <c:v>PSND (% of GDP)</c:v>
                </c:pt>
              </c:strCache>
            </c:strRef>
          </c:tx>
          <c:spPr>
            <a:ln w="50800">
              <a:solidFill>
                <a:srgbClr val="26744D"/>
              </a:solidFill>
            </a:ln>
          </c:spPr>
          <c:marker>
            <c:symbol val="none"/>
          </c:marker>
          <c:cat>
            <c:strRef>
              <c:f>Sheet1!$A$2:$A$68</c:f>
              <c:strCache>
                <c:ptCount val="66"/>
                <c:pt idx="0">
                  <c:v>1960/61</c:v>
                </c:pt>
                <c:pt idx="1">
                  <c:v>1961/62</c:v>
                </c:pt>
                <c:pt idx="2">
                  <c:v>1962/63</c:v>
                </c:pt>
                <c:pt idx="3">
                  <c:v>1963/64</c:v>
                </c:pt>
                <c:pt idx="4">
                  <c:v>1964/65</c:v>
                </c:pt>
                <c:pt idx="5">
                  <c:v>1965/66</c:v>
                </c:pt>
                <c:pt idx="6">
                  <c:v>1966/67</c:v>
                </c:pt>
                <c:pt idx="7">
                  <c:v>1967/68</c:v>
                </c:pt>
                <c:pt idx="8">
                  <c:v>1968/69</c:v>
                </c:pt>
                <c:pt idx="9">
                  <c:v>1969/70</c:v>
                </c:pt>
                <c:pt idx="10">
                  <c:v>1970/71</c:v>
                </c:pt>
                <c:pt idx="11">
                  <c:v>1971/72</c:v>
                </c:pt>
                <c:pt idx="12">
                  <c:v>1972/73</c:v>
                </c:pt>
                <c:pt idx="13">
                  <c:v>1973/74</c:v>
                </c:pt>
                <c:pt idx="14">
                  <c:v>1974/75</c:v>
                </c:pt>
                <c:pt idx="15">
                  <c:v>1975/76</c:v>
                </c:pt>
                <c:pt idx="16">
                  <c:v>1976/77</c:v>
                </c:pt>
                <c:pt idx="17">
                  <c:v>1977/78</c:v>
                </c:pt>
                <c:pt idx="18">
                  <c:v>1978/79</c:v>
                </c:pt>
                <c:pt idx="19">
                  <c:v>1979/80</c:v>
                </c:pt>
                <c:pt idx="20">
                  <c:v>1980/81</c:v>
                </c:pt>
                <c:pt idx="21">
                  <c:v>1981/82</c:v>
                </c:pt>
                <c:pt idx="22">
                  <c:v>1982/83</c:v>
                </c:pt>
                <c:pt idx="23">
                  <c:v>1983/84</c:v>
                </c:pt>
                <c:pt idx="24">
                  <c:v>1984/85</c:v>
                </c:pt>
                <c:pt idx="25">
                  <c:v>1985/86</c:v>
                </c:pt>
                <c:pt idx="26">
                  <c:v>1986/87</c:v>
                </c:pt>
                <c:pt idx="27">
                  <c:v>1987/88</c:v>
                </c:pt>
                <c:pt idx="28">
                  <c:v>1988/89</c:v>
                </c:pt>
                <c:pt idx="29">
                  <c:v>1989/90</c:v>
                </c:pt>
                <c:pt idx="30">
                  <c:v>1990/91</c:v>
                </c:pt>
                <c:pt idx="31">
                  <c:v>1991/92</c:v>
                </c:pt>
                <c:pt idx="32">
                  <c:v>1992/93</c:v>
                </c:pt>
                <c:pt idx="33">
                  <c:v>1993/94</c:v>
                </c:pt>
                <c:pt idx="34">
                  <c:v>1994/95</c:v>
                </c:pt>
                <c:pt idx="35">
                  <c:v>1995/96</c:v>
                </c:pt>
                <c:pt idx="36">
                  <c:v>1996/97</c:v>
                </c:pt>
                <c:pt idx="37">
                  <c:v>1997/98</c:v>
                </c:pt>
                <c:pt idx="38">
                  <c:v>1998/99</c:v>
                </c:pt>
                <c:pt idx="39">
                  <c:v>1999/00</c:v>
                </c:pt>
                <c:pt idx="40">
                  <c:v>2000/01</c:v>
                </c:pt>
                <c:pt idx="41">
                  <c:v>2001/02</c:v>
                </c:pt>
                <c:pt idx="42">
                  <c:v>2002/03</c:v>
                </c:pt>
                <c:pt idx="43">
                  <c:v>2003/04</c:v>
                </c:pt>
                <c:pt idx="44">
                  <c:v>2004/05</c:v>
                </c:pt>
                <c:pt idx="45">
                  <c:v>2005/06</c:v>
                </c:pt>
                <c:pt idx="46">
                  <c:v>2006/07</c:v>
                </c:pt>
                <c:pt idx="47">
                  <c:v>2007/08</c:v>
                </c:pt>
                <c:pt idx="48">
                  <c:v>2008/09</c:v>
                </c:pt>
                <c:pt idx="49">
                  <c:v>2009/10</c:v>
                </c:pt>
                <c:pt idx="50">
                  <c:v>2010/11</c:v>
                </c:pt>
                <c:pt idx="51">
                  <c:v>2011/12</c:v>
                </c:pt>
                <c:pt idx="52">
                  <c:v>2012/13</c:v>
                </c:pt>
                <c:pt idx="53">
                  <c:v>2013/14</c:v>
                </c:pt>
                <c:pt idx="54">
                  <c:v>2014/15</c:v>
                </c:pt>
                <c:pt idx="55">
                  <c:v>2015/16</c:v>
                </c:pt>
                <c:pt idx="56">
                  <c:v>2016/17</c:v>
                </c:pt>
                <c:pt idx="57">
                  <c:v>2017/18</c:v>
                </c:pt>
                <c:pt idx="58">
                  <c:v>2018/19</c:v>
                </c:pt>
                <c:pt idx="59">
                  <c:v>2019/20</c:v>
                </c:pt>
                <c:pt idx="60">
                  <c:v>2020/21</c:v>
                </c:pt>
                <c:pt idx="61">
                  <c:v>2021/22</c:v>
                </c:pt>
                <c:pt idx="62">
                  <c:v>2022/23</c:v>
                </c:pt>
                <c:pt idx="63">
                  <c:v>2023/24</c:v>
                </c:pt>
                <c:pt idx="64">
                  <c:v>2024/25</c:v>
                </c:pt>
                <c:pt idx="65">
                  <c:v>2025/26</c:v>
                </c:pt>
              </c:strCache>
            </c:strRef>
          </c:cat>
          <c:val>
            <c:numRef>
              <c:f>Sheet1!$C$2:$C$67</c:f>
              <c:numCache>
                <c:formatCode>0.0</c:formatCode>
                <c:ptCount val="66"/>
                <c:pt idx="0">
                  <c:v>102.47742029090645</c:v>
                </c:pt>
                <c:pt idx="1">
                  <c:v>99.45199778024417</c:v>
                </c:pt>
                <c:pt idx="2">
                  <c:v>98.258550877308494</c:v>
                </c:pt>
                <c:pt idx="3">
                  <c:v>90.678906789067895</c:v>
                </c:pt>
                <c:pt idx="4">
                  <c:v>84.184181415929203</c:v>
                </c:pt>
                <c:pt idx="5">
                  <c:v>80.871651958507513</c:v>
                </c:pt>
                <c:pt idx="6">
                  <c:v>77.720811566030861</c:v>
                </c:pt>
                <c:pt idx="7">
                  <c:v>77.015248091173234</c:v>
                </c:pt>
                <c:pt idx="8">
                  <c:v>69.762285995812292</c:v>
                </c:pt>
                <c:pt idx="9">
                  <c:v>61.127229049246978</c:v>
                </c:pt>
                <c:pt idx="10">
                  <c:v>54.667909044840044</c:v>
                </c:pt>
                <c:pt idx="11">
                  <c:v>52.612263472350676</c:v>
                </c:pt>
                <c:pt idx="12">
                  <c:v>46.586086692937258</c:v>
                </c:pt>
                <c:pt idx="13">
                  <c:v>45.205155359275366</c:v>
                </c:pt>
                <c:pt idx="14">
                  <c:v>47.776687544131534</c:v>
                </c:pt>
                <c:pt idx="15">
                  <c:v>49.361429421548131</c:v>
                </c:pt>
                <c:pt idx="16">
                  <c:v>47.835072987482285</c:v>
                </c:pt>
                <c:pt idx="17">
                  <c:v>44.366810277473938</c:v>
                </c:pt>
                <c:pt idx="18">
                  <c:v>42.227878025298601</c:v>
                </c:pt>
                <c:pt idx="19">
                  <c:v>39.123038370059326</c:v>
                </c:pt>
                <c:pt idx="20">
                  <c:v>40.377375896338712</c:v>
                </c:pt>
                <c:pt idx="21">
                  <c:v>40.065153876431644</c:v>
                </c:pt>
                <c:pt idx="22">
                  <c:v>38.696525782107891</c:v>
                </c:pt>
                <c:pt idx="23">
                  <c:v>38.851657553481907</c:v>
                </c:pt>
                <c:pt idx="24">
                  <c:v>38.713145455397274</c:v>
                </c:pt>
                <c:pt idx="25">
                  <c:v>37.082000282964181</c:v>
                </c:pt>
                <c:pt idx="26">
                  <c:v>34.84298852340897</c:v>
                </c:pt>
                <c:pt idx="27">
                  <c:v>30.989498003454386</c:v>
                </c:pt>
                <c:pt idx="28">
                  <c:v>25.63709088240298</c:v>
                </c:pt>
                <c:pt idx="29">
                  <c:v>23.098691783769482</c:v>
                </c:pt>
                <c:pt idx="30">
                  <c:v>21.709458197439691</c:v>
                </c:pt>
                <c:pt idx="31">
                  <c:v>22.868965517241378</c:v>
                </c:pt>
                <c:pt idx="32">
                  <c:v>26.675580547305227</c:v>
                </c:pt>
                <c:pt idx="33">
                  <c:v>31.197195499511064</c:v>
                </c:pt>
                <c:pt idx="34">
                  <c:v>34.573117374541305</c:v>
                </c:pt>
                <c:pt idx="35">
                  <c:v>36.064865252213323</c:v>
                </c:pt>
                <c:pt idx="36">
                  <c:v>36.671341293938234</c:v>
                </c:pt>
                <c:pt idx="37">
                  <c:v>35.685563400739397</c:v>
                </c:pt>
                <c:pt idx="38">
                  <c:v>33.864843458814761</c:v>
                </c:pt>
                <c:pt idx="39">
                  <c:v>31.254727877224635</c:v>
                </c:pt>
                <c:pt idx="40">
                  <c:v>27.202156324678555</c:v>
                </c:pt>
                <c:pt idx="41">
                  <c:v>26.790780217483118</c:v>
                </c:pt>
                <c:pt idx="42">
                  <c:v>28.098460882582348</c:v>
                </c:pt>
                <c:pt idx="43">
                  <c:v>29.274584547349512</c:v>
                </c:pt>
                <c:pt idx="44">
                  <c:v>31.752626917567824</c:v>
                </c:pt>
                <c:pt idx="45">
                  <c:v>32.622142210260158</c:v>
                </c:pt>
                <c:pt idx="46">
                  <c:v>33.426779606974549</c:v>
                </c:pt>
                <c:pt idx="47">
                  <c:v>34.1655005764446</c:v>
                </c:pt>
                <c:pt idx="48">
                  <c:v>48.708571767464917</c:v>
                </c:pt>
                <c:pt idx="49">
                  <c:v>62.6</c:v>
                </c:pt>
                <c:pt idx="50">
                  <c:v>69.2</c:v>
                </c:pt>
                <c:pt idx="51">
                  <c:v>72.8</c:v>
                </c:pt>
                <c:pt idx="52">
                  <c:v>76.2</c:v>
                </c:pt>
                <c:pt idx="53">
                  <c:v>78</c:v>
                </c:pt>
                <c:pt idx="54">
                  <c:v>80.2</c:v>
                </c:pt>
                <c:pt idx="55">
                  <c:v>79.900000000000006</c:v>
                </c:pt>
                <c:pt idx="56">
                  <c:v>82.7</c:v>
                </c:pt>
                <c:pt idx="57">
                  <c:v>82.2</c:v>
                </c:pt>
                <c:pt idx="58">
                  <c:v>80.400000000000006</c:v>
                </c:pt>
                <c:pt idx="59">
                  <c:v>85.5</c:v>
                </c:pt>
                <c:pt idx="60">
                  <c:v>105.1931871867903</c:v>
                </c:pt>
                <c:pt idx="61">
                  <c:v>108.03806200505508</c:v>
                </c:pt>
                <c:pt idx="62">
                  <c:v>108.57978799761243</c:v>
                </c:pt>
                <c:pt idx="63">
                  <c:v>109.41772646301588</c:v>
                </c:pt>
                <c:pt idx="64">
                  <c:v>104.97000487844632</c:v>
                </c:pt>
                <c:pt idx="65">
                  <c:v>104.7493433242967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52CD-4E6E-8428-D8BA7F63A5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31518192"/>
        <c:axId val="431524424"/>
      </c:lineChart>
      <c:catAx>
        <c:axId val="264613144"/>
        <c:scaling>
          <c:orientation val="minMax"/>
        </c:scaling>
        <c:delete val="0"/>
        <c:axPos val="b"/>
        <c:majorGridlines>
          <c:spPr>
            <a:ln w="9525"/>
          </c:spPr>
        </c:majorGridlines>
        <c:numFmt formatCode="General" sourceLinked="1"/>
        <c:majorTickMark val="out"/>
        <c:minorTickMark val="none"/>
        <c:tickLblPos val="low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1"/>
        <c:lblAlgn val="ctr"/>
        <c:lblOffset val="100"/>
        <c:tickLblSkip val="10"/>
        <c:tickMarkSkip val="5"/>
        <c:noMultiLvlLbl val="0"/>
      </c:catAx>
      <c:valAx>
        <c:axId val="1"/>
        <c:scaling>
          <c:orientation val="minMax"/>
          <c:max val="20"/>
          <c:min val="-2"/>
        </c:scaling>
        <c:delete val="0"/>
        <c:axPos val="l"/>
        <c:majorGridlines>
          <c:spPr>
            <a:ln w="9525"/>
          </c:spPr>
        </c:majorGridlines>
        <c:title>
          <c:tx>
            <c:rich>
              <a:bodyPr/>
              <a:lstStyle/>
              <a:p>
                <a:pPr>
                  <a:defRPr sz="2200" b="0" i="0" u="none" strike="noStrike" baseline="0">
                    <a:solidFill>
                      <a:srgbClr val="C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200" b="0" i="0" u="none" strike="noStrike" baseline="0" dirty="0">
                    <a:solidFill>
                      <a:srgbClr val="C00000"/>
                    </a:solidFill>
                    <a:latin typeface="Arial"/>
                    <a:cs typeface="Arial"/>
                  </a:rPr>
                  <a:t>PSNB (% of GDP)</a:t>
                </a:r>
              </a:p>
            </c:rich>
          </c:tx>
          <c:layout>
            <c:manualLayout>
              <c:xMode val="edge"/>
              <c:yMode val="edge"/>
              <c:x val="1.0300689821250807E-2"/>
              <c:y val="0.2867267623632031"/>
            </c:manualLayout>
          </c:layout>
          <c:overlay val="0"/>
          <c:spPr>
            <a:noFill/>
            <a:ln w="40472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2200" b="0" i="0" u="none" strike="noStrike" baseline="0">
                <a:solidFill>
                  <a:srgbClr val="C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64613144"/>
        <c:crosses val="autoZero"/>
        <c:crossBetween val="between"/>
        <c:majorUnit val="2"/>
      </c:valAx>
      <c:valAx>
        <c:axId val="431524424"/>
        <c:scaling>
          <c:orientation val="minMax"/>
        </c:scaling>
        <c:delete val="0"/>
        <c:axPos val="r"/>
        <c:title>
          <c:tx>
            <c:rich>
              <a:bodyPr rot="5400000" vert="horz"/>
              <a:lstStyle/>
              <a:p>
                <a:pPr>
                  <a:defRPr sz="2200" b="0">
                    <a:solidFill>
                      <a:srgbClr val="26744D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GB" sz="2200" b="0" dirty="0">
                    <a:solidFill>
                      <a:srgbClr val="26744D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PSND (% of GDP)</a:t>
                </a:r>
              </a:p>
            </c:rich>
          </c:tx>
          <c:layout>
            <c:manualLayout>
              <c:xMode val="edge"/>
              <c:yMode val="edge"/>
              <c:x val="0.96874999743684365"/>
              <c:y val="0.30699481314407234"/>
            </c:manualLayout>
          </c:layout>
          <c:overlay val="0"/>
        </c:title>
        <c:numFmt formatCode="\ 0" sourceLinked="0"/>
        <c:majorTickMark val="out"/>
        <c:minorTickMark val="none"/>
        <c:tickLblPos val="nextTo"/>
        <c:spPr>
          <a:ln/>
        </c:spPr>
        <c:txPr>
          <a:bodyPr rot="60000"/>
          <a:lstStyle/>
          <a:p>
            <a:pPr>
              <a:defRPr sz="2200" b="0">
                <a:solidFill>
                  <a:srgbClr val="26744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  <c:crossAx val="431518192"/>
        <c:crosses val="max"/>
        <c:crossBetween val="between"/>
      </c:valAx>
      <c:catAx>
        <c:axId val="4315181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431524424"/>
        <c:crosses val="autoZero"/>
        <c:auto val="1"/>
        <c:lblAlgn val="ctr"/>
        <c:lblOffset val="100"/>
        <c:noMultiLvlLbl val="0"/>
      </c:catAx>
      <c:spPr>
        <a:solidFill>
          <a:srgbClr val="FFFFFF"/>
        </a:solidFill>
        <a:ln w="12700">
          <a:solidFill>
            <a:schemeClr val="tx1"/>
          </a:solidFill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92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756F2D82-A1C5-4F29-A6D5-FBA06C255CE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024A681-8FA6-4ABC-A9B1-20627A4AF8E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05DE45E3-0C60-4E96-932B-A35F5FCA793B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87892D46-EBBF-492F-9AE9-89FFCA814D0F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3BBC1BE9-C787-44BA-B9CF-A0D2175D2A0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4AB9D7F1-87CB-4E73-9FD3-C3E6652E08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C0404A2-0FC6-4B79-8548-CC637D8338F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3EB1953-E00F-48BE-9ABD-D7167E7A3D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14A6A9C-56BE-4F58-B6C3-6EBBC3232FA7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5122" name="Rectangle 7">
            <a:extLst>
              <a:ext uri="{FF2B5EF4-FFF2-40B4-BE49-F238E27FC236}">
                <a16:creationId xmlns:a16="http://schemas.microsoft.com/office/drawing/2014/main" id="{9AD8DF6E-F152-452A-8421-5AFB9DDB23D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r" eaLnBrk="0" hangingPunct="0"/>
            <a:fld id="{B1DEBFE9-E042-45D8-903B-C2616BB68F7F}" type="slidenum">
              <a:rPr lang="en-GB" altLang="en-US" sz="1200"/>
              <a:pPr algn="r" eaLnBrk="0" hangingPunct="0"/>
              <a:t>1</a:t>
            </a:fld>
            <a:endParaRPr lang="en-GB" altLang="en-US" sz="12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198983DB-18A6-4167-8F12-4C5DB24134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8938" y="712788"/>
            <a:ext cx="6081712" cy="3421062"/>
          </a:xfrm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EC3A7433-05F4-43D3-B416-9F8EE48D4A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BFE5-D774-4CA5-9C48-226FF6778FC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666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776D-E628-4E71-A300-1A84D8EED71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6744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518DB-4BA9-4AFF-917B-76A033DA26B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1056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0371-C03F-49A4-BE52-E925171CBF2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961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C169C-DA54-46B9-A417-C5914614A1C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6938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CEE68-BC63-4F1F-A4EB-FAFCA9E163E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1145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7AD80-623E-4474-883E-CB8D19B2C50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209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48EEC-E1AD-4543-B3B9-88E61D12529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090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53ECE-079E-4DDD-9760-56B393AAF6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789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0D1E6-9DC7-4D63-A695-F2111C2C3FA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54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0946F-132C-46D1-9E24-5DE6E200881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1706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993C5-8290-4B29-9B57-D7DDF4579B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25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FBB2FA7D-060D-4AA6-ABBA-8080C1A779AF}"/>
              </a:ext>
            </a:extLst>
          </p:cNvPr>
          <p:cNvGraphicFramePr>
            <a:graphicFrameLocks noGrp="1" noChangeAspect="1"/>
          </p:cNvGraphicFramePr>
          <p:nvPr>
            <p:ph type="chart" idx="4294967295"/>
            <p:extLst>
              <p:ext uri="{D42A27DB-BD31-4B8C-83A1-F6EECF244321}">
                <p14:modId xmlns:p14="http://schemas.microsoft.com/office/powerpoint/2010/main" val="1512020794"/>
              </p:ext>
            </p:extLst>
          </p:nvPr>
        </p:nvGraphicFramePr>
        <p:xfrm>
          <a:off x="0" y="90390"/>
          <a:ext cx="12192000" cy="58785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076" name="Rectangle 13">
            <a:extLst>
              <a:ext uri="{FF2B5EF4-FFF2-40B4-BE49-F238E27FC236}">
                <a16:creationId xmlns:a16="http://schemas.microsoft.com/office/drawing/2014/main" id="{FBDD741C-755F-4703-B35A-E0DB628C6B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6359526"/>
            <a:ext cx="9142413" cy="49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UK public-sector net borrowing (PSNB) and debt (PSND)</a:t>
            </a:r>
          </a:p>
        </p:txBody>
      </p:sp>
      <p:sp>
        <p:nvSpPr>
          <p:cNvPr id="3077" name="Text Box 5">
            <a:extLst>
              <a:ext uri="{FF2B5EF4-FFF2-40B4-BE49-F238E27FC236}">
                <a16:creationId xmlns:a16="http://schemas.microsoft.com/office/drawing/2014/main" id="{8823F251-391C-48D5-8400-9C7893FA18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7873" y="6020972"/>
            <a:ext cx="554190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i="1" dirty="0">
                <a:latin typeface="Arial" panose="020B0604020202020204" pitchFamily="34" charset="0"/>
              </a:rPr>
              <a:t>Source</a:t>
            </a:r>
            <a:r>
              <a:rPr lang="en-GB" altLang="en-US" sz="1600" dirty="0">
                <a:latin typeface="Arial" panose="020B0604020202020204" pitchFamily="34" charset="0"/>
              </a:rPr>
              <a:t>: </a:t>
            </a:r>
            <a:r>
              <a:rPr lang="en-GB" altLang="en-US" sz="1600" i="1" dirty="0">
                <a:latin typeface="Arial" panose="020B0604020202020204" pitchFamily="34" charset="0"/>
              </a:rPr>
              <a:t>Public Finances Databank, </a:t>
            </a:r>
            <a:r>
              <a:rPr lang="en-GB" altLang="en-US" sz="1600" dirty="0">
                <a:latin typeface="Arial" panose="020B0604020202020204" pitchFamily="34" charset="0"/>
              </a:rPr>
              <a:t>November 2020 (OBR)</a:t>
            </a:r>
            <a:endParaRPr lang="en-GB" altLang="en-US" sz="1600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Default Desig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254</TotalTime>
  <Words>35</Words>
  <Application>Microsoft Office PowerPoint</Application>
  <PresentationFormat>Widescreen</PresentationFormat>
  <Paragraphs>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Default Design</vt:lpstr>
      <vt:lpstr>PowerPoint Presentation</vt:lpstr>
    </vt:vector>
  </TitlesOfParts>
  <Company>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Sloman</dc:creator>
  <cp:lastModifiedBy>John Sloman</cp:lastModifiedBy>
  <cp:revision>29</cp:revision>
  <dcterms:created xsi:type="dcterms:W3CDTF">2013-01-20T13:17:24Z</dcterms:created>
  <dcterms:modified xsi:type="dcterms:W3CDTF">2020-11-28T11:52:00Z</dcterms:modified>
</cp:coreProperties>
</file>