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98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8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188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61881687865939"/>
          <c:y val="3.23302118251532E-2"/>
          <c:w val="0.76327591863517064"/>
          <c:h val="0.86538166569478503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FF0000"/>
            </a:solidFill>
            <a:ln w="15875" cmpd="sng">
              <a:solidFill>
                <a:srgbClr val="800000"/>
              </a:solidFill>
              <a:prstDash val="solid"/>
            </a:ln>
          </c:spPr>
          <c:invertIfNegative val="0"/>
          <c:cat>
            <c:numRef>
              <c:f>Sheet1!$A$2:$A$74</c:f>
              <c:numCache>
                <c:formatCode>General</c:formatCode>
                <c:ptCount val="73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</c:numCache>
            </c:numRef>
          </c:cat>
          <c:val>
            <c:numRef>
              <c:f>Sheet1!$C$2:$C$74</c:f>
              <c:numCache>
                <c:formatCode>0.0</c:formatCode>
                <c:ptCount val="73"/>
                <c:pt idx="0">
                  <c:v>4.0209294151028843</c:v>
                </c:pt>
                <c:pt idx="1">
                  <c:v>1.6920342885293045</c:v>
                </c:pt>
                <c:pt idx="2">
                  <c:v>1.9665502297044395</c:v>
                </c:pt>
                <c:pt idx="3">
                  <c:v>1.3467378906472416</c:v>
                </c:pt>
                <c:pt idx="4">
                  <c:v>4.2691466549408288</c:v>
                </c:pt>
                <c:pt idx="5">
                  <c:v>6.3229409338668798</c:v>
                </c:pt>
                <c:pt idx="6">
                  <c:v>2.6691687939990998</c:v>
                </c:pt>
                <c:pt idx="7">
                  <c:v>1.0718376280018667</c:v>
                </c:pt>
                <c:pt idx="8">
                  <c:v>4.8290331325656375</c:v>
                </c:pt>
                <c:pt idx="9">
                  <c:v>5.7015641715095233</c:v>
                </c:pt>
                <c:pt idx="10">
                  <c:v>2.1142384760098611</c:v>
                </c:pt>
                <c:pt idx="11">
                  <c:v>1.5542244875181308</c:v>
                </c:pt>
                <c:pt idx="12">
                  <c:v>2.7543195602701638</c:v>
                </c:pt>
                <c:pt idx="13">
                  <c:v>5.4552455381017131</c:v>
                </c:pt>
                <c:pt idx="14">
                  <c:v>1.9119150524431126</c:v>
                </c:pt>
                <c:pt idx="15">
                  <c:v>2.7031366523090292</c:v>
                </c:pt>
                <c:pt idx="16">
                  <c:v>3.6166449390615063</c:v>
                </c:pt>
                <c:pt idx="17">
                  <c:v>4.3603929827711463</c:v>
                </c:pt>
                <c:pt idx="18">
                  <c:v>6.5050218773672581</c:v>
                </c:pt>
                <c:pt idx="19">
                  <c:v>-2.4934343451341232</c:v>
                </c:pt>
                <c:pt idx="20">
                  <c:v>-1.5079013524630238</c:v>
                </c:pt>
                <c:pt idx="21">
                  <c:v>3.0172338265683463</c:v>
                </c:pt>
                <c:pt idx="22">
                  <c:v>2.4616783727454301</c:v>
                </c:pt>
                <c:pt idx="23">
                  <c:v>4.1915166995541133</c:v>
                </c:pt>
                <c:pt idx="24">
                  <c:v>3.7287789935005291</c:v>
                </c:pt>
                <c:pt idx="25">
                  <c:v>-2.0513718478832987</c:v>
                </c:pt>
                <c:pt idx="26">
                  <c:v>-0.68706463864811795</c:v>
                </c:pt>
                <c:pt idx="27">
                  <c:v>1.9651333054725413</c:v>
                </c:pt>
                <c:pt idx="28">
                  <c:v>4.1658880747943714</c:v>
                </c:pt>
                <c:pt idx="29">
                  <c:v>2.2204580661082813</c:v>
                </c:pt>
                <c:pt idx="30">
                  <c:v>4.0879012202039036</c:v>
                </c:pt>
                <c:pt idx="31">
                  <c:v>3.1079216839132342</c:v>
                </c:pt>
                <c:pt idx="32">
                  <c:v>5.4198527073516178</c:v>
                </c:pt>
                <c:pt idx="33">
                  <c:v>5.3770444037860941</c:v>
                </c:pt>
                <c:pt idx="34">
                  <c:v>2.4023909242467316</c:v>
                </c:pt>
                <c:pt idx="35">
                  <c:v>0.56043920263089686</c:v>
                </c:pt>
                <c:pt idx="36">
                  <c:v>-1.4047011327954739</c:v>
                </c:pt>
                <c:pt idx="37">
                  <c:v>0.24542216376803747</c:v>
                </c:pt>
                <c:pt idx="38">
                  <c:v>2.2594035276961959</c:v>
                </c:pt>
                <c:pt idx="39">
                  <c:v>3.4099806063750551</c:v>
                </c:pt>
                <c:pt idx="40">
                  <c:v>2.3862002368065665</c:v>
                </c:pt>
                <c:pt idx="41">
                  <c:v>2.5820225929744427</c:v>
                </c:pt>
                <c:pt idx="42">
                  <c:v>4.9249285976359962</c:v>
                </c:pt>
                <c:pt idx="43">
                  <c:v>3.4142699149175004</c:v>
                </c:pt>
                <c:pt idx="44">
                  <c:v>3.0661761244557546</c:v>
                </c:pt>
                <c:pt idx="45">
                  <c:v>4.3187270064052372</c:v>
                </c:pt>
                <c:pt idx="46">
                  <c:v>2.578741080039761</c:v>
                </c:pt>
                <c:pt idx="47">
                  <c:v>1.7919856299693033</c:v>
                </c:pt>
                <c:pt idx="48">
                  <c:v>3.1465725214688005</c:v>
                </c:pt>
                <c:pt idx="49">
                  <c:v>2.4264965637991738</c:v>
                </c:pt>
                <c:pt idx="50">
                  <c:v>2.7388423589283133</c:v>
                </c:pt>
                <c:pt idx="51">
                  <c:v>2.3862754070210719</c:v>
                </c:pt>
                <c:pt idx="52">
                  <c:v>2.6203312280627151</c:v>
                </c:pt>
                <c:pt idx="53">
                  <c:v>-0.22572697134371245</c:v>
                </c:pt>
                <c:pt idx="54">
                  <c:v>-4.6149574279804897</c:v>
                </c:pt>
                <c:pt idx="55">
                  <c:v>2.238688618072421</c:v>
                </c:pt>
                <c:pt idx="56">
                  <c:v>1.1451015455358324</c:v>
                </c:pt>
                <c:pt idx="57">
                  <c:v>1.5129367590014253</c:v>
                </c:pt>
                <c:pt idx="58">
                  <c:v>1.7923222178393532</c:v>
                </c:pt>
                <c:pt idx="59">
                  <c:v>3.1957824776059978</c:v>
                </c:pt>
                <c:pt idx="60">
                  <c:v>2.2202583088831114</c:v>
                </c:pt>
                <c:pt idx="61">
                  <c:v>1.9210633913266286</c:v>
                </c:pt>
                <c:pt idx="62">
                  <c:v>2.6550697016184377</c:v>
                </c:pt>
                <c:pt idx="63">
                  <c:v>1.4037920748910537</c:v>
                </c:pt>
                <c:pt idx="64">
                  <c:v>1.6416110173574854</c:v>
                </c:pt>
                <c:pt idx="65">
                  <c:v>-10.359900820127471</c:v>
                </c:pt>
                <c:pt idx="66">
                  <c:v>8.6749040818701086</c:v>
                </c:pt>
                <c:pt idx="67">
                  <c:v>4.3452288228625795</c:v>
                </c:pt>
                <c:pt idx="68">
                  <c:v>0.10401785478367986</c:v>
                </c:pt>
                <c:pt idx="69">
                  <c:v>0.4598403729029652</c:v>
                </c:pt>
                <c:pt idx="70">
                  <c:v>1.5399383762010725</c:v>
                </c:pt>
                <c:pt idx="71">
                  <c:v>1.7258362873956747</c:v>
                </c:pt>
                <c:pt idx="72">
                  <c:v>1.74016334981975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D6-457B-9B0A-F3E93C64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527135256"/>
        <c:axId val="69995926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GDP at 2019 prices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Sheet1!$A$2:$A$74</c:f>
              <c:numCache>
                <c:formatCode>General</c:formatCode>
                <c:ptCount val="73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</c:numCache>
            </c:numRef>
          </c:cat>
          <c:val>
            <c:numRef>
              <c:f>Sheet1!$B$2:$B$74</c:f>
              <c:numCache>
                <c:formatCode>General</c:formatCode>
                <c:ptCount val="73"/>
                <c:pt idx="0">
                  <c:v>491.24299999999999</c:v>
                </c:pt>
                <c:pt idx="1">
                  <c:v>499.55500000000001</c:v>
                </c:pt>
                <c:pt idx="2">
                  <c:v>509.37900000000002</c:v>
                </c:pt>
                <c:pt idx="3">
                  <c:v>516.23900000000003</c:v>
                </c:pt>
                <c:pt idx="4">
                  <c:v>538.27800000000002</c:v>
                </c:pt>
                <c:pt idx="5">
                  <c:v>572.31299999999999</c:v>
                </c:pt>
                <c:pt idx="6">
                  <c:v>587.58900000000006</c:v>
                </c:pt>
                <c:pt idx="7">
                  <c:v>593.88699999999994</c:v>
                </c:pt>
                <c:pt idx="8">
                  <c:v>622.56600000000003</c:v>
                </c:pt>
                <c:pt idx="9">
                  <c:v>658.06200000000001</c:v>
                </c:pt>
                <c:pt idx="10">
                  <c:v>671.97500000000002</c:v>
                </c:pt>
                <c:pt idx="11">
                  <c:v>682.41899999999998</c:v>
                </c:pt>
                <c:pt idx="12">
                  <c:v>701.21500000000003</c:v>
                </c:pt>
                <c:pt idx="13">
                  <c:v>739.46799999999996</c:v>
                </c:pt>
                <c:pt idx="14">
                  <c:v>753.60599999999999</c:v>
                </c:pt>
                <c:pt idx="15">
                  <c:v>773.97699999999998</c:v>
                </c:pt>
                <c:pt idx="16">
                  <c:v>801.96900000000005</c:v>
                </c:pt>
                <c:pt idx="17">
                  <c:v>836.93799999999999</c:v>
                </c:pt>
                <c:pt idx="18">
                  <c:v>891.38099999999997</c:v>
                </c:pt>
                <c:pt idx="19">
                  <c:v>869.15499999999997</c:v>
                </c:pt>
                <c:pt idx="20">
                  <c:v>856.04899999999998</c:v>
                </c:pt>
                <c:pt idx="21">
                  <c:v>881.87800000000004</c:v>
                </c:pt>
                <c:pt idx="22">
                  <c:v>903.58699999999999</c:v>
                </c:pt>
                <c:pt idx="23">
                  <c:v>941.46100000000001</c:v>
                </c:pt>
                <c:pt idx="24">
                  <c:v>976.56600000000003</c:v>
                </c:pt>
                <c:pt idx="25">
                  <c:v>956.53300000000002</c:v>
                </c:pt>
                <c:pt idx="26">
                  <c:v>949.96100000000001</c:v>
                </c:pt>
                <c:pt idx="27">
                  <c:v>968.62900000000002</c:v>
                </c:pt>
                <c:pt idx="28">
                  <c:v>1008.981</c:v>
                </c:pt>
                <c:pt idx="29">
                  <c:v>1031.385</c:v>
                </c:pt>
                <c:pt idx="30">
                  <c:v>1073.547</c:v>
                </c:pt>
                <c:pt idx="31">
                  <c:v>1106.912</c:v>
                </c:pt>
                <c:pt idx="32">
                  <c:v>1166.905</c:v>
                </c:pt>
                <c:pt idx="33">
                  <c:v>1229.6500000000001</c:v>
                </c:pt>
                <c:pt idx="34">
                  <c:v>1259.191</c:v>
                </c:pt>
                <c:pt idx="35">
                  <c:v>1266.248</c:v>
                </c:pt>
                <c:pt idx="36">
                  <c:v>1248.461</c:v>
                </c:pt>
                <c:pt idx="37">
                  <c:v>1251.5250000000001</c:v>
                </c:pt>
                <c:pt idx="38">
                  <c:v>1279.8019999999999</c:v>
                </c:pt>
                <c:pt idx="39">
                  <c:v>1323.443</c:v>
                </c:pt>
                <c:pt idx="40">
                  <c:v>1355.0229999999999</c:v>
                </c:pt>
                <c:pt idx="41">
                  <c:v>1390.01</c:v>
                </c:pt>
                <c:pt idx="42">
                  <c:v>1458.4670000000001</c:v>
                </c:pt>
                <c:pt idx="43">
                  <c:v>1508.2629999999999</c:v>
                </c:pt>
                <c:pt idx="44">
                  <c:v>1554.509</c:v>
                </c:pt>
                <c:pt idx="45">
                  <c:v>1621.644</c:v>
                </c:pt>
                <c:pt idx="46">
                  <c:v>1663.462</c:v>
                </c:pt>
                <c:pt idx="47">
                  <c:v>1693.271</c:v>
                </c:pt>
                <c:pt idx="48">
                  <c:v>1746.5509999999999</c:v>
                </c:pt>
                <c:pt idx="49">
                  <c:v>1788.931</c:v>
                </c:pt>
                <c:pt idx="50">
                  <c:v>1837.9269999999999</c:v>
                </c:pt>
                <c:pt idx="51">
                  <c:v>1881.7850000000001</c:v>
                </c:pt>
                <c:pt idx="52">
                  <c:v>1931.0940000000001</c:v>
                </c:pt>
                <c:pt idx="53">
                  <c:v>1926.7349999999999</c:v>
                </c:pt>
                <c:pt idx="54">
                  <c:v>1837.817</c:v>
                </c:pt>
                <c:pt idx="55">
                  <c:v>1878.96</c:v>
                </c:pt>
                <c:pt idx="56">
                  <c:v>1900.4760000000001</c:v>
                </c:pt>
                <c:pt idx="57">
                  <c:v>1929.229</c:v>
                </c:pt>
                <c:pt idx="58">
                  <c:v>1963.807</c:v>
                </c:pt>
                <c:pt idx="59">
                  <c:v>2026.566</c:v>
                </c:pt>
                <c:pt idx="60">
                  <c:v>2071.5610000000001</c:v>
                </c:pt>
                <c:pt idx="61">
                  <c:v>2111.357</c:v>
                </c:pt>
                <c:pt idx="62">
                  <c:v>2167.415</c:v>
                </c:pt>
                <c:pt idx="63">
                  <c:v>2197.8409999999999</c:v>
                </c:pt>
                <c:pt idx="64">
                  <c:v>2233.9209999999998</c:v>
                </c:pt>
                <c:pt idx="65">
                  <c:v>2002.489</c:v>
                </c:pt>
                <c:pt idx="66">
                  <c:v>2176.203</c:v>
                </c:pt>
                <c:pt idx="67">
                  <c:v>2270.7640000000001</c:v>
                </c:pt>
                <c:pt idx="68">
                  <c:v>2273.1260000000002</c:v>
                </c:pt>
                <c:pt idx="69">
                  <c:v>2283.5787510749547</c:v>
                </c:pt>
                <c:pt idx="70">
                  <c:v>2318.7444566135314</c:v>
                </c:pt>
                <c:pt idx="71">
                  <c:v>2358.7621898577431</c:v>
                </c:pt>
                <c:pt idx="72">
                  <c:v>2399.8085049950532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D6-457B-9B0A-F3E93C64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918832"/>
        <c:axId val="1"/>
      </c:lineChart>
      <c:catAx>
        <c:axId val="175918832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2500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b="0" dirty="0">
                    <a:solidFill>
                      <a:srgbClr val="0000FF"/>
                    </a:solidFill>
                  </a:rPr>
                  <a:t>£ billions at 2019 prices</a:t>
                </a:r>
              </a:p>
            </c:rich>
          </c:tx>
          <c:layout>
            <c:manualLayout>
              <c:xMode val="edge"/>
              <c:yMode val="edge"/>
              <c:x val="7.3834039975772267E-4"/>
              <c:y val="0.21700422379990636"/>
            </c:manualLayout>
          </c:layout>
          <c:overlay val="0"/>
          <c:spPr>
            <a:noFill/>
            <a:ln w="27977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5918832"/>
        <c:crosses val="autoZero"/>
        <c:crossBetween val="between"/>
        <c:majorUnit val="250"/>
      </c:valAx>
      <c:valAx>
        <c:axId val="699959264"/>
        <c:scaling>
          <c:orientation val="minMax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100">
                    <a:solidFill>
                      <a:srgbClr val="C00000"/>
                    </a:solidFill>
                  </a:defRPr>
                </a:pPr>
                <a:r>
                  <a:rPr lang="en-GB" sz="2100" b="0" i="0" baseline="0" dirty="0">
                    <a:solidFill>
                      <a:srgbClr val="C00000"/>
                    </a:solidFill>
                    <a:effectLst/>
                  </a:rPr>
                  <a:t>Annual rate of growth, % </a:t>
                </a:r>
                <a:endParaRPr lang="en-GB" sz="2100" dirty="0">
                  <a:solidFill>
                    <a:srgbClr val="C00000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0.96135251362810414"/>
              <c:y val="0.17802563199898375"/>
            </c:manualLayout>
          </c:layout>
          <c:overlay val="0"/>
        </c:title>
        <c:numFmt formatCode="0_ ;\ \−0\ " sourceLinked="0"/>
        <c:majorTickMark val="out"/>
        <c:minorTickMark val="none"/>
        <c:tickLblPos val="nextTo"/>
        <c:spPr>
          <a:ln w="19050">
            <a:solidFill>
              <a:srgbClr val="C00000"/>
            </a:solidFill>
          </a:ln>
        </c:spPr>
        <c:txPr>
          <a:bodyPr rot="60000"/>
          <a:lstStyle/>
          <a:p>
            <a:pPr>
              <a:defRPr sz="2100">
                <a:solidFill>
                  <a:srgbClr val="C00000"/>
                </a:solidFill>
              </a:defRPr>
            </a:pPr>
            <a:endParaRPr lang="en-US"/>
          </a:p>
        </c:txPr>
        <c:crossAx val="527135256"/>
        <c:crosses val="max"/>
        <c:crossBetween val="between"/>
      </c:valAx>
      <c:catAx>
        <c:axId val="527135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99959264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 w="3497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4D4C5-5344-47AE-B377-51C77188EA83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688B-7FD8-4C16-90DA-639D9FF3D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3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47476E94-BAE2-4447-89B3-0EF0FCEFCFE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471A7-0C45-4AFC-8023-EF85010A3F4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5F775F8-C6FF-4433-A9DD-5203E511D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6950674-0C09-4BBA-AA8B-DAF5A1845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29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57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04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8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42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09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81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066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25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718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29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27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126C-7533-4E6B-B0CB-30BEB3F61EF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47E0D-621C-4B24-B535-BB764EE7A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05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mf.org/en/Publications/SPROLLS/world-economic-outlook-databases#sort=%40imfdate%20descending" TargetMode="External"/><Relationship Id="rId5" Type="http://schemas.openxmlformats.org/officeDocument/2006/relationships/hyperlink" Target="https://www.ons.gov.uk/economy/grossdomesticproductgdp/timeseries/ihyp" TargetMode="External"/><Relationship Id="rId4" Type="http://schemas.openxmlformats.org/officeDocument/2006/relationships/hyperlink" Target="http://www.ons.gov.uk/economy/grossdomesticproductgdp/timeseries/abm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C1827AB-74F6-402A-9341-EAEDA20EBFFE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472287961"/>
              </p:ext>
            </p:extLst>
          </p:nvPr>
        </p:nvGraphicFramePr>
        <p:xfrm>
          <a:off x="0" y="0"/>
          <a:ext cx="9906000" cy="5919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87" name="Text Box 5">
            <a:extLst>
              <a:ext uri="{FF2B5EF4-FFF2-40B4-BE49-F238E27FC236}">
                <a16:creationId xmlns:a16="http://schemas.microsoft.com/office/drawing/2014/main" id="{AEDA9088-4C24-4BA2-AA4E-610189F8C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82" y="6396335"/>
            <a:ext cx="86648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Output path and annual growth rates</a:t>
            </a:r>
          </a:p>
        </p:txBody>
      </p:sp>
      <p:sp>
        <p:nvSpPr>
          <p:cNvPr id="16388" name="Text Box 10">
            <a:extLst>
              <a:ext uri="{FF2B5EF4-FFF2-40B4-BE49-F238E27FC236}">
                <a16:creationId xmlns:a16="http://schemas.microsoft.com/office/drawing/2014/main" id="{ABDD8C85-1711-44C8-B355-9F52BCB57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29" y="5866444"/>
            <a:ext cx="9394272" cy="55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>
              <a:buNone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Data from 2024 based on IMF growth forecasts.</a:t>
            </a:r>
            <a:endParaRPr lang="en-GB" altLang="en-US" sz="1300" i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Based on </a:t>
            </a: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</a:rPr>
              <a:t>Time Series Data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series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ABMI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IHYP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(ONS)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300" i="1" dirty="0">
                <a:solidFill>
                  <a:schemeClr val="tx1"/>
                </a:solidFill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Economic Outlook Database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(IMF, April 2024)</a:t>
            </a:r>
            <a:endParaRPr lang="en-GB" altLang="en-US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ADEAEFA-B1D2-4106-9035-79BC94507AB6}"/>
              </a:ext>
            </a:extLst>
          </p:cNvPr>
          <p:cNvCxnSpPr>
            <a:cxnSpLocks/>
          </p:cNvCxnSpPr>
          <p:nvPr/>
        </p:nvCxnSpPr>
        <p:spPr>
          <a:xfrm>
            <a:off x="1300164" y="2239153"/>
            <a:ext cx="7575388" cy="0"/>
          </a:xfrm>
          <a:prstGeom prst="line">
            <a:avLst/>
          </a:prstGeom>
          <a:ln w="158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611940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57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13</cp:revision>
  <dcterms:created xsi:type="dcterms:W3CDTF">2021-10-16T07:43:33Z</dcterms:created>
  <dcterms:modified xsi:type="dcterms:W3CDTF">2024-07-04T20:19:06Z</dcterms:modified>
</cp:coreProperties>
</file>