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5167161481861"/>
          <c:y val="5.740933330021427E-2"/>
          <c:w val="0.82809699070693954"/>
          <c:h val="0.864244741873804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Output gap</c:v>
                </c:pt>
              </c:strCache>
            </c:strRef>
          </c:tx>
          <c:spPr>
            <a:ln w="50800">
              <a:solidFill>
                <a:srgbClr val="0000FF"/>
              </a:solidFill>
              <a:prstDash val="solid"/>
            </a:ln>
          </c:spPr>
          <c:marker>
            <c:symbol val="none"/>
          </c:marker>
          <c:dPt>
            <c:idx val="3"/>
            <c:bubble3D val="0"/>
            <c:spPr>
              <a:ln w="50800">
                <a:solidFill>
                  <a:srgbClr val="0000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EC33-4BE2-B9EB-A32D17D41AAD}"/>
              </c:ext>
            </c:extLst>
          </c:dPt>
          <c:cat>
            <c:numRef>
              <c:f>Sheet1!$A$2:$A$8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Sheet1!$B$2:$B$8</c:f>
              <c:numCache>
                <c:formatCode>0.0</c:formatCode>
                <c:ptCount val="7"/>
                <c:pt idx="0">
                  <c:v>-0.4</c:v>
                </c:pt>
                <c:pt idx="1">
                  <c:v>0.9</c:v>
                </c:pt>
                <c:pt idx="2">
                  <c:v>0.6</c:v>
                </c:pt>
                <c:pt idx="3">
                  <c:v>0.5</c:v>
                </c:pt>
                <c:pt idx="4">
                  <c:v>0.1</c:v>
                </c:pt>
                <c:pt idx="5" formatCode="General">
                  <c:v>0</c:v>
                </c:pt>
                <c:pt idx="6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D-4499-B3CE-CAD5476C5AAB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921-4BFF-9A6C-99280ED81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411648"/>
        <c:axId val="1"/>
      </c:lineChart>
      <c:catAx>
        <c:axId val="16941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0.60000000000000009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"/>
          <c:min val="-0.60000000000000009"/>
        </c:scaling>
        <c:delete val="0"/>
        <c:axPos val="l"/>
        <c:majorGridlines>
          <c:spPr>
            <a:ln w="9525">
              <a:solidFill>
                <a:srgbClr val="5F5F5F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</a:t>
                </a:r>
                <a:r>
                  <a:rPr lang="en-GB" sz="2000" baseline="0" dirty="0"/>
                  <a:t> cent of potential output</a:t>
                </a:r>
                <a:endParaRPr lang="en-GB" sz="2000" dirty="0"/>
              </a:p>
            </c:rich>
          </c:tx>
          <c:layout>
            <c:manualLayout>
              <c:xMode val="edge"/>
              <c:yMode val="edge"/>
              <c:x val="2.619835635299686E-2"/>
              <c:y val="0.21338240153015736"/>
            </c:manualLayout>
          </c:layout>
          <c:overlay val="0"/>
          <c:spPr>
            <a:noFill/>
            <a:ln w="29934">
              <a:noFill/>
            </a:ln>
          </c:spPr>
        </c:title>
        <c:numFmt formatCode="0.0_ ;\−0.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9411648"/>
        <c:crosses val="autoZero"/>
        <c:crossBetween val="midCat"/>
      </c:valAx>
      <c:spPr>
        <a:solidFill>
          <a:srgbClr val="FFFFFF"/>
        </a:solidFill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CEF6BAE-4448-43E4-9E51-990ED1E0EE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EA47103-45CF-47FC-96B8-925BDD8F1A33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31D76F3-28B3-47EC-8A67-90952AE02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F4F85C7-4981-408A-AE5E-DF995EB90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5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70BFB-9D7B-4B7C-9AAA-B9944DE25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F3077-857C-48E1-8092-4271EA33D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44D3F-86CD-471A-8F3E-4FAE7E2B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1A94-81BC-49C9-92BA-DA45CCDA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66A01-1710-4065-84AF-C95A20D8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4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1F22-C7F7-4EF9-BE73-A8C17CC3C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31E66-2AFF-4CCA-87D4-EB86DBE67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9DC1B-AFC6-45AA-B61A-119D2B694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CDAB9-7F7A-4C9C-98E9-14C391FE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5B62-6B7E-4623-9B35-C1825717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3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2BE04E-0FD6-444B-B8D9-BF2B75C29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49E4F-EFF8-4305-9CF1-12E67437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3C175-C7C9-46C8-BC69-55A747B1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EBC93-BA59-49F3-8DD0-223DF5FE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936F0-B5D5-4850-A2E7-3F5F2B302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745EB-127D-452E-B25D-1E54B9683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813E2-3580-4CAD-877C-1B35F7A5D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ED50E-3556-4169-B4A6-F87995BD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02E2D-602F-4501-998F-83D8F0B5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C9892-5C53-4264-B5E5-F5A9758E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99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6823-5F8A-4DD0-A8F5-9D74C5076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DDC86-F5D7-4B10-AB93-8161CC5DE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E7D9-CEE5-4D19-A346-A0FA2DAE3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47C0C-D086-440E-81C8-5B4DD1F0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E1F89-3194-4773-B30F-598217CD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28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D1D84-5C75-4AAF-A699-F1A432E3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6532-87F5-4B3B-9385-590D1AE77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1914A-DB4B-409C-A1F4-9DCE1E302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BD7CD-00FF-4381-A44D-212BBA6A1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6911E-434E-4592-847E-55F052B3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3BE60-7C67-4DFE-B56C-AAFF7716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35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8EA2-ACE7-4392-8172-33CEBD6A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F56F1-0C02-4E6D-8F7E-FF5104D08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1180-E31F-4586-AABB-D69BA3DD7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4F13E-49E4-4865-839F-DEE557B84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FF32E-0641-46AA-8DBB-5F3BABB9E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67760-1EE4-4C80-BC12-C5F608D3E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60DAF-4BB2-4C7E-99B5-49AA4B88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135F2-F00B-4434-8A3F-8EA9EEA2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4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6F24-E86E-4421-BF55-BA542B00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6B8679-7889-448B-A493-5F50E884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F6BF53-52E3-4F7E-88B0-EC63107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05BF-0D39-48BF-8F5F-B325D93C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7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AF95D-E01C-4DAC-B033-69B5D017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C1734C-0A8C-43E0-B3BF-759A9FA5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32E05-7733-4D2B-933D-E798915F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02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5234-09EB-4D82-B063-F9E19B9F8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BA94-2133-4E80-A221-9C9786D6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675AA-425C-4431-A283-2A7E42D4B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54A5D-7A72-4C2A-9C5C-B26340006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67660-A4E3-4309-8D66-9EAB74EB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F599C-6FA0-4215-9EAB-15E83EAE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6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ACA6D-9490-4917-B13B-A557F249E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AB6B3-4E92-4AE9-A25D-1D68C064F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909AD-0EC8-403A-B58C-695B75743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B9850-79C6-4A61-81E9-D8590DE2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BDD22-B23D-4027-8396-410E0FF2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65A75-63E2-4788-9D04-8BF126FA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0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14EB5-D601-4186-AD2B-AEEF2DC5A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53025-79DB-4E5A-A4F4-30929E3A3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2899-9F91-4E53-9B7A-BAB12990C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E3216-E4E5-4C62-9D05-A48C7BEE1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D79D-6EB0-4A13-B756-57094374A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75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10">
            <a:extLst>
              <a:ext uri="{FF2B5EF4-FFF2-40B4-BE49-F238E27FC236}">
                <a16:creationId xmlns:a16="http://schemas.microsoft.com/office/drawing/2014/main" id="{5A42E250-1F0C-46E1-AE75-FCC1E24C2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056203"/>
            <a:ext cx="104670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</a:t>
            </a:r>
            <a:r>
              <a:rPr lang="en-GB" altLang="en-US" sz="1400" i="1" dirty="0">
                <a:latin typeface="Arial" panose="020B0604020202020204" pitchFamily="34" charset="0"/>
              </a:rPr>
              <a:t> </a:t>
            </a:r>
            <a:r>
              <a:rPr lang="en-US" altLang="en-US" sz="1400" i="1" dirty="0">
                <a:latin typeface="Arial" panose="020B0604020202020204" pitchFamily="34" charset="0"/>
              </a:rPr>
              <a:t>Budget and Spending Review </a:t>
            </a:r>
            <a:r>
              <a:rPr lang="en-US" altLang="en-US" sz="1400" dirty="0">
                <a:latin typeface="Arial" panose="020B0604020202020204" pitchFamily="34" charset="0"/>
              </a:rPr>
              <a:t>2021, HM Treasury (27/10/21)</a:t>
            </a:r>
            <a:endParaRPr lang="en-GB" altLang="en-US" sz="1400" dirty="0">
              <a:latin typeface="Arial" panose="020B0604020202020204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8575CBC-BE8F-4E0E-928C-34C2EDF1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156029"/>
              </p:ext>
            </p:extLst>
          </p:nvPr>
        </p:nvGraphicFramePr>
        <p:xfrm>
          <a:off x="57151" y="1"/>
          <a:ext cx="11620500" cy="5970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D389D9D3-34A8-4862-8CB0-95821ADF7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334779"/>
            <a:ext cx="10085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3716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dirty="0">
                <a:latin typeface="Arial" panose="020B0604020202020204" pitchFamily="34" charset="0"/>
              </a:rPr>
              <a:t>3. Output gap (forecast)</a:t>
            </a:r>
          </a:p>
        </p:txBody>
      </p:sp>
    </p:spTree>
    <p:extLst>
      <p:ext uri="{BB962C8B-B14F-4D97-AF65-F5344CB8AC3E}">
        <p14:creationId xmlns:p14="http://schemas.microsoft.com/office/powerpoint/2010/main" val="323331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14</cp:revision>
  <dcterms:created xsi:type="dcterms:W3CDTF">2021-10-15T17:38:29Z</dcterms:created>
  <dcterms:modified xsi:type="dcterms:W3CDTF">2021-10-29T18:34:57Z</dcterms:modified>
</cp:coreProperties>
</file>