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32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n Garratt" initials="DG" lastIdx="1" clrIdx="0">
    <p:extLst>
      <p:ext uri="{19B8F6BF-5375-455C-9EA6-DF929625EA0E}">
        <p15:presenceInfo xmlns:p15="http://schemas.microsoft.com/office/powerpoint/2012/main" userId="c211d0be2df980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0000FF"/>
    <a:srgbClr val="008000"/>
    <a:srgbClr val="FFFFEB"/>
    <a:srgbClr val="FF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11664432762433"/>
          <c:y val="5.3405547531755741E-2"/>
          <c:w val="0.82514240032862285"/>
          <c:h val="0.807015146465207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growth</c:v>
                </c:pt>
              </c:strCache>
            </c:strRef>
          </c:tx>
          <c:spPr>
            <a:solidFill>
              <a:srgbClr val="1838BE"/>
            </a:solidFill>
            <a:ln w="12700">
              <a:solidFill>
                <a:srgbClr val="0000FF"/>
              </a:solidFill>
              <a:prstDash val="solid"/>
            </a:ln>
          </c:spPr>
          <c:invertIfNegative val="0"/>
          <c:cat>
            <c:strRef>
              <c:f>Sheet1!$A$2:$A$70</c:f>
              <c:strCache>
                <c:ptCount val="69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</c:strCache>
            </c:strRef>
          </c:cat>
          <c:val>
            <c:numRef>
              <c:f>Sheet1!$B$2:$B$70</c:f>
              <c:numCache>
                <c:formatCode>0.0</c:formatCode>
                <c:ptCount val="69"/>
                <c:pt idx="0">
                  <c:v>3.3</c:v>
                </c:pt>
                <c:pt idx="1">
                  <c:v>3.7</c:v>
                </c:pt>
                <c:pt idx="2">
                  <c:v>1.6</c:v>
                </c:pt>
                <c:pt idx="3">
                  <c:v>5.5</c:v>
                </c:pt>
                <c:pt idx="4">
                  <c:v>4.3</c:v>
                </c:pt>
                <c:pt idx="5">
                  <c:v>3.8</c:v>
                </c:pt>
                <c:pt idx="6">
                  <c:v>1.6</c:v>
                </c:pt>
                <c:pt idx="7">
                  <c:v>1.9</c:v>
                </c:pt>
                <c:pt idx="8">
                  <c:v>1.3</c:v>
                </c:pt>
                <c:pt idx="9">
                  <c:v>4.0999999999999996</c:v>
                </c:pt>
                <c:pt idx="10">
                  <c:v>6.3</c:v>
                </c:pt>
                <c:pt idx="11">
                  <c:v>2.7</c:v>
                </c:pt>
                <c:pt idx="12">
                  <c:v>1.1000000000000001</c:v>
                </c:pt>
                <c:pt idx="13">
                  <c:v>4.9000000000000004</c:v>
                </c:pt>
                <c:pt idx="14">
                  <c:v>5.5</c:v>
                </c:pt>
                <c:pt idx="15">
                  <c:v>2.1</c:v>
                </c:pt>
                <c:pt idx="16">
                  <c:v>1.6</c:v>
                </c:pt>
                <c:pt idx="17">
                  <c:v>2.8</c:v>
                </c:pt>
                <c:pt idx="18">
                  <c:v>5.4</c:v>
                </c:pt>
                <c:pt idx="19">
                  <c:v>1.9</c:v>
                </c:pt>
                <c:pt idx="20">
                  <c:v>2.7</c:v>
                </c:pt>
                <c:pt idx="21">
                  <c:v>3.5</c:v>
                </c:pt>
                <c:pt idx="22">
                  <c:v>4.3</c:v>
                </c:pt>
                <c:pt idx="23">
                  <c:v>6.5</c:v>
                </c:pt>
                <c:pt idx="24">
                  <c:v>-2.5</c:v>
                </c:pt>
                <c:pt idx="25">
                  <c:v>-1.5</c:v>
                </c:pt>
                <c:pt idx="26">
                  <c:v>2.9</c:v>
                </c:pt>
                <c:pt idx="27">
                  <c:v>2.4</c:v>
                </c:pt>
                <c:pt idx="28">
                  <c:v>4.2</c:v>
                </c:pt>
                <c:pt idx="29">
                  <c:v>3.7</c:v>
                </c:pt>
                <c:pt idx="30">
                  <c:v>-2</c:v>
                </c:pt>
                <c:pt idx="31">
                  <c:v>-0.8</c:v>
                </c:pt>
                <c:pt idx="32">
                  <c:v>2</c:v>
                </c:pt>
                <c:pt idx="33">
                  <c:v>4.2</c:v>
                </c:pt>
                <c:pt idx="34">
                  <c:v>2.2999999999999998</c:v>
                </c:pt>
                <c:pt idx="35">
                  <c:v>4.2</c:v>
                </c:pt>
                <c:pt idx="36">
                  <c:v>3.1</c:v>
                </c:pt>
                <c:pt idx="37">
                  <c:v>5.3</c:v>
                </c:pt>
                <c:pt idx="38">
                  <c:v>5.8</c:v>
                </c:pt>
                <c:pt idx="39">
                  <c:v>2.6</c:v>
                </c:pt>
                <c:pt idx="40">
                  <c:v>0.7</c:v>
                </c:pt>
                <c:pt idx="41">
                  <c:v>-1.1000000000000001</c:v>
                </c:pt>
                <c:pt idx="42">
                  <c:v>0.4</c:v>
                </c:pt>
                <c:pt idx="43">
                  <c:v>2.5</c:v>
                </c:pt>
                <c:pt idx="44">
                  <c:v>3.9</c:v>
                </c:pt>
                <c:pt idx="45">
                  <c:v>2.5</c:v>
                </c:pt>
                <c:pt idx="46">
                  <c:v>2.5</c:v>
                </c:pt>
                <c:pt idx="47">
                  <c:v>4.3</c:v>
                </c:pt>
                <c:pt idx="48">
                  <c:v>3.3</c:v>
                </c:pt>
                <c:pt idx="49">
                  <c:v>3.2</c:v>
                </c:pt>
                <c:pt idx="50">
                  <c:v>3.5</c:v>
                </c:pt>
                <c:pt idx="51">
                  <c:v>2.8</c:v>
                </c:pt>
                <c:pt idx="52">
                  <c:v>2.5</c:v>
                </c:pt>
                <c:pt idx="53">
                  <c:v>3.3</c:v>
                </c:pt>
                <c:pt idx="54">
                  <c:v>2.2999999999999998</c:v>
                </c:pt>
                <c:pt idx="55">
                  <c:v>3.1</c:v>
                </c:pt>
                <c:pt idx="56">
                  <c:v>2.5</c:v>
                </c:pt>
                <c:pt idx="57">
                  <c:v>2.5</c:v>
                </c:pt>
                <c:pt idx="58">
                  <c:v>-0.3</c:v>
                </c:pt>
                <c:pt idx="59">
                  <c:v>-4.2</c:v>
                </c:pt>
                <c:pt idx="60">
                  <c:v>1.7</c:v>
                </c:pt>
                <c:pt idx="61">
                  <c:v>1.6</c:v>
                </c:pt>
                <c:pt idx="62">
                  <c:v>1.4</c:v>
                </c:pt>
                <c:pt idx="63">
                  <c:v>2</c:v>
                </c:pt>
                <c:pt idx="64">
                  <c:v>2.9</c:v>
                </c:pt>
                <c:pt idx="65">
                  <c:v>2.2999999999999998</c:v>
                </c:pt>
                <c:pt idx="66">
                  <c:v>1.8</c:v>
                </c:pt>
                <c:pt idx="67">
                  <c:v>1.8</c:v>
                </c:pt>
                <c:pt idx="68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2F-4CBF-B876-21790F7DCB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3829040"/>
        <c:axId val="1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Nominal growth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Sheet1!$A$2:$A$70</c:f>
              <c:strCache>
                <c:ptCount val="69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</c:strCache>
            </c:strRef>
          </c:cat>
          <c:val>
            <c:numRef>
              <c:f>Sheet1!$C$2:$C$70</c:f>
              <c:numCache>
                <c:formatCode>0.0</c:formatCode>
                <c:ptCount val="69"/>
                <c:pt idx="0">
                  <c:v>4.7</c:v>
                </c:pt>
                <c:pt idx="1">
                  <c:v>12.3</c:v>
                </c:pt>
                <c:pt idx="2">
                  <c:v>8.6</c:v>
                </c:pt>
                <c:pt idx="3">
                  <c:v>7.3</c:v>
                </c:pt>
                <c:pt idx="4">
                  <c:v>5.5</c:v>
                </c:pt>
                <c:pt idx="5">
                  <c:v>8.6999999999999993</c:v>
                </c:pt>
                <c:pt idx="6">
                  <c:v>8.6</c:v>
                </c:pt>
                <c:pt idx="7">
                  <c:v>6.1</c:v>
                </c:pt>
                <c:pt idx="8">
                  <c:v>5.0999999999999996</c:v>
                </c:pt>
                <c:pt idx="9">
                  <c:v>4.9000000000000004</c:v>
                </c:pt>
                <c:pt idx="10">
                  <c:v>7.4</c:v>
                </c:pt>
                <c:pt idx="11">
                  <c:v>6.3</c:v>
                </c:pt>
                <c:pt idx="12">
                  <c:v>4.7</c:v>
                </c:pt>
                <c:pt idx="13">
                  <c:v>6.3</c:v>
                </c:pt>
                <c:pt idx="14">
                  <c:v>9.3000000000000007</c:v>
                </c:pt>
                <c:pt idx="15">
                  <c:v>8.1999999999999993</c:v>
                </c:pt>
                <c:pt idx="16">
                  <c:v>6.9</c:v>
                </c:pt>
                <c:pt idx="17">
                  <c:v>5.9</c:v>
                </c:pt>
                <c:pt idx="18">
                  <c:v>9.8000000000000007</c:v>
                </c:pt>
                <c:pt idx="19">
                  <c:v>8.5</c:v>
                </c:pt>
                <c:pt idx="20">
                  <c:v>12.6</c:v>
                </c:pt>
                <c:pt idx="21">
                  <c:v>12.1</c:v>
                </c:pt>
                <c:pt idx="22">
                  <c:v>12.3</c:v>
                </c:pt>
                <c:pt idx="23">
                  <c:v>15.9</c:v>
                </c:pt>
                <c:pt idx="24">
                  <c:v>13.2</c:v>
                </c:pt>
                <c:pt idx="25">
                  <c:v>24.2</c:v>
                </c:pt>
                <c:pt idx="26">
                  <c:v>18.899999999999999</c:v>
                </c:pt>
                <c:pt idx="27">
                  <c:v>16.600000000000001</c:v>
                </c:pt>
                <c:pt idx="28">
                  <c:v>16.399999999999999</c:v>
                </c:pt>
                <c:pt idx="29">
                  <c:v>18.8</c:v>
                </c:pt>
                <c:pt idx="30">
                  <c:v>17.7</c:v>
                </c:pt>
                <c:pt idx="31">
                  <c:v>11.5</c:v>
                </c:pt>
                <c:pt idx="32">
                  <c:v>10.1</c:v>
                </c:pt>
                <c:pt idx="33">
                  <c:v>10</c:v>
                </c:pt>
                <c:pt idx="34">
                  <c:v>7.5</c:v>
                </c:pt>
                <c:pt idx="35">
                  <c:v>9.6999999999999993</c:v>
                </c:pt>
                <c:pt idx="36">
                  <c:v>7.7</c:v>
                </c:pt>
                <c:pt idx="37">
                  <c:v>11</c:v>
                </c:pt>
                <c:pt idx="38">
                  <c:v>12</c:v>
                </c:pt>
                <c:pt idx="39">
                  <c:v>10.5</c:v>
                </c:pt>
                <c:pt idx="40">
                  <c:v>8.8000000000000007</c:v>
                </c:pt>
                <c:pt idx="41">
                  <c:v>5.4</c:v>
                </c:pt>
                <c:pt idx="42">
                  <c:v>3.4</c:v>
                </c:pt>
                <c:pt idx="43">
                  <c:v>5.3</c:v>
                </c:pt>
                <c:pt idx="44">
                  <c:v>5.2</c:v>
                </c:pt>
                <c:pt idx="45">
                  <c:v>5</c:v>
                </c:pt>
                <c:pt idx="46">
                  <c:v>6.7</c:v>
                </c:pt>
                <c:pt idx="47">
                  <c:v>5</c:v>
                </c:pt>
                <c:pt idx="48">
                  <c:v>4.5</c:v>
                </c:pt>
                <c:pt idx="49">
                  <c:v>4</c:v>
                </c:pt>
                <c:pt idx="50">
                  <c:v>5.6</c:v>
                </c:pt>
                <c:pt idx="51">
                  <c:v>3.7</c:v>
                </c:pt>
                <c:pt idx="52">
                  <c:v>4.7</c:v>
                </c:pt>
                <c:pt idx="53">
                  <c:v>5.8</c:v>
                </c:pt>
                <c:pt idx="54">
                  <c:v>4.9000000000000004</c:v>
                </c:pt>
                <c:pt idx="55">
                  <c:v>5.8</c:v>
                </c:pt>
                <c:pt idx="56">
                  <c:v>5.6</c:v>
                </c:pt>
                <c:pt idx="57">
                  <c:v>5.2</c:v>
                </c:pt>
                <c:pt idx="58">
                  <c:v>2.5</c:v>
                </c:pt>
                <c:pt idx="59">
                  <c:v>-2.7</c:v>
                </c:pt>
                <c:pt idx="60">
                  <c:v>3.3</c:v>
                </c:pt>
                <c:pt idx="61">
                  <c:v>3.6</c:v>
                </c:pt>
                <c:pt idx="62">
                  <c:v>3</c:v>
                </c:pt>
                <c:pt idx="63">
                  <c:v>4</c:v>
                </c:pt>
                <c:pt idx="64">
                  <c:v>4.7</c:v>
                </c:pt>
                <c:pt idx="65">
                  <c:v>2.8</c:v>
                </c:pt>
                <c:pt idx="66">
                  <c:v>3.9</c:v>
                </c:pt>
                <c:pt idx="67">
                  <c:v>4.0999999999999996</c:v>
                </c:pt>
                <c:pt idx="68">
                  <c:v>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13-4D9F-BE6C-F21BEDB7C1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829040"/>
        <c:axId val="1"/>
      </c:lineChart>
      <c:catAx>
        <c:axId val="173829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0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25"/>
          <c:min val="-5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dirty="0">
                    <a:solidFill>
                      <a:schemeClr val="tx1"/>
                    </a:solidFill>
                  </a:rPr>
                  <a:t>Annual</a:t>
                </a:r>
                <a:r>
                  <a:rPr lang="en-GB" sz="2300" b="0" baseline="0" dirty="0">
                    <a:solidFill>
                      <a:schemeClr val="tx1"/>
                    </a:solidFill>
                  </a:rPr>
                  <a:t> growth rate</a:t>
                </a:r>
                <a:r>
                  <a:rPr lang="en-GB" sz="2300" b="0" dirty="0">
                    <a:solidFill>
                      <a:schemeClr val="tx1"/>
                    </a:solidFill>
                  </a:rPr>
                  <a:t>, %</a:t>
                </a:r>
              </a:p>
            </c:rich>
          </c:tx>
          <c:layout>
            <c:manualLayout>
              <c:xMode val="edge"/>
              <c:yMode val="edge"/>
              <c:x val="1.2706480304955528E-3"/>
              <c:y val="0.25812619502868067"/>
            </c:manualLayout>
          </c:layout>
          <c:overlay val="0"/>
          <c:spPr>
            <a:noFill/>
            <a:ln w="28003">
              <a:noFill/>
            </a:ln>
          </c:spPr>
        </c:title>
        <c:numFmt formatCode="#,##0.0" sourceLinked="0"/>
        <c:majorTickMark val="out"/>
        <c:minorTickMark val="none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3829040"/>
        <c:crossesAt val="1"/>
        <c:crossBetween val="between"/>
        <c:majorUnit val="2.5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3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300">
                <a:solidFill>
                  <a:srgbClr val="FF9933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65539972573439975"/>
          <c:y val="6.2003917809505496E-2"/>
          <c:w val="0.28358403522781395"/>
          <c:h val="0.13834229915855625"/>
        </c:manualLayout>
      </c:layout>
      <c:overlay val="0"/>
      <c:spPr>
        <a:ln w="12700">
          <a:solidFill>
            <a:schemeClr val="tx1"/>
          </a:solidFill>
        </a:ln>
      </c:spPr>
      <c:txPr>
        <a:bodyPr/>
        <a:lstStyle/>
        <a:p>
          <a:pPr>
            <a:defRPr sz="23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4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AD212EEE-AB9B-478E-82DD-8F424C4AC7A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2201BB-A47A-43CB-BA9F-626267878A11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72D19510-22BD-461A-A1BD-08EEF2A3DC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FA91650-11D6-467B-867E-F8B44B18F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568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ons.gov.uk/economy/grossdomesticproductgdp/timeseries/ihym/ukea" TargetMode="External"/><Relationship Id="rId4" Type="http://schemas.openxmlformats.org/officeDocument/2006/relationships/hyperlink" Target="http://www.ons.gov.uk/economy/grossdomesticproductgdp/timeseries/ihyp/uke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5F0C84E1-BE62-4219-A263-DA2D9C8F7468}"/>
              </a:ext>
            </a:extLst>
          </p:cNvPr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5981878"/>
              </p:ext>
            </p:extLst>
          </p:nvPr>
        </p:nvGraphicFramePr>
        <p:xfrm>
          <a:off x="337039" y="167054"/>
          <a:ext cx="9036496" cy="5772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3" name="Text Box 5">
            <a:extLst>
              <a:ext uri="{FF2B5EF4-FFF2-40B4-BE49-F238E27FC236}">
                <a16:creationId xmlns:a16="http://schemas.microsoft.com/office/drawing/2014/main" id="{E129AF84-C124-4543-9041-3970DACDA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469" y="6300794"/>
            <a:ext cx="9756531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algn="ctr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Annual growth rates of nominal and real GDP</a:t>
            </a:r>
          </a:p>
        </p:txBody>
      </p:sp>
      <p:sp>
        <p:nvSpPr>
          <p:cNvPr id="20484" name="Text Box 10">
            <a:extLst>
              <a:ext uri="{FF2B5EF4-FFF2-40B4-BE49-F238E27FC236}">
                <a16:creationId xmlns:a16="http://schemas.microsoft.com/office/drawing/2014/main" id="{59D692E0-C997-437E-B7B7-EDCAE83DF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66" y="5939157"/>
            <a:ext cx="6858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Office for National Statistics (series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IHYP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IHYM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74300349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</TotalTime>
  <Words>28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Garratt, Dean</cp:lastModifiedBy>
  <cp:revision>27</cp:revision>
  <dcterms:created xsi:type="dcterms:W3CDTF">2018-03-30T08:30:48Z</dcterms:created>
  <dcterms:modified xsi:type="dcterms:W3CDTF">2019-02-18T15:55:37Z</dcterms:modified>
</cp:coreProperties>
</file>