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86" d="100"/>
          <a:sy n="86" d="100"/>
        </p:scale>
        <p:origin x="355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242014940440138"/>
          <c:y val="3.2562552090079515E-2"/>
          <c:w val="0.78855723803755295"/>
          <c:h val="0.885057239833387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Close</c:v>
                </c:pt>
              </c:strCache>
            </c:strRef>
          </c:tx>
          <c:spPr>
            <a:ln w="44450" cap="rnd">
              <a:solidFill>
                <a:srgbClr val="008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Sheet1!$A$2:$A$76</c:f>
              <c:numCache>
                <c:formatCode>m/d/yyyy</c:formatCode>
                <c:ptCount val="75"/>
                <c:pt idx="0">
                  <c:v>45413</c:v>
                </c:pt>
                <c:pt idx="1">
                  <c:v>45414</c:v>
                </c:pt>
                <c:pt idx="2">
                  <c:v>45419</c:v>
                </c:pt>
                <c:pt idx="3">
                  <c:v>45420</c:v>
                </c:pt>
                <c:pt idx="4">
                  <c:v>45421</c:v>
                </c:pt>
                <c:pt idx="5">
                  <c:v>45422</c:v>
                </c:pt>
                <c:pt idx="6">
                  <c:v>45425</c:v>
                </c:pt>
                <c:pt idx="7">
                  <c:v>45426</c:v>
                </c:pt>
                <c:pt idx="8">
                  <c:v>45427</c:v>
                </c:pt>
                <c:pt idx="9">
                  <c:v>45428</c:v>
                </c:pt>
                <c:pt idx="10">
                  <c:v>45429</c:v>
                </c:pt>
                <c:pt idx="11">
                  <c:v>45432</c:v>
                </c:pt>
                <c:pt idx="12">
                  <c:v>45433</c:v>
                </c:pt>
                <c:pt idx="13">
                  <c:v>45434</c:v>
                </c:pt>
                <c:pt idx="14">
                  <c:v>45435</c:v>
                </c:pt>
                <c:pt idx="15">
                  <c:v>45436</c:v>
                </c:pt>
                <c:pt idx="16">
                  <c:v>45439</c:v>
                </c:pt>
                <c:pt idx="17">
                  <c:v>45440</c:v>
                </c:pt>
                <c:pt idx="18">
                  <c:v>45441</c:v>
                </c:pt>
                <c:pt idx="19">
                  <c:v>45442</c:v>
                </c:pt>
                <c:pt idx="20">
                  <c:v>45443</c:v>
                </c:pt>
                <c:pt idx="21">
                  <c:v>45446</c:v>
                </c:pt>
                <c:pt idx="22">
                  <c:v>45447</c:v>
                </c:pt>
                <c:pt idx="23">
                  <c:v>45448</c:v>
                </c:pt>
                <c:pt idx="24">
                  <c:v>45449</c:v>
                </c:pt>
                <c:pt idx="25">
                  <c:v>45450</c:v>
                </c:pt>
                <c:pt idx="26">
                  <c:v>45453</c:v>
                </c:pt>
                <c:pt idx="27">
                  <c:v>45454</c:v>
                </c:pt>
                <c:pt idx="28">
                  <c:v>45455</c:v>
                </c:pt>
                <c:pt idx="29">
                  <c:v>45456</c:v>
                </c:pt>
                <c:pt idx="30">
                  <c:v>45457</c:v>
                </c:pt>
                <c:pt idx="31">
                  <c:v>45460</c:v>
                </c:pt>
                <c:pt idx="32">
                  <c:v>45461</c:v>
                </c:pt>
                <c:pt idx="33">
                  <c:v>45462</c:v>
                </c:pt>
                <c:pt idx="34">
                  <c:v>45463</c:v>
                </c:pt>
                <c:pt idx="35">
                  <c:v>45464</c:v>
                </c:pt>
                <c:pt idx="36">
                  <c:v>45467</c:v>
                </c:pt>
                <c:pt idx="37">
                  <c:v>45468</c:v>
                </c:pt>
                <c:pt idx="38">
                  <c:v>45469</c:v>
                </c:pt>
                <c:pt idx="39">
                  <c:v>45470</c:v>
                </c:pt>
                <c:pt idx="40">
                  <c:v>45471</c:v>
                </c:pt>
                <c:pt idx="41">
                  <c:v>45474</c:v>
                </c:pt>
                <c:pt idx="42">
                  <c:v>45475</c:v>
                </c:pt>
                <c:pt idx="43">
                  <c:v>45476</c:v>
                </c:pt>
                <c:pt idx="44">
                  <c:v>45477</c:v>
                </c:pt>
                <c:pt idx="45">
                  <c:v>45478</c:v>
                </c:pt>
                <c:pt idx="46">
                  <c:v>45481</c:v>
                </c:pt>
                <c:pt idx="47">
                  <c:v>45482</c:v>
                </c:pt>
                <c:pt idx="48">
                  <c:v>45483</c:v>
                </c:pt>
                <c:pt idx="49">
                  <c:v>45484</c:v>
                </c:pt>
                <c:pt idx="50">
                  <c:v>45485</c:v>
                </c:pt>
                <c:pt idx="51">
                  <c:v>45489</c:v>
                </c:pt>
                <c:pt idx="52">
                  <c:v>45490</c:v>
                </c:pt>
                <c:pt idx="53">
                  <c:v>45491</c:v>
                </c:pt>
                <c:pt idx="54">
                  <c:v>45492</c:v>
                </c:pt>
                <c:pt idx="55">
                  <c:v>45495</c:v>
                </c:pt>
                <c:pt idx="56">
                  <c:v>45496</c:v>
                </c:pt>
                <c:pt idx="57">
                  <c:v>45497</c:v>
                </c:pt>
                <c:pt idx="58">
                  <c:v>45498</c:v>
                </c:pt>
                <c:pt idx="59">
                  <c:v>45499</c:v>
                </c:pt>
                <c:pt idx="60">
                  <c:v>45502</c:v>
                </c:pt>
                <c:pt idx="61">
                  <c:v>45503</c:v>
                </c:pt>
                <c:pt idx="62">
                  <c:v>45504</c:v>
                </c:pt>
                <c:pt idx="63">
                  <c:v>45505</c:v>
                </c:pt>
                <c:pt idx="64">
                  <c:v>45506</c:v>
                </c:pt>
                <c:pt idx="65">
                  <c:v>45509</c:v>
                </c:pt>
                <c:pt idx="66">
                  <c:v>45510</c:v>
                </c:pt>
                <c:pt idx="67">
                  <c:v>45511</c:v>
                </c:pt>
                <c:pt idx="68">
                  <c:v>45512</c:v>
                </c:pt>
                <c:pt idx="69">
                  <c:v>45513</c:v>
                </c:pt>
                <c:pt idx="70">
                  <c:v>45517</c:v>
                </c:pt>
                <c:pt idx="71">
                  <c:v>45518</c:v>
                </c:pt>
                <c:pt idx="72">
                  <c:v>45519</c:v>
                </c:pt>
                <c:pt idx="73">
                  <c:v>45520</c:v>
                </c:pt>
                <c:pt idx="74">
                  <c:v>45523</c:v>
                </c:pt>
              </c:numCache>
            </c:numRef>
          </c:cat>
          <c:val>
            <c:numRef>
              <c:f>Sheet1!$B$2:$B$76</c:f>
              <c:numCache>
                <c:formatCode>General</c:formatCode>
                <c:ptCount val="75"/>
                <c:pt idx="0">
                  <c:v>38274.050780999998</c:v>
                </c:pt>
                <c:pt idx="1">
                  <c:v>38236.070312999997</c:v>
                </c:pt>
                <c:pt idx="2">
                  <c:v>38835.101562999997</c:v>
                </c:pt>
                <c:pt idx="3">
                  <c:v>38202.371094000002</c:v>
                </c:pt>
                <c:pt idx="4">
                  <c:v>38073.980469000002</c:v>
                </c:pt>
                <c:pt idx="5">
                  <c:v>38229.109375</c:v>
                </c:pt>
                <c:pt idx="6">
                  <c:v>38179.460937999997</c:v>
                </c:pt>
                <c:pt idx="7">
                  <c:v>38356.058594000002</c:v>
                </c:pt>
                <c:pt idx="8">
                  <c:v>38385.730469000002</c:v>
                </c:pt>
                <c:pt idx="9">
                  <c:v>38920.261719000002</c:v>
                </c:pt>
                <c:pt idx="10">
                  <c:v>38787.378905999998</c:v>
                </c:pt>
                <c:pt idx="11">
                  <c:v>39069.679687999997</c:v>
                </c:pt>
                <c:pt idx="12">
                  <c:v>38946.929687999997</c:v>
                </c:pt>
                <c:pt idx="13">
                  <c:v>38617.101562999997</c:v>
                </c:pt>
                <c:pt idx="14">
                  <c:v>39103.21875</c:v>
                </c:pt>
                <c:pt idx="15">
                  <c:v>38646.109375</c:v>
                </c:pt>
                <c:pt idx="16">
                  <c:v>38900.019530999998</c:v>
                </c:pt>
                <c:pt idx="17">
                  <c:v>38855.371094000002</c:v>
                </c:pt>
                <c:pt idx="18">
                  <c:v>38556.871094000002</c:v>
                </c:pt>
                <c:pt idx="19">
                  <c:v>38054.128905999998</c:v>
                </c:pt>
                <c:pt idx="20">
                  <c:v>38487.898437999997</c:v>
                </c:pt>
                <c:pt idx="21">
                  <c:v>38923.03125</c:v>
                </c:pt>
                <c:pt idx="22">
                  <c:v>38837.460937999997</c:v>
                </c:pt>
                <c:pt idx="23">
                  <c:v>38490.171875</c:v>
                </c:pt>
                <c:pt idx="24">
                  <c:v>38703.511719000002</c:v>
                </c:pt>
                <c:pt idx="25">
                  <c:v>38683.929687999997</c:v>
                </c:pt>
                <c:pt idx="26">
                  <c:v>39038.160155999998</c:v>
                </c:pt>
                <c:pt idx="27">
                  <c:v>39134.789062999997</c:v>
                </c:pt>
                <c:pt idx="28">
                  <c:v>38876.710937999997</c:v>
                </c:pt>
                <c:pt idx="29">
                  <c:v>38720.46875</c:v>
                </c:pt>
                <c:pt idx="30">
                  <c:v>38814.558594000002</c:v>
                </c:pt>
                <c:pt idx="31">
                  <c:v>38102.441405999998</c:v>
                </c:pt>
                <c:pt idx="32">
                  <c:v>38482.109375</c:v>
                </c:pt>
                <c:pt idx="33">
                  <c:v>38570.761719000002</c:v>
                </c:pt>
                <c:pt idx="34">
                  <c:v>38633.019530999998</c:v>
                </c:pt>
                <c:pt idx="35">
                  <c:v>38596.46875</c:v>
                </c:pt>
                <c:pt idx="36">
                  <c:v>38804.648437999997</c:v>
                </c:pt>
                <c:pt idx="37">
                  <c:v>39173.148437999997</c:v>
                </c:pt>
                <c:pt idx="38">
                  <c:v>39667.070312999997</c:v>
                </c:pt>
                <c:pt idx="39">
                  <c:v>39341.539062999997</c:v>
                </c:pt>
                <c:pt idx="40">
                  <c:v>39583.078125</c:v>
                </c:pt>
                <c:pt idx="41">
                  <c:v>39631.058594000002</c:v>
                </c:pt>
                <c:pt idx="42">
                  <c:v>40074.691405999998</c:v>
                </c:pt>
                <c:pt idx="43">
                  <c:v>40580.761719000002</c:v>
                </c:pt>
                <c:pt idx="44">
                  <c:v>40913.648437999997</c:v>
                </c:pt>
                <c:pt idx="45">
                  <c:v>40912.371094000002</c:v>
                </c:pt>
                <c:pt idx="46">
                  <c:v>40780.699219000002</c:v>
                </c:pt>
                <c:pt idx="47">
                  <c:v>41580.171875</c:v>
                </c:pt>
                <c:pt idx="48">
                  <c:v>41831.988280999998</c:v>
                </c:pt>
                <c:pt idx="49">
                  <c:v>42224.019530999998</c:v>
                </c:pt>
                <c:pt idx="50">
                  <c:v>41190.679687999997</c:v>
                </c:pt>
                <c:pt idx="51">
                  <c:v>41275.078125</c:v>
                </c:pt>
                <c:pt idx="52">
                  <c:v>41097.691405999998</c:v>
                </c:pt>
                <c:pt idx="53">
                  <c:v>40126.351562999997</c:v>
                </c:pt>
                <c:pt idx="54">
                  <c:v>40063.789062999997</c:v>
                </c:pt>
                <c:pt idx="55">
                  <c:v>39599</c:v>
                </c:pt>
                <c:pt idx="56">
                  <c:v>39594.390625</c:v>
                </c:pt>
                <c:pt idx="57">
                  <c:v>39154.851562999997</c:v>
                </c:pt>
                <c:pt idx="58">
                  <c:v>37869.511719000002</c:v>
                </c:pt>
                <c:pt idx="59">
                  <c:v>37667.410155999998</c:v>
                </c:pt>
                <c:pt idx="60">
                  <c:v>38468.628905999998</c:v>
                </c:pt>
                <c:pt idx="61">
                  <c:v>38525.949219000002</c:v>
                </c:pt>
                <c:pt idx="62">
                  <c:v>39101.820312999997</c:v>
                </c:pt>
                <c:pt idx="63">
                  <c:v>38126.328125</c:v>
                </c:pt>
                <c:pt idx="64">
                  <c:v>35909.699219000002</c:v>
                </c:pt>
                <c:pt idx="65">
                  <c:v>31458.419922000001</c:v>
                </c:pt>
                <c:pt idx="66">
                  <c:v>34675.460937999997</c:v>
                </c:pt>
                <c:pt idx="67">
                  <c:v>35089.621094000002</c:v>
                </c:pt>
                <c:pt idx="68">
                  <c:v>34831.148437999997</c:v>
                </c:pt>
                <c:pt idx="69">
                  <c:v>35025</c:v>
                </c:pt>
                <c:pt idx="70">
                  <c:v>36232.511719000002</c:v>
                </c:pt>
                <c:pt idx="71">
                  <c:v>36442.429687999997</c:v>
                </c:pt>
                <c:pt idx="72">
                  <c:v>36726.640625</c:v>
                </c:pt>
                <c:pt idx="73">
                  <c:v>38062.671875</c:v>
                </c:pt>
                <c:pt idx="74">
                  <c:v>37388.621094000002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616-420F-8736-1CC761C138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3804560"/>
        <c:axId val="533804920"/>
      </c:lineChart>
      <c:dateAx>
        <c:axId val="533804560"/>
        <c:scaling>
          <c:orientation val="minMax"/>
        </c:scaling>
        <c:delete val="0"/>
        <c:axPos val="b"/>
        <c:numFmt formatCode="d\ mmm\ yy" sourceLinked="0"/>
        <c:majorTickMark val="out"/>
        <c:minorTickMark val="none"/>
        <c:tickLblPos val="nextTo"/>
        <c:spPr>
          <a:noFill/>
          <a:ln w="222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33804920"/>
        <c:crosses val="autoZero"/>
        <c:auto val="1"/>
        <c:lblOffset val="100"/>
        <c:baseTimeUnit val="days"/>
        <c:majorUnit val="1"/>
        <c:majorTimeUnit val="months"/>
        <c:minorUnit val="1"/>
        <c:minorTimeUnit val="days"/>
      </c:dateAx>
      <c:valAx>
        <c:axId val="533804920"/>
        <c:scaling>
          <c:orientation val="minMax"/>
          <c:min val="30000"/>
        </c:scaling>
        <c:delete val="0"/>
        <c:axPos val="l"/>
        <c:majorGridlines>
          <c:spPr>
            <a:ln w="7620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21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Nikkei 225 index</a:t>
                </a:r>
              </a:p>
            </c:rich>
          </c:tx>
          <c:layout>
            <c:manualLayout>
              <c:xMode val="edge"/>
              <c:yMode val="edge"/>
              <c:x val="1.096103371693921E-3"/>
              <c:y val="0.3199648740254388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\ ##0" sourceLinked="0"/>
        <c:majorTickMark val="none"/>
        <c:minorTickMark val="none"/>
        <c:tickLblPos val="nextTo"/>
        <c:spPr>
          <a:noFill/>
          <a:ln w="2222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3380456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BDDDE-7FC2-40E0-BB19-FAAD8BD75DA0}" type="datetimeFigureOut">
              <a:rPr lang="en-GB" smtClean="0"/>
              <a:t>19/08/2024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A985F-14FF-4A12-A6A8-5D6E3BD91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2861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A985F-14FF-4A12-A6A8-5D6E3BD919A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610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8BFB-C048-477D-9D52-30F4A1C1D2EE}" type="datetimeFigureOut">
              <a:rPr lang="en-GB" smtClean="0"/>
              <a:t>19/08/2024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5749-9AE1-4365-B34F-9D4F110C37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760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8BFB-C048-477D-9D52-30F4A1C1D2EE}" type="datetimeFigureOut">
              <a:rPr lang="en-GB" smtClean="0"/>
              <a:t>19/08/2024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5749-9AE1-4365-B34F-9D4F110C37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60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8BFB-C048-477D-9D52-30F4A1C1D2EE}" type="datetimeFigureOut">
              <a:rPr lang="en-GB" smtClean="0"/>
              <a:t>19/08/2024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5749-9AE1-4365-B34F-9D4F110C37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059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8BFB-C048-477D-9D52-30F4A1C1D2EE}" type="datetimeFigureOut">
              <a:rPr lang="en-GB" smtClean="0"/>
              <a:t>19/08/2024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5749-9AE1-4365-B34F-9D4F110C37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627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8BFB-C048-477D-9D52-30F4A1C1D2EE}" type="datetimeFigureOut">
              <a:rPr lang="en-GB" smtClean="0"/>
              <a:t>19/08/2024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5749-9AE1-4365-B34F-9D4F110C37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622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8BFB-C048-477D-9D52-30F4A1C1D2EE}" type="datetimeFigureOut">
              <a:rPr lang="en-GB" smtClean="0"/>
              <a:t>19/08/2024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5749-9AE1-4365-B34F-9D4F110C37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308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8BFB-C048-477D-9D52-30F4A1C1D2EE}" type="datetimeFigureOut">
              <a:rPr lang="en-GB" smtClean="0"/>
              <a:t>19/08/2024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5749-9AE1-4365-B34F-9D4F110C37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761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8BFB-C048-477D-9D52-30F4A1C1D2EE}" type="datetimeFigureOut">
              <a:rPr lang="en-GB" smtClean="0"/>
              <a:t>19/08/2024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5749-9AE1-4365-B34F-9D4F110C37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806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8BFB-C048-477D-9D52-30F4A1C1D2EE}" type="datetimeFigureOut">
              <a:rPr lang="en-GB" smtClean="0"/>
              <a:t>19/08/2024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5749-9AE1-4365-B34F-9D4F110C37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984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8BFB-C048-477D-9D52-30F4A1C1D2EE}" type="datetimeFigureOut">
              <a:rPr lang="en-GB" smtClean="0"/>
              <a:t>19/08/2024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5749-9AE1-4365-B34F-9D4F110C37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394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8BFB-C048-477D-9D52-30F4A1C1D2EE}" type="datetimeFigureOut">
              <a:rPr lang="en-GB" smtClean="0"/>
              <a:t>19/08/2024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5749-9AE1-4365-B34F-9D4F110C37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436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EA8BFB-C048-477D-9D52-30F4A1C1D2EE}" type="datetimeFigureOut">
              <a:rPr lang="en-GB" smtClean="0"/>
              <a:t>19/08/2024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335749-9AE1-4365-B34F-9D4F110C37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618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2EE3DA0-DD17-577C-12DB-16B832F805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6665727"/>
              </p:ext>
            </p:extLst>
          </p:nvPr>
        </p:nvGraphicFramePr>
        <p:xfrm>
          <a:off x="0" y="35511"/>
          <a:ext cx="9906000" cy="6307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9FB6693-FB3E-9FFA-0610-D3BC1878041D}"/>
              </a:ext>
            </a:extLst>
          </p:cNvPr>
          <p:cNvSpPr txBox="1"/>
          <p:nvPr/>
        </p:nvSpPr>
        <p:spPr>
          <a:xfrm>
            <a:off x="0" y="6396335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Figure 4 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Tokyo Stock Exchange’s Nikkei 225</a:t>
            </a:r>
          </a:p>
        </p:txBody>
      </p:sp>
    </p:spTree>
    <p:extLst>
      <p:ext uri="{BB962C8B-B14F-4D97-AF65-F5344CB8AC3E}">
        <p14:creationId xmlns:p14="http://schemas.microsoft.com/office/powerpoint/2010/main" val="375066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11</Words>
  <Application>Microsoft Office PowerPoint</Application>
  <PresentationFormat>A4 Paper (210x297 mm)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Sloman</dc:creator>
  <cp:lastModifiedBy>John Sloman</cp:lastModifiedBy>
  <cp:revision>3</cp:revision>
  <dcterms:created xsi:type="dcterms:W3CDTF">2024-08-19T15:40:42Z</dcterms:created>
  <dcterms:modified xsi:type="dcterms:W3CDTF">2024-08-19T16:08:36Z</dcterms:modified>
</cp:coreProperties>
</file>