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2" r:id="rId1"/>
  </p:sldMasterIdLst>
  <p:notesMasterIdLst>
    <p:notesMasterId r:id="rId4"/>
  </p:notesMasterIdLst>
  <p:sldIdLst>
    <p:sldId id="274" r:id="rId2"/>
    <p:sldId id="273" r:id="rId3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FFD4"/>
    <a:srgbClr val="7D7D7D"/>
    <a:srgbClr val="008000"/>
    <a:srgbClr val="C65D06"/>
    <a:srgbClr val="BD7979"/>
    <a:srgbClr val="006000"/>
    <a:srgbClr val="006600"/>
    <a:srgbClr val="0099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883" y="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545568342418736"/>
          <c:y val="3.2504842838025044E-2"/>
          <c:w val="0.76175368463557436"/>
          <c:h val="0.89201905340285603"/>
        </c:manualLayout>
      </c:layout>
      <c:barChart>
        <c:barDir val="col"/>
        <c:grouping val="stacked"/>
        <c:varyColors val="0"/>
        <c:ser>
          <c:idx val="65"/>
          <c:order val="0"/>
          <c:tx>
            <c:strRef>
              <c:f>Sheet1!$B$1</c:f>
              <c:strCache>
                <c:ptCount val="1"/>
                <c:pt idx="0">
                  <c:v>Net financial worth</c:v>
                </c:pt>
              </c:strCache>
            </c:strRef>
          </c:tx>
          <c:spPr>
            <a:solidFill>
              <a:srgbClr val="009900"/>
            </a:solidFill>
            <a:ln w="22225">
              <a:solidFill>
                <a:srgbClr val="006000"/>
              </a:solidFill>
            </a:ln>
          </c:spPr>
          <c:invertIfNegative val="0"/>
          <c:cat>
            <c:numRef>
              <c:f>Sheet1!$A$2:$A$28</c:f>
              <c:numCache>
                <c:formatCode>General</c:formatCode>
                <c:ptCount val="27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</c:numCache>
            </c:numRef>
          </c:cat>
          <c:val>
            <c:numRef>
              <c:f>Sheet1!$B$2:$B$28</c:f>
              <c:numCache>
                <c:formatCode>General</c:formatCode>
                <c:ptCount val="27"/>
                <c:pt idx="0">
                  <c:v>40.512</c:v>
                </c:pt>
                <c:pt idx="1">
                  <c:v>62.366</c:v>
                </c:pt>
                <c:pt idx="2">
                  <c:v>-26.553000000000001</c:v>
                </c:pt>
                <c:pt idx="3">
                  <c:v>-107.97799999999999</c:v>
                </c:pt>
                <c:pt idx="4">
                  <c:v>-161.17699999999999</c:v>
                </c:pt>
                <c:pt idx="5">
                  <c:v>-88.935000000000002</c:v>
                </c:pt>
                <c:pt idx="6">
                  <c:v>-83.772999999999996</c:v>
                </c:pt>
                <c:pt idx="7">
                  <c:v>-1.0960000000000001</c:v>
                </c:pt>
                <c:pt idx="8">
                  <c:v>-18.141999999999999</c:v>
                </c:pt>
                <c:pt idx="9">
                  <c:v>-112.931</c:v>
                </c:pt>
                <c:pt idx="10">
                  <c:v>-119.12</c:v>
                </c:pt>
                <c:pt idx="11">
                  <c:v>-169.15600000000001</c:v>
                </c:pt>
                <c:pt idx="12">
                  <c:v>-200.584</c:v>
                </c:pt>
                <c:pt idx="13">
                  <c:v>106.184</c:v>
                </c:pt>
                <c:pt idx="14">
                  <c:v>-258.80399999999997</c:v>
                </c:pt>
                <c:pt idx="15">
                  <c:v>-130.624</c:v>
                </c:pt>
                <c:pt idx="16">
                  <c:v>-150.672</c:v>
                </c:pt>
                <c:pt idx="17">
                  <c:v>-442.25200000000001</c:v>
                </c:pt>
                <c:pt idx="18">
                  <c:v>-275.18</c:v>
                </c:pt>
                <c:pt idx="19">
                  <c:v>-363.32400000000001</c:v>
                </c:pt>
                <c:pt idx="20">
                  <c:v>-310.464</c:v>
                </c:pt>
                <c:pt idx="21">
                  <c:v>159.892</c:v>
                </c:pt>
                <c:pt idx="22">
                  <c:v>-69.739999999999995</c:v>
                </c:pt>
                <c:pt idx="23">
                  <c:v>-65.897999999999996</c:v>
                </c:pt>
                <c:pt idx="24">
                  <c:v>-239.38</c:v>
                </c:pt>
                <c:pt idx="25">
                  <c:v>-384.548</c:v>
                </c:pt>
                <c:pt idx="26">
                  <c:v>-424.16800000000001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DE-4B0E-B76C-2F7062206A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Non-produced non-financial assets</c:v>
                </c:pt>
              </c:strCache>
            </c:strRef>
          </c:tx>
          <c:spPr>
            <a:solidFill>
              <a:srgbClr val="0070C0"/>
            </a:solidFill>
            <a:ln w="25400">
              <a:solidFill>
                <a:srgbClr val="000099"/>
              </a:solidFill>
            </a:ln>
            <a:effectLst/>
          </c:spPr>
          <c:invertIfNegative val="0"/>
          <c:dPt>
            <c:idx val="15"/>
            <c:invertIfNegative val="0"/>
            <c:bubble3D val="0"/>
            <c:spPr>
              <a:solidFill>
                <a:srgbClr val="0070C0"/>
              </a:solidFill>
              <a:ln w="25400">
                <a:solidFill>
                  <a:srgbClr val="00009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D55A-4DA8-8243-23D2202A5A9A}"/>
              </c:ext>
            </c:extLst>
          </c:dPt>
          <c:cat>
            <c:numRef>
              <c:f>Sheet1!$A$2:$A$28</c:f>
              <c:numCache>
                <c:formatCode>General</c:formatCode>
                <c:ptCount val="27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</c:numCache>
            </c:numRef>
          </c:cat>
          <c:val>
            <c:numRef>
              <c:f>Sheet1!$C$2:$C$28</c:f>
              <c:numCache>
                <c:formatCode>General</c:formatCode>
                <c:ptCount val="27"/>
                <c:pt idx="0">
                  <c:v>1067.3589999999999</c:v>
                </c:pt>
                <c:pt idx="1">
                  <c:v>1160.277</c:v>
                </c:pt>
                <c:pt idx="2">
                  <c:v>1293.9770000000001</c:v>
                </c:pt>
                <c:pt idx="3">
                  <c:v>1367.25</c:v>
                </c:pt>
                <c:pt idx="4">
                  <c:v>1558.943</c:v>
                </c:pt>
                <c:pt idx="5">
                  <c:v>1780.9549999999999</c:v>
                </c:pt>
                <c:pt idx="6">
                  <c:v>2008.35</c:v>
                </c:pt>
                <c:pt idx="7">
                  <c:v>2498.2800000000002</c:v>
                </c:pt>
                <c:pt idx="8">
                  <c:v>2830.4250000000002</c:v>
                </c:pt>
                <c:pt idx="9">
                  <c:v>3325.39</c:v>
                </c:pt>
                <c:pt idx="10">
                  <c:v>3479.2739999999999</c:v>
                </c:pt>
                <c:pt idx="11">
                  <c:v>3915.3029999999999</c:v>
                </c:pt>
                <c:pt idx="12">
                  <c:v>4163.45</c:v>
                </c:pt>
                <c:pt idx="13">
                  <c:v>3232.9859999999999</c:v>
                </c:pt>
                <c:pt idx="14">
                  <c:v>3418.5160000000001</c:v>
                </c:pt>
                <c:pt idx="15">
                  <c:v>3701.7020000000002</c:v>
                </c:pt>
                <c:pt idx="16">
                  <c:v>3689.6190000000001</c:v>
                </c:pt>
                <c:pt idx="17">
                  <c:v>3727.7809999999999</c:v>
                </c:pt>
                <c:pt idx="18">
                  <c:v>4024.49</c:v>
                </c:pt>
                <c:pt idx="19">
                  <c:v>4576.567</c:v>
                </c:pt>
                <c:pt idx="20">
                  <c:v>5094.6589999999997</c:v>
                </c:pt>
                <c:pt idx="21">
                  <c:v>5378.4709999999995</c:v>
                </c:pt>
                <c:pt idx="22">
                  <c:v>5759.3950000000004</c:v>
                </c:pt>
                <c:pt idx="23">
                  <c:v>5892.3969999999999</c:v>
                </c:pt>
                <c:pt idx="24">
                  <c:v>5867.982</c:v>
                </c:pt>
                <c:pt idx="25">
                  <c:v>6340.9809999999998</c:v>
                </c:pt>
                <c:pt idx="26">
                  <c:v>7151.1170000000002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DE-4B0E-B76C-2F7062206A33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Produced non-financial assets</c:v>
                </c:pt>
              </c:strCache>
            </c:strRef>
          </c:tx>
          <c:spPr>
            <a:solidFill>
              <a:srgbClr val="FF9900"/>
            </a:solidFill>
            <a:ln w="25400">
              <a:solidFill>
                <a:srgbClr val="C64D06"/>
              </a:solidFill>
            </a:ln>
          </c:spPr>
          <c:invertIfNegative val="0"/>
          <c:cat>
            <c:numRef>
              <c:f>Sheet1!$A$2:$A$28</c:f>
              <c:numCache>
                <c:formatCode>General</c:formatCode>
                <c:ptCount val="27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</c:numCache>
            </c:numRef>
          </c:cat>
          <c:val>
            <c:numRef>
              <c:f>Sheet1!$D$2:$D$28</c:f>
              <c:numCache>
                <c:formatCode>General</c:formatCode>
                <c:ptCount val="27"/>
                <c:pt idx="0">
                  <c:v>1684.8030000000001</c:v>
                </c:pt>
                <c:pt idx="1">
                  <c:v>1734.037</c:v>
                </c:pt>
                <c:pt idx="2">
                  <c:v>1796.942</c:v>
                </c:pt>
                <c:pt idx="3">
                  <c:v>1888.5250000000001</c:v>
                </c:pt>
                <c:pt idx="4">
                  <c:v>2005.51</c:v>
                </c:pt>
                <c:pt idx="5">
                  <c:v>2136.7860000000001</c:v>
                </c:pt>
                <c:pt idx="6">
                  <c:v>2259.5659999999998</c:v>
                </c:pt>
                <c:pt idx="7">
                  <c:v>2375.2800000000002</c:v>
                </c:pt>
                <c:pt idx="8">
                  <c:v>2542.623</c:v>
                </c:pt>
                <c:pt idx="9">
                  <c:v>2682.0349999999999</c:v>
                </c:pt>
                <c:pt idx="10">
                  <c:v>2912.9870000000001</c:v>
                </c:pt>
                <c:pt idx="11">
                  <c:v>3106.5070000000001</c:v>
                </c:pt>
                <c:pt idx="12">
                  <c:v>3326.7959999999998</c:v>
                </c:pt>
                <c:pt idx="13">
                  <c:v>3540.1489999999999</c:v>
                </c:pt>
                <c:pt idx="14">
                  <c:v>3521.7310000000002</c:v>
                </c:pt>
                <c:pt idx="15">
                  <c:v>3511.9079999999999</c:v>
                </c:pt>
                <c:pt idx="16">
                  <c:v>3624.366</c:v>
                </c:pt>
                <c:pt idx="17">
                  <c:v>3735.06</c:v>
                </c:pt>
                <c:pt idx="18">
                  <c:v>3864.3870000000002</c:v>
                </c:pt>
                <c:pt idx="19">
                  <c:v>3982.3649999999998</c:v>
                </c:pt>
                <c:pt idx="20">
                  <c:v>4074.732</c:v>
                </c:pt>
                <c:pt idx="21">
                  <c:v>4262.9930000000004</c:v>
                </c:pt>
                <c:pt idx="22">
                  <c:v>4463.21</c:v>
                </c:pt>
                <c:pt idx="23">
                  <c:v>4640.17</c:v>
                </c:pt>
                <c:pt idx="24">
                  <c:v>4851.4960000000001</c:v>
                </c:pt>
                <c:pt idx="25">
                  <c:v>4863.1369999999997</c:v>
                </c:pt>
                <c:pt idx="26">
                  <c:v>5085.0159999999996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57-4F3C-9D57-152D8E511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4982816"/>
        <c:axId val="1"/>
      </c:barChart>
      <c:lineChart>
        <c:grouping val="standard"/>
        <c:varyColors val="0"/>
        <c:ser>
          <c:idx val="2"/>
          <c:order val="3"/>
          <c:tx>
            <c:strRef>
              <c:f>Sheet1!$E$1</c:f>
              <c:strCache>
                <c:ptCount val="1"/>
                <c:pt idx="0">
                  <c:v>Net worth % of GDP (RHS)</c:v>
                </c:pt>
              </c:strCache>
            </c:strRef>
          </c:tx>
          <c:spPr>
            <a:ln w="50800">
              <a:solidFill>
                <a:srgbClr val="C00000"/>
              </a:solidFill>
            </a:ln>
            <a:effectLst>
              <a:glow rad="38100">
                <a:schemeClr val="bg1">
                  <a:alpha val="70000"/>
                </a:schemeClr>
              </a:glow>
            </a:effectLst>
          </c:spPr>
          <c:marker>
            <c:symbol val="none"/>
          </c:marker>
          <c:cat>
            <c:numRef>
              <c:f>Sheet1!$A$2:$A$28</c:f>
              <c:numCache>
                <c:formatCode>General</c:formatCode>
                <c:ptCount val="27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</c:numCache>
            </c:numRef>
          </c:cat>
          <c:val>
            <c:numRef>
              <c:f>Sheet1!$E$2:$E$28</c:f>
              <c:numCache>
                <c:formatCode>0.0</c:formatCode>
                <c:ptCount val="27"/>
                <c:pt idx="0">
                  <c:v>327.36482169839303</c:v>
                </c:pt>
                <c:pt idx="1">
                  <c:v>324.46134903616758</c:v>
                </c:pt>
                <c:pt idx="2">
                  <c:v>321.22853141457853</c:v>
                </c:pt>
                <c:pt idx="3">
                  <c:v>314.99200461110786</c:v>
                </c:pt>
                <c:pt idx="4">
                  <c:v>325.93746109275486</c:v>
                </c:pt>
                <c:pt idx="5">
                  <c:v>347.71196838194498</c:v>
                </c:pt>
                <c:pt idx="6">
                  <c:v>365.32427970101014</c:v>
                </c:pt>
                <c:pt idx="7">
                  <c:v>408.93014355673245</c:v>
                </c:pt>
                <c:pt idx="8">
                  <c:v>425.10218905670109</c:v>
                </c:pt>
                <c:pt idx="9">
                  <c:v>445.39858850553867</c:v>
                </c:pt>
                <c:pt idx="10">
                  <c:v>448.19578992643125</c:v>
                </c:pt>
                <c:pt idx="11">
                  <c:v>465.26900125404234</c:v>
                </c:pt>
                <c:pt idx="12">
                  <c:v>471.58104065747528</c:v>
                </c:pt>
                <c:pt idx="13">
                  <c:v>431.37639623336008</c:v>
                </c:pt>
                <c:pt idx="14">
                  <c:v>430.53808214799841</c:v>
                </c:pt>
                <c:pt idx="15">
                  <c:v>439.28736446286575</c:v>
                </c:pt>
                <c:pt idx="16">
                  <c:v>430.43297995266227</c:v>
                </c:pt>
                <c:pt idx="17">
                  <c:v>409.78408758604309</c:v>
                </c:pt>
                <c:pt idx="18">
                  <c:v>427.18476616678709</c:v>
                </c:pt>
                <c:pt idx="19">
                  <c:v>439.95540111883713</c:v>
                </c:pt>
                <c:pt idx="20">
                  <c:v>461.16273936776616</c:v>
                </c:pt>
                <c:pt idx="21">
                  <c:v>490.19990887544191</c:v>
                </c:pt>
                <c:pt idx="22">
                  <c:v>486.94609325239992</c:v>
                </c:pt>
                <c:pt idx="23">
                  <c:v>485.14973973421831</c:v>
                </c:pt>
                <c:pt idx="24">
                  <c:v>468.20682038717837</c:v>
                </c:pt>
                <c:pt idx="25">
                  <c:v>512.87451519107469</c:v>
                </c:pt>
                <c:pt idx="26">
                  <c:v>520.29454076782872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57-4F3C-9D57-152D8E511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catAx>
        <c:axId val="204982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2500"/>
        <c:auto val="0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12500"/>
          <c:min val="-2500"/>
        </c:scaling>
        <c:delete val="0"/>
        <c:axPos val="l"/>
        <c:majorGridlines>
          <c:spPr>
            <a:ln w="9525">
              <a:solidFill>
                <a:srgbClr val="7D7D7D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8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800" b="0">
                    <a:solidFill>
                      <a:schemeClr val="tx1"/>
                    </a:solidFill>
                  </a:rPr>
                  <a:t>£ billions</a:t>
                </a:r>
              </a:p>
            </c:rich>
          </c:tx>
          <c:layout>
            <c:manualLayout>
              <c:xMode val="edge"/>
              <c:yMode val="edge"/>
              <c:x val="1.2485559109353323E-3"/>
              <c:y val="0.38623330240758241"/>
            </c:manualLayout>
          </c:layout>
          <c:overlay val="0"/>
          <c:spPr>
            <a:noFill/>
            <a:ln w="29886">
              <a:noFill/>
            </a:ln>
          </c:spPr>
        </c:title>
        <c:numFmt formatCode="#\ ##0_ ;\–#\ ##0\ 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4982816"/>
        <c:crosses val="autoZero"/>
        <c:crossBetween val="between"/>
        <c:majorUnit val="2500"/>
      </c:valAx>
      <c:catAx>
        <c:axId val="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  <c:max val="600"/>
          <c:min val="300"/>
        </c:scaling>
        <c:delete val="0"/>
        <c:axPos val="r"/>
        <c:title>
          <c:tx>
            <c:rich>
              <a:bodyPr rot="5400000" vert="horz"/>
              <a:lstStyle/>
              <a:p>
                <a:pPr algn="ctr">
                  <a:defRPr sz="1800" b="0" i="0" u="none" strike="noStrike" baseline="0">
                    <a:solidFill>
                      <a:srgbClr val="CC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800" dirty="0"/>
                  <a:t>Net worth, % of GDP</a:t>
                </a:r>
              </a:p>
            </c:rich>
          </c:tx>
          <c:layout>
            <c:manualLayout>
              <c:xMode val="edge"/>
              <c:yMode val="edge"/>
              <c:x val="0.9594423831349439"/>
              <c:y val="0.32313567600166487"/>
            </c:manualLayout>
          </c:layout>
          <c:overlay val="0"/>
          <c:spPr>
            <a:noFill/>
            <a:ln w="29886">
              <a:noFill/>
            </a:ln>
          </c:spPr>
        </c:title>
        <c:numFmt formatCode="0_ ;[Red]\-0\ " sourceLinked="0"/>
        <c:majorTickMark val="out"/>
        <c:minorTickMark val="none"/>
        <c:tickLblPos val="nextTo"/>
        <c:spPr>
          <a:ln w="15875">
            <a:solidFill>
              <a:srgbClr val="CC000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CC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"/>
        <c:crosses val="max"/>
        <c:crossBetween val="between"/>
        <c:majorUnit val="50"/>
      </c:valAx>
      <c:spPr>
        <a:solidFill>
          <a:schemeClr val="bg1"/>
        </a:solidFill>
        <a:ln w="15875">
          <a:solidFill>
            <a:schemeClr val="bg1">
              <a:lumMod val="85000"/>
            </a:schemeClr>
          </a:solidFill>
        </a:ln>
      </c:spPr>
    </c:plotArea>
    <c:legend>
      <c:legendPos val="t"/>
      <c:legendEntry>
        <c:idx val="0"/>
        <c:txPr>
          <a:bodyPr/>
          <a:lstStyle/>
          <a:p>
            <a:pPr>
              <a:defRPr sz="1800">
                <a:solidFill>
                  <a:srgbClr val="00800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>
                <a:solidFill>
                  <a:schemeClr val="tx2">
                    <a:lumMod val="60000"/>
                    <a:lumOff val="40000"/>
                  </a:schemeClr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800">
                <a:solidFill>
                  <a:srgbClr val="C65D06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800">
                <a:solidFill>
                  <a:srgbClr val="C00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4004346801774453"/>
          <c:y val="4.0593202447031587E-2"/>
          <c:w val="0.43802977993135483"/>
          <c:h val="0.25276847154732773"/>
        </c:manualLayout>
      </c:layout>
      <c:overlay val="0"/>
      <c:spPr>
        <a:solidFill>
          <a:srgbClr val="FFFFD4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294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91717983357855"/>
          <c:y val="3.2504842838025044E-2"/>
          <c:w val="0.77072808423290751"/>
          <c:h val="0.86424474187380496"/>
        </c:manualLayout>
      </c:layout>
      <c:barChart>
        <c:barDir val="col"/>
        <c:grouping val="clustered"/>
        <c:varyColors val="0"/>
        <c:ser>
          <c:idx val="65"/>
          <c:order val="0"/>
          <c:tx>
            <c:strRef>
              <c:f>Sheet1!$B$1</c:f>
              <c:strCache>
                <c:ptCount val="1"/>
                <c:pt idx="0">
                  <c:v>Net worth</c:v>
                </c:pt>
              </c:strCache>
            </c:strRef>
          </c:tx>
          <c:spPr>
            <a:gradFill rotWithShape="0">
              <a:gsLst>
                <a:gs pos="0">
                  <a:srgbClr val="92D050">
                    <a:alpha val="50000"/>
                  </a:srgbClr>
                </a:gs>
                <a:gs pos="100000">
                  <a:srgbClr xmlns:mc="http://schemas.openxmlformats.org/markup-compatibility/2006" xmlns:a14="http://schemas.microsoft.com/office/drawing/2010/main" val="000000" mc:Ignorable="a14" a14:legacySpreadsheetColorIndex="48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9886">
              <a:noFill/>
            </a:ln>
          </c:spPr>
          <c:invertIfNegative val="0"/>
          <c:cat>
            <c:numRef>
              <c:f>Sheet1!$A$2:$A$28</c:f>
              <c:numCache>
                <c:formatCode>General</c:formatCode>
                <c:ptCount val="27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</c:numCache>
            </c:numRef>
          </c:cat>
          <c:val>
            <c:numRef>
              <c:f>Sheet1!$B$2:$B$28</c:f>
              <c:numCache>
                <c:formatCode>General</c:formatCode>
                <c:ptCount val="27"/>
                <c:pt idx="0">
                  <c:v>2792.674</c:v>
                </c:pt>
                <c:pt idx="1">
                  <c:v>2956.68</c:v>
                </c:pt>
                <c:pt idx="2">
                  <c:v>3064.366</c:v>
                </c:pt>
                <c:pt idx="3">
                  <c:v>3147.797</c:v>
                </c:pt>
                <c:pt idx="4">
                  <c:v>3403.2759999999998</c:v>
                </c:pt>
                <c:pt idx="5">
                  <c:v>3828.806</c:v>
                </c:pt>
                <c:pt idx="6">
                  <c:v>4184.143</c:v>
                </c:pt>
                <c:pt idx="7">
                  <c:v>4872.4639999999999</c:v>
                </c:pt>
                <c:pt idx="8">
                  <c:v>5354.9059999999999</c:v>
                </c:pt>
                <c:pt idx="9">
                  <c:v>5894.4939999999997</c:v>
                </c:pt>
                <c:pt idx="10">
                  <c:v>6273.1409999999996</c:v>
                </c:pt>
                <c:pt idx="11">
                  <c:v>6852.6540000000005</c:v>
                </c:pt>
                <c:pt idx="12">
                  <c:v>7289.6620000000003</c:v>
                </c:pt>
                <c:pt idx="13">
                  <c:v>6879.3190000000004</c:v>
                </c:pt>
                <c:pt idx="14">
                  <c:v>6681.4430000000002</c:v>
                </c:pt>
                <c:pt idx="15">
                  <c:v>7082.9859999999999</c:v>
                </c:pt>
                <c:pt idx="16">
                  <c:v>7163.3130000000001</c:v>
                </c:pt>
                <c:pt idx="17">
                  <c:v>7020.5889999999999</c:v>
                </c:pt>
                <c:pt idx="18">
                  <c:v>7613.6970000000001</c:v>
                </c:pt>
                <c:pt idx="19">
                  <c:v>8195.6080000000002</c:v>
                </c:pt>
                <c:pt idx="20">
                  <c:v>8858.9269999999997</c:v>
                </c:pt>
                <c:pt idx="21">
                  <c:v>9801.3559999999998</c:v>
                </c:pt>
                <c:pt idx="22">
                  <c:v>10152.865</c:v>
                </c:pt>
                <c:pt idx="23">
                  <c:v>10466.669</c:v>
                </c:pt>
                <c:pt idx="24">
                  <c:v>10480.098</c:v>
                </c:pt>
                <c:pt idx="25">
                  <c:v>10819.57</c:v>
                </c:pt>
                <c:pt idx="26">
                  <c:v>11811.966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DE-4B0E-B76C-2F7062206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4982816"/>
        <c:axId val="1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% of GDP</c:v>
                </c:pt>
              </c:strCache>
            </c:strRef>
          </c:tx>
          <c:spPr>
            <a:ln w="38100">
              <a:solidFill>
                <a:srgbClr val="CC0000"/>
              </a:solidFill>
            </a:ln>
            <a:effectLst>
              <a:glow rad="38100">
                <a:schemeClr val="accent1">
                  <a:satMod val="175000"/>
                  <a:alpha val="40000"/>
                </a:schemeClr>
              </a:glow>
            </a:effectLst>
          </c:spPr>
          <c:marker>
            <c:symbol val="none"/>
          </c:marker>
          <c:cat>
            <c:numRef>
              <c:f>Sheet1!$A$2:$A$28</c:f>
              <c:numCache>
                <c:formatCode>General</c:formatCode>
                <c:ptCount val="27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</c:numCache>
            </c:numRef>
          </c:cat>
          <c:val>
            <c:numRef>
              <c:f>Sheet1!$C$2:$C$28</c:f>
              <c:numCache>
                <c:formatCode>0.0</c:formatCode>
                <c:ptCount val="27"/>
                <c:pt idx="0">
                  <c:v>327.36482169839303</c:v>
                </c:pt>
                <c:pt idx="1">
                  <c:v>324.46134903616758</c:v>
                </c:pt>
                <c:pt idx="2">
                  <c:v>321.22853141457853</c:v>
                </c:pt>
                <c:pt idx="3">
                  <c:v>314.99200461110786</c:v>
                </c:pt>
                <c:pt idx="4">
                  <c:v>325.93746109275486</c:v>
                </c:pt>
                <c:pt idx="5">
                  <c:v>347.71196838194498</c:v>
                </c:pt>
                <c:pt idx="6">
                  <c:v>365.32427970101014</c:v>
                </c:pt>
                <c:pt idx="7">
                  <c:v>408.93014355673245</c:v>
                </c:pt>
                <c:pt idx="8">
                  <c:v>425.10218905670109</c:v>
                </c:pt>
                <c:pt idx="9">
                  <c:v>445.39858850553867</c:v>
                </c:pt>
                <c:pt idx="10">
                  <c:v>448.19578992643125</c:v>
                </c:pt>
                <c:pt idx="11">
                  <c:v>465.26900125404234</c:v>
                </c:pt>
                <c:pt idx="12">
                  <c:v>471.58104065747528</c:v>
                </c:pt>
                <c:pt idx="13">
                  <c:v>431.37639623336008</c:v>
                </c:pt>
                <c:pt idx="14">
                  <c:v>430.53808214799841</c:v>
                </c:pt>
                <c:pt idx="15">
                  <c:v>439.28736446286575</c:v>
                </c:pt>
                <c:pt idx="16">
                  <c:v>430.43297995266227</c:v>
                </c:pt>
                <c:pt idx="17">
                  <c:v>409.78408758604309</c:v>
                </c:pt>
                <c:pt idx="18">
                  <c:v>427.18476616678709</c:v>
                </c:pt>
                <c:pt idx="19">
                  <c:v>439.95540111883713</c:v>
                </c:pt>
                <c:pt idx="20">
                  <c:v>461.16273936776616</c:v>
                </c:pt>
                <c:pt idx="21">
                  <c:v>490.19990887544191</c:v>
                </c:pt>
                <c:pt idx="22">
                  <c:v>486.94609325239992</c:v>
                </c:pt>
                <c:pt idx="23">
                  <c:v>485.14973973421831</c:v>
                </c:pt>
                <c:pt idx="24">
                  <c:v>468.20682038717837</c:v>
                </c:pt>
                <c:pt idx="25">
                  <c:v>512.87451519107469</c:v>
                </c:pt>
                <c:pt idx="26">
                  <c:v>520.29454076782872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ADE-4B0E-B76C-2F7062206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catAx>
        <c:axId val="204982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0"/>
        <c:lblAlgn val="ctr"/>
        <c:lblOffset val="100"/>
        <c:tickLblSkip val="3"/>
        <c:tickMarkSkip val="1"/>
        <c:noMultiLvlLbl val="0"/>
      </c:catAx>
      <c:valAx>
        <c:axId val="1"/>
        <c:scaling>
          <c:orientation val="minMax"/>
          <c:max val="12000"/>
        </c:scaling>
        <c:delete val="0"/>
        <c:axPos val="l"/>
        <c:title>
          <c:tx>
            <c:rich>
              <a:bodyPr/>
              <a:lstStyle/>
              <a:p>
                <a:pPr>
                  <a:defRPr sz="1800" b="0" i="0" u="none" strike="noStrike" baseline="0">
                    <a:solidFill>
                      <a:srgbClr val="008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800" b="0">
                    <a:solidFill>
                      <a:srgbClr val="008000"/>
                    </a:solidFill>
                  </a:rPr>
                  <a:t>£ billions</a:t>
                </a:r>
              </a:p>
            </c:rich>
          </c:tx>
          <c:layout>
            <c:manualLayout>
              <c:xMode val="edge"/>
              <c:yMode val="edge"/>
              <c:x val="2.5349070172198621E-3"/>
              <c:y val="0.38623329850758942"/>
            </c:manualLayout>
          </c:layout>
          <c:overlay val="0"/>
          <c:spPr>
            <a:noFill/>
            <a:ln w="29886">
              <a:noFill/>
            </a:ln>
          </c:spPr>
        </c:title>
        <c:numFmt formatCode="#\ ##0" sourceLinked="0"/>
        <c:majorTickMark val="out"/>
        <c:minorTickMark val="none"/>
        <c:tickLblPos val="nextTo"/>
        <c:spPr>
          <a:ln w="15875">
            <a:solidFill>
              <a:srgbClr val="00B05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8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4982816"/>
        <c:crosses val="autoZero"/>
        <c:crossBetween val="between"/>
        <c:majorUnit val="2000"/>
      </c:valAx>
      <c:catAx>
        <c:axId val="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  <c:max val="550"/>
          <c:min val="250"/>
        </c:scaling>
        <c:delete val="0"/>
        <c:axPos val="r"/>
        <c:title>
          <c:tx>
            <c:rich>
              <a:bodyPr rot="5400000" vert="horz"/>
              <a:lstStyle/>
              <a:p>
                <a:pPr algn="ctr">
                  <a:defRPr sz="1800" b="0" i="0" u="none" strike="noStrike" baseline="0">
                    <a:solidFill>
                      <a:srgbClr val="CC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800" dirty="0"/>
                  <a:t>Per cent of GDP</a:t>
                </a:r>
              </a:p>
            </c:rich>
          </c:tx>
          <c:layout>
            <c:manualLayout>
              <c:xMode val="edge"/>
              <c:yMode val="edge"/>
              <c:x val="0.9594423831349439"/>
              <c:y val="0.32313567600166487"/>
            </c:manualLayout>
          </c:layout>
          <c:overlay val="0"/>
          <c:spPr>
            <a:noFill/>
            <a:ln w="29886">
              <a:noFill/>
            </a:ln>
          </c:spPr>
        </c:title>
        <c:numFmt formatCode="0_ ;[Red]\-0\ " sourceLinked="0"/>
        <c:majorTickMark val="out"/>
        <c:minorTickMark val="none"/>
        <c:tickLblPos val="nextTo"/>
        <c:spPr>
          <a:ln w="15875">
            <a:solidFill>
              <a:srgbClr val="CC000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CC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"/>
        <c:crosses val="max"/>
        <c:crossBetween val="between"/>
        <c:majorUnit val="50"/>
      </c:valAx>
      <c:spPr>
        <a:solidFill>
          <a:schemeClr val="bg1"/>
        </a:solidFill>
        <a:ln w="15875">
          <a:solidFill>
            <a:schemeClr val="bg1">
              <a:lumMod val="85000"/>
            </a:schemeClr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294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ABAF5A4-6417-421B-838E-2163889B6C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6244734-3E73-4A87-83B1-058745F9D6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AD95FBA-ABC8-424F-9A6E-34498A533D8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085E77DA-2434-474F-93BF-D887BFD11FD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2818073A-3ED5-4FEC-8C53-02F866796BC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911BF647-8A98-4AD5-A203-566C60CBCC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E9397DF-B22B-4B5B-9279-F96E708B10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FA9EDEE-BEFB-4B04-80F9-3AA8FFE08A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8BF2852-1483-4A90-B3E9-590793BD17FA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84D150A5-93C2-40EC-9EB6-22750EA612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0BA030C-07B6-4D64-BC43-346324862F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2318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0FA9EDEE-BEFB-4B04-80F9-3AA8FFE08A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8BF2852-1483-4A90-B3E9-590793BD17FA}" type="slidenum">
              <a:rPr lang="en-GB" altLang="en-US" sz="1200"/>
              <a:pPr/>
              <a:t>2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84D150A5-93C2-40EC-9EB6-22750EA612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0BA030C-07B6-4D64-BC43-346324862F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5183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98" indent="0" algn="ctr">
              <a:buNone/>
              <a:defRPr sz="2000"/>
            </a:lvl2pPr>
            <a:lvl3pPr marL="914395" indent="0" algn="ctr">
              <a:buNone/>
              <a:defRPr sz="1800"/>
            </a:lvl3pPr>
            <a:lvl4pPr marL="1371592" indent="0" algn="ctr">
              <a:buNone/>
              <a:defRPr sz="1600"/>
            </a:lvl4pPr>
            <a:lvl5pPr marL="1828789" indent="0" algn="ctr">
              <a:buNone/>
              <a:defRPr sz="1600"/>
            </a:lvl5pPr>
            <a:lvl6pPr marL="2285987" indent="0" algn="ctr">
              <a:buNone/>
              <a:defRPr sz="1600"/>
            </a:lvl6pPr>
            <a:lvl7pPr marL="2743185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32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419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9761" y="3"/>
            <a:ext cx="2304521" cy="617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"/>
            <a:ext cx="6753622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692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609600"/>
            <a:ext cx="84201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742950" y="1981200"/>
            <a:ext cx="8420100" cy="4114800"/>
          </a:xfrm>
          <a:prstGeom prst="rect">
            <a:avLst/>
          </a:prstGeo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5941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80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1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6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198" indent="0">
              <a:buNone/>
              <a:defRPr sz="2000"/>
            </a:lvl2pPr>
            <a:lvl3pPr marL="914395" indent="0">
              <a:buNone/>
              <a:defRPr sz="1800"/>
            </a:lvl3pPr>
            <a:lvl4pPr marL="1371592" indent="0">
              <a:buNone/>
              <a:defRPr sz="1600"/>
            </a:lvl4pPr>
            <a:lvl5pPr marL="1828789" indent="0">
              <a:buNone/>
              <a:defRPr sz="1600"/>
            </a:lvl5pPr>
            <a:lvl6pPr marL="2285987" indent="0">
              <a:buNone/>
              <a:defRPr sz="1600"/>
            </a:lvl6pPr>
            <a:lvl7pPr marL="2743185" indent="0">
              <a:buNone/>
              <a:defRPr sz="1600"/>
            </a:lvl7pPr>
            <a:lvl8pPr marL="3200381" indent="0">
              <a:buNone/>
              <a:defRPr sz="1600"/>
            </a:lvl8pPr>
            <a:lvl9pPr marL="3657579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385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1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83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365128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86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4281" cy="381000"/>
          </a:xfrm>
          <a:effectLst>
            <a:outerShdw blurRad="25400" dist="25400" dir="2700000" algn="ctr" rotWithShape="0">
              <a:schemeClr val="tx1"/>
            </a:outerShdw>
          </a:effectLst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774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835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987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1668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B9F961F-14A6-482B-AE62-B97DA43A9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4181" y="0"/>
            <a:ext cx="84201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6105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r" defTabSz="761996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198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395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592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789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898" indent="-3428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www.ons.gov.uk/economy/grossdomesticproductgdp/timeseries/ybh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ons.gov.uk/economy/nationalaccounts/uksectoraccounts/timeseries/ng28/" TargetMode="External"/><Relationship Id="rId5" Type="http://schemas.openxmlformats.org/officeDocument/2006/relationships/hyperlink" Target="https://www.ons.gov.uk/economy/nationalaccounts/uksectoraccounts/timeseries/ng22/" TargetMode="External"/><Relationship Id="rId4" Type="http://schemas.openxmlformats.org/officeDocument/2006/relationships/hyperlink" Target="https://www.ons.gov.uk/economy/nationalaccounts/uksectoraccounts/timeseries/nqf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ons.gov.uk/economy/grossdomesticproductgdp/timeseries/ybha" TargetMode="External"/><Relationship Id="rId4" Type="http://schemas.openxmlformats.org/officeDocument/2006/relationships/hyperlink" Target="https://www.ons.gov.uk/economy/nationalaccounts/uksectoraccounts/timeseries/cgd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ACFF2399-60EF-4C25-B1C9-5F261EE0B9EE}"/>
              </a:ext>
            </a:extLst>
          </p:cNvPr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522321188"/>
              </p:ext>
            </p:extLst>
          </p:nvPr>
        </p:nvGraphicFramePr>
        <p:xfrm>
          <a:off x="0" y="81022"/>
          <a:ext cx="9906000" cy="5944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9" name="Text Box 5">
            <a:extLst>
              <a:ext uri="{FF2B5EF4-FFF2-40B4-BE49-F238E27FC236}">
                <a16:creationId xmlns:a16="http://schemas.microsoft.com/office/drawing/2014/main" id="{163D6CC0-DA92-4DB3-8190-28407AD98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65557"/>
            <a:ext cx="9906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9144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300" dirty="0">
                <a:latin typeface="Arial" panose="020B0604020202020204" pitchFamily="34" charset="0"/>
              </a:rPr>
              <a:t>Net worth of the UK</a:t>
            </a:r>
          </a:p>
        </p:txBody>
      </p:sp>
      <p:sp>
        <p:nvSpPr>
          <p:cNvPr id="4100" name="Text Box 10">
            <a:extLst>
              <a:ext uri="{FF2B5EF4-FFF2-40B4-BE49-F238E27FC236}">
                <a16:creationId xmlns:a16="http://schemas.microsoft.com/office/drawing/2014/main" id="{A1C58B4D-B7C1-41FC-9127-AC7ECB479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799" y="6096809"/>
            <a:ext cx="7315201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300" i="1" dirty="0">
                <a:latin typeface="Arial" panose="020B0604020202020204" pitchFamily="34" charset="0"/>
              </a:rPr>
              <a:t>Source: </a:t>
            </a:r>
            <a:r>
              <a:rPr lang="en-GB" altLang="en-US" sz="1300" dirty="0">
                <a:latin typeface="Arial" panose="020B0604020202020204" pitchFamily="34" charset="0"/>
              </a:rPr>
              <a:t>Based on </a:t>
            </a:r>
            <a:r>
              <a:rPr lang="en-GB" altLang="en-US" sz="1300" i="1" dirty="0">
                <a:latin typeface="Arial" panose="020B0604020202020204" pitchFamily="34" charset="0"/>
              </a:rPr>
              <a:t>series </a:t>
            </a:r>
            <a:r>
              <a:rPr lang="en-GB" altLang="en-US" sz="1300" i="1" dirty="0"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NQFT</a:t>
            </a:r>
            <a:r>
              <a:rPr lang="en-GB" altLang="en-US" sz="1300" i="1" dirty="0">
                <a:latin typeface="Arial" panose="020B0604020202020204" pitchFamily="34" charset="0"/>
              </a:rPr>
              <a:t>, </a:t>
            </a:r>
            <a:r>
              <a:rPr lang="en-GB" altLang="en-US" sz="1300" i="1" dirty="0"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NG22</a:t>
            </a:r>
            <a:r>
              <a:rPr lang="en-GB" altLang="en-US" sz="1300" i="1" dirty="0">
                <a:latin typeface="Arial" panose="020B0604020202020204" pitchFamily="34" charset="0"/>
              </a:rPr>
              <a:t>, </a:t>
            </a:r>
            <a:r>
              <a:rPr lang="en-GB" altLang="en-US" sz="1300" i="1" dirty="0">
                <a:latin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NG28</a:t>
            </a:r>
            <a:r>
              <a:rPr lang="en-GB" altLang="en-US" sz="1300" i="1" dirty="0">
                <a:latin typeface="Arial" panose="020B0604020202020204" pitchFamily="34" charset="0"/>
              </a:rPr>
              <a:t> </a:t>
            </a:r>
            <a:r>
              <a:rPr lang="en-GB" altLang="en-US" sz="1300" dirty="0">
                <a:latin typeface="Arial" panose="020B0604020202020204" pitchFamily="34" charset="0"/>
              </a:rPr>
              <a:t>and</a:t>
            </a:r>
            <a:r>
              <a:rPr lang="en-GB" altLang="en-US" sz="1300" i="1" dirty="0">
                <a:latin typeface="Arial" panose="020B0604020202020204" pitchFamily="34" charset="0"/>
              </a:rPr>
              <a:t> </a:t>
            </a:r>
            <a:r>
              <a:rPr lang="en-GB" altLang="en-US" sz="1300" i="1" dirty="0"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YBHA</a:t>
            </a:r>
            <a:r>
              <a:rPr lang="en-GB" altLang="en-US" sz="1300" i="1" dirty="0">
                <a:latin typeface="Arial" panose="020B0604020202020204" pitchFamily="34" charset="0"/>
              </a:rPr>
              <a:t> </a:t>
            </a:r>
            <a:r>
              <a:rPr lang="en-GB" altLang="en-US" sz="1300" dirty="0">
                <a:latin typeface="Arial" panose="020B0604020202020204" pitchFamily="34" charset="0"/>
              </a:rPr>
              <a:t>(Office for National Statistics)</a:t>
            </a:r>
          </a:p>
        </p:txBody>
      </p:sp>
    </p:spTree>
    <p:extLst>
      <p:ext uri="{BB962C8B-B14F-4D97-AF65-F5344CB8AC3E}">
        <p14:creationId xmlns:p14="http://schemas.microsoft.com/office/powerpoint/2010/main" val="843511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ACFF2399-60EF-4C25-B1C9-5F261EE0B9EE}"/>
              </a:ext>
            </a:extLst>
          </p:cNvPr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97663985"/>
              </p:ext>
            </p:extLst>
          </p:nvPr>
        </p:nvGraphicFramePr>
        <p:xfrm>
          <a:off x="32994" y="81022"/>
          <a:ext cx="9873006" cy="5944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9" name="Text Box 5">
            <a:extLst>
              <a:ext uri="{FF2B5EF4-FFF2-40B4-BE49-F238E27FC236}">
                <a16:creationId xmlns:a16="http://schemas.microsoft.com/office/drawing/2014/main" id="{163D6CC0-DA92-4DB3-8190-28407AD98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65557"/>
            <a:ext cx="9906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9144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300" dirty="0">
                <a:latin typeface="Arial" panose="020B0604020202020204" pitchFamily="34" charset="0"/>
              </a:rPr>
              <a:t>Net worth of the UK</a:t>
            </a:r>
          </a:p>
        </p:txBody>
      </p:sp>
      <p:sp>
        <p:nvSpPr>
          <p:cNvPr id="4100" name="Text Box 10">
            <a:extLst>
              <a:ext uri="{FF2B5EF4-FFF2-40B4-BE49-F238E27FC236}">
                <a16:creationId xmlns:a16="http://schemas.microsoft.com/office/drawing/2014/main" id="{A1C58B4D-B7C1-41FC-9127-AC7ECB479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235" y="6025368"/>
            <a:ext cx="9525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200" i="1" dirty="0">
                <a:latin typeface="Arial" panose="020B0604020202020204" pitchFamily="34" charset="0"/>
              </a:rPr>
              <a:t>Source: </a:t>
            </a:r>
            <a:r>
              <a:rPr lang="en-GB" altLang="en-US" sz="1200" dirty="0">
                <a:latin typeface="Arial" panose="020B0604020202020204" pitchFamily="34" charset="0"/>
              </a:rPr>
              <a:t>Based on </a:t>
            </a:r>
            <a:r>
              <a:rPr lang="en-GB" altLang="en-US" sz="1200" i="1" dirty="0">
                <a:latin typeface="Arial" panose="020B0604020202020204" pitchFamily="34" charset="0"/>
              </a:rPr>
              <a:t>series </a:t>
            </a:r>
            <a:r>
              <a:rPr lang="en-GB" altLang="en-US" sz="1200" i="1" dirty="0">
                <a:latin typeface="Arial" panose="020B0604020202020204" pitchFamily="34" charset="0"/>
                <a:hlinkClick r:id="rId4"/>
              </a:rPr>
              <a:t>CGDA</a:t>
            </a:r>
            <a:r>
              <a:rPr lang="en-GB" altLang="en-US" sz="1200" i="1" dirty="0">
                <a:latin typeface="Arial" panose="020B0604020202020204" pitchFamily="34" charset="0"/>
              </a:rPr>
              <a:t> </a:t>
            </a:r>
            <a:r>
              <a:rPr lang="en-GB" altLang="en-US" sz="1200" dirty="0">
                <a:latin typeface="Arial" panose="020B0604020202020204" pitchFamily="34" charset="0"/>
              </a:rPr>
              <a:t>and</a:t>
            </a:r>
            <a:r>
              <a:rPr lang="en-GB" altLang="en-US" sz="1200" i="1" dirty="0">
                <a:latin typeface="Arial" panose="020B0604020202020204" pitchFamily="34" charset="0"/>
              </a:rPr>
              <a:t> </a:t>
            </a:r>
            <a:r>
              <a:rPr lang="en-GB" altLang="en-US" sz="1200" i="1" dirty="0">
                <a:latin typeface="Arial" panose="020B0604020202020204" pitchFamily="34" charset="0"/>
                <a:hlinkClick r:id="rId5"/>
              </a:rPr>
              <a:t>YBHA</a:t>
            </a:r>
            <a:r>
              <a:rPr lang="en-GB" altLang="en-US" sz="1200" i="1" dirty="0">
                <a:latin typeface="Arial" panose="020B0604020202020204" pitchFamily="34" charset="0"/>
              </a:rPr>
              <a:t> </a:t>
            </a:r>
            <a:r>
              <a:rPr lang="en-GB" altLang="en-US" sz="1200" dirty="0">
                <a:latin typeface="Arial" panose="020B0604020202020204" pitchFamily="34" charset="0"/>
              </a:rPr>
              <a:t>(Office for National Statistics)</a:t>
            </a:r>
          </a:p>
        </p:txBody>
      </p:sp>
    </p:spTree>
    <p:extLst>
      <p:ext uri="{BB962C8B-B14F-4D97-AF65-F5344CB8AC3E}">
        <p14:creationId xmlns:p14="http://schemas.microsoft.com/office/powerpoint/2010/main" val="4280921057"/>
      </p:ext>
    </p:extLst>
  </p:cSld>
  <p:clrMapOvr>
    <a:masterClrMapping/>
  </p:clrMapOvr>
</p:sld>
</file>

<file path=ppt/theme/theme1.xml><?xml version="1.0" encoding="utf-8"?>
<a:theme xmlns:a="http://schemas.openxmlformats.org/drawingml/2006/main" name="Static">
  <a:themeElements>
    <a:clrScheme name="Custom 32">
      <a:dk1>
        <a:srgbClr val="000000"/>
      </a:dk1>
      <a:lt1>
        <a:srgbClr val="FFFFFF"/>
      </a:lt1>
      <a:dk2>
        <a:srgbClr val="0000CC"/>
      </a:dk2>
      <a:lt2>
        <a:srgbClr val="4D4D4D"/>
      </a:lt2>
      <a:accent1>
        <a:srgbClr val="6633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DAA"/>
      </a:accent5>
      <a:accent6>
        <a:srgbClr val="B90000"/>
      </a:accent6>
      <a:hlink>
        <a:srgbClr val="6690DC"/>
      </a:hlink>
      <a:folHlink>
        <a:srgbClr val="B794F0"/>
      </a:folHlink>
    </a:clrScheme>
    <a:fontScheme name="Pwrpnt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80"/>
        </a:dk2>
        <a:lt2>
          <a:srgbClr val="00FFFF"/>
        </a:lt2>
        <a:accent1>
          <a:srgbClr val="FF00FF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FFAAFF"/>
        </a:accent5>
        <a:accent6>
          <a:srgbClr val="E70000"/>
        </a:accent6>
        <a:hlink>
          <a:srgbClr val="FFFF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2">
        <a:dk1>
          <a:srgbClr val="FFFF00"/>
        </a:dk1>
        <a:lt1>
          <a:srgbClr val="FFFFFF"/>
        </a:lt1>
        <a:dk2>
          <a:srgbClr val="000080"/>
        </a:dk2>
        <a:lt2>
          <a:srgbClr val="00FFFF"/>
        </a:lt2>
        <a:accent1>
          <a:srgbClr val="000000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AAAAAA"/>
        </a:accent5>
        <a:accent6>
          <a:srgbClr val="E70000"/>
        </a:accent6>
        <a:hlink>
          <a:srgbClr val="0000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atic" id="{74CFE094-E4E1-46A4-8A79-C4E2C114CF43}" vid="{47EC37A6-BCF1-462B-AFC5-F2C6CFCB8D3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Static</Template>
  <TotalTime>74</TotalTime>
  <Words>58</Words>
  <Application>Microsoft Office PowerPoint</Application>
  <PresentationFormat>A4 Paper (210x297 mm)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Static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rates in selected industrial countries</dc:title>
  <dc:creator>John Sloman</dc:creator>
  <cp:lastModifiedBy>John Sloman</cp:lastModifiedBy>
  <cp:revision>113</cp:revision>
  <dcterms:created xsi:type="dcterms:W3CDTF">2001-03-09T21:38:37Z</dcterms:created>
  <dcterms:modified xsi:type="dcterms:W3CDTF">2023-04-05T15:33:13Z</dcterms:modified>
</cp:coreProperties>
</file>