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541" r:id="rId2"/>
  </p:sldIdLst>
  <p:sldSz cx="9906000" cy="6858000" type="A4"/>
  <p:notesSz cx="6858000" cy="9144000"/>
  <p:custDataLst>
    <p:tags r:id="rId4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FF0000"/>
    <a:srgbClr val="006600"/>
    <a:srgbClr val="FF4A00"/>
    <a:srgbClr val="C43D00"/>
    <a:srgbClr val="C25902"/>
    <a:srgbClr val="969696"/>
    <a:srgbClr val="8A0000"/>
    <a:srgbClr val="EFE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67" autoAdjust="0"/>
    <p:restoredTop sz="90929"/>
  </p:normalViewPr>
  <p:slideViewPr>
    <p:cSldViewPr snapToGrid="0">
      <p:cViewPr varScale="1">
        <p:scale>
          <a:sx n="80" d="100"/>
          <a:sy n="80" d="100"/>
        </p:scale>
        <p:origin x="989" y="31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3757D06-6989-40A4-BE1D-F4945B67B4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929837-40EB-452D-A0F6-BE769A151782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51266" name="Rectangle 2">
            <a:extLst>
              <a:ext uri="{FF2B5EF4-FFF2-40B4-BE49-F238E27FC236}">
                <a16:creationId xmlns:a16="http://schemas.microsoft.com/office/drawing/2014/main" id="{D9D6B39B-2BA1-4119-8BB8-5FA8CA09F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n-GB" altLang="en-US" noProof="1"/>
          </a:p>
        </p:txBody>
      </p:sp>
      <p:sp>
        <p:nvSpPr>
          <p:cNvPr id="651267" name="Rectangle 3">
            <a:extLst>
              <a:ext uri="{FF2B5EF4-FFF2-40B4-BE49-F238E27FC236}">
                <a16:creationId xmlns:a16="http://schemas.microsoft.com/office/drawing/2014/main" id="{818B8B71-D699-4042-B45B-4B96CC44D9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5538" cy="34163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0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89"/>
            <a:ext cx="9245600" cy="1794694"/>
          </a:xfrm>
          <a:prstGeom prst="rect">
            <a:avLst/>
          </a:prstGeom>
          <a:effectLst/>
        </p:spPr>
        <p:txBody>
          <a:bodyPr/>
          <a:lstStyle>
            <a:lvl1pPr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085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  <p:sldLayoutId id="2147483680" r:id="rId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b="0" i="0" u="none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Box 50">
            <a:extLst>
              <a:ext uri="{FF2B5EF4-FFF2-40B4-BE49-F238E27FC236}">
                <a16:creationId xmlns:a16="http://schemas.microsoft.com/office/drawing/2014/main" id="{BC672E15-4D59-465B-B343-1F3FED0CE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44" y="5986616"/>
            <a:ext cx="99060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333333"/>
                </a:solidFill>
                <a:prstDash val="dash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2100" dirty="0">
                <a:latin typeface="Arial" panose="020B0604020202020204" pitchFamily="34" charset="0"/>
              </a:rPr>
              <a:t>Marginal and average rates of income tax plus</a:t>
            </a:r>
            <a:br>
              <a:rPr lang="en-GB" altLang="en-US" sz="2100" dirty="0">
                <a:latin typeface="Arial" panose="020B0604020202020204" pitchFamily="34" charset="0"/>
              </a:rPr>
            </a:br>
            <a:r>
              <a:rPr lang="en-GB" altLang="en-US" sz="2100" dirty="0">
                <a:latin typeface="Arial" panose="020B0604020202020204" pitchFamily="34" charset="0"/>
              </a:rPr>
              <a:t>national insurance contributions</a:t>
            </a:r>
            <a:endParaRPr lang="en-GB" altLang="en-US" sz="2100" noProof="1">
              <a:latin typeface="Arial" panose="020B0604020202020204" pitchFamily="34" charset="0"/>
            </a:endParaRPr>
          </a:p>
        </p:txBody>
      </p:sp>
      <p:sp>
        <p:nvSpPr>
          <p:cNvPr id="52" name="Rectangle 2">
            <a:extLst>
              <a:ext uri="{FF2B5EF4-FFF2-40B4-BE49-F238E27FC236}">
                <a16:creationId xmlns:a16="http://schemas.microsoft.com/office/drawing/2014/main" id="{3E98E74E-053F-4D96-ADF8-C3ED2297A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572" y="551213"/>
            <a:ext cx="7802563" cy="464370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Line 3">
            <a:extLst>
              <a:ext uri="{FF2B5EF4-FFF2-40B4-BE49-F238E27FC236}">
                <a16:creationId xmlns:a16="http://schemas.microsoft.com/office/drawing/2014/main" id="{248FF215-D870-49DA-9D54-2D844896C3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1288" y="2180264"/>
            <a:ext cx="5869908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" name="Line 4">
            <a:extLst>
              <a:ext uri="{FF2B5EF4-FFF2-40B4-BE49-F238E27FC236}">
                <a16:creationId xmlns:a16="http://schemas.microsoft.com/office/drawing/2014/main" id="{6FE3A280-DF1D-47EA-9295-560EFE4902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2" y="2929564"/>
            <a:ext cx="885825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" name="Line 5">
            <a:extLst>
              <a:ext uri="{FF2B5EF4-FFF2-40B4-BE49-F238E27FC236}">
                <a16:creationId xmlns:a16="http://schemas.microsoft.com/office/drawing/2014/main" id="{6FF90235-DB9E-46B1-A7B8-BA7E95AD3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6363" y="4471027"/>
            <a:ext cx="749300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6" name="Line 6">
            <a:extLst>
              <a:ext uri="{FF2B5EF4-FFF2-40B4-BE49-F238E27FC236}">
                <a16:creationId xmlns:a16="http://schemas.microsoft.com/office/drawing/2014/main" id="{D7072631-4392-4FE2-99AF-0980C49EB1F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8515" y="4463089"/>
            <a:ext cx="0" cy="74930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" name="Line 7">
            <a:extLst>
              <a:ext uri="{FF2B5EF4-FFF2-40B4-BE49-F238E27FC236}">
                <a16:creationId xmlns:a16="http://schemas.microsoft.com/office/drawing/2014/main" id="{25FCA56C-13C1-4443-933E-765683B511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0013" y="1726239"/>
            <a:ext cx="6838950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" name="Line 8">
            <a:extLst>
              <a:ext uri="{FF2B5EF4-FFF2-40B4-BE49-F238E27FC236}">
                <a16:creationId xmlns:a16="http://schemas.microsoft.com/office/drawing/2014/main" id="{6FDAF0EE-2559-4D75-8DCF-D001CEE57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04801"/>
            <a:ext cx="0" cy="4907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" name="Line 9">
            <a:extLst>
              <a:ext uri="{FF2B5EF4-FFF2-40B4-BE49-F238E27FC236}">
                <a16:creationId xmlns:a16="http://schemas.microsoft.com/office/drawing/2014/main" id="{25E25527-33FD-499F-BE10-A2FEB67E22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5212389"/>
            <a:ext cx="7835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0" name="Rectangle 10">
            <a:extLst>
              <a:ext uri="{FF2B5EF4-FFF2-40B4-BE49-F238E27FC236}">
                <a16:creationId xmlns:a16="http://schemas.microsoft.com/office/drawing/2014/main" id="{2F87393C-998E-457F-A72B-9D44BEEFF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150" y="5248902"/>
            <a:ext cx="3429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6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6E99CF0D-8198-468A-80CF-DC85EF793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5" y="2002466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 dirty="0">
                <a:latin typeface="Arial" panose="020B0604020202020204" pitchFamily="34" charset="0"/>
              </a:rPr>
              <a:t>42</a:t>
            </a:r>
          </a:p>
        </p:txBody>
      </p:sp>
      <p:sp>
        <p:nvSpPr>
          <p:cNvPr id="62" name="Line 12">
            <a:extLst>
              <a:ext uri="{FF2B5EF4-FFF2-40B4-BE49-F238E27FC236}">
                <a16:creationId xmlns:a16="http://schemas.microsoft.com/office/drawing/2014/main" id="{3634E1E3-1B03-4201-83F7-DA0E562091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30400" y="4463089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" name="Line 13">
            <a:extLst>
              <a:ext uri="{FF2B5EF4-FFF2-40B4-BE49-F238E27FC236}">
                <a16:creationId xmlns:a16="http://schemas.microsoft.com/office/drawing/2014/main" id="{F2AC828B-8DD4-4D23-81CA-4B4D5C2472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39925" y="4461504"/>
            <a:ext cx="0" cy="7508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Line 15">
            <a:extLst>
              <a:ext uri="{FF2B5EF4-FFF2-40B4-BE49-F238E27FC236}">
                <a16:creationId xmlns:a16="http://schemas.microsoft.com/office/drawing/2014/main" id="{AAEA1BC5-347F-49CA-A180-C86D5B3875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89400" y="2186616"/>
            <a:ext cx="0" cy="7413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6" name="Line 16">
            <a:extLst>
              <a:ext uri="{FF2B5EF4-FFF2-40B4-BE49-F238E27FC236}">
                <a16:creationId xmlns:a16="http://schemas.microsoft.com/office/drawing/2014/main" id="{3712A5C7-C2D8-4D73-B111-86BD013B2D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8290" y="2178677"/>
            <a:ext cx="230028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7" name="Line 17">
            <a:extLst>
              <a:ext uri="{FF2B5EF4-FFF2-40B4-BE49-F238E27FC236}">
                <a16:creationId xmlns:a16="http://schemas.microsoft.com/office/drawing/2014/main" id="{B8F3AC2A-8A0F-4CCB-9C34-408AD9EE54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50493" y="2929566"/>
            <a:ext cx="0" cy="15462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8" name="Rectangle 18">
            <a:extLst>
              <a:ext uri="{FF2B5EF4-FFF2-40B4-BE49-F238E27FC236}">
                <a16:creationId xmlns:a16="http://schemas.microsoft.com/office/drawing/2014/main" id="{9C92F0E1-4043-4CFB-A8D9-E7579B1D77F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126860" y="2352460"/>
            <a:ext cx="1502271" cy="38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900" dirty="0">
                <a:latin typeface="Arial" panose="020B0604020202020204" pitchFamily="34" charset="0"/>
              </a:rPr>
              <a:t>Tax rate (%)</a:t>
            </a:r>
          </a:p>
        </p:txBody>
      </p:sp>
      <p:sp>
        <p:nvSpPr>
          <p:cNvPr id="69" name="Rectangle 19">
            <a:extLst>
              <a:ext uri="{FF2B5EF4-FFF2-40B4-BE49-F238E27FC236}">
                <a16:creationId xmlns:a16="http://schemas.microsoft.com/office/drawing/2014/main" id="{FA7F8ED2-8F28-41E9-9A6D-99ADBE349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4149" y="765797"/>
            <a:ext cx="1125308" cy="61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1900">
                <a:solidFill>
                  <a:srgbClr val="FF0000"/>
                </a:solidFill>
                <a:latin typeface="Arial" panose="020B0604020202020204" pitchFamily="34" charset="0"/>
              </a:rPr>
              <a:t>Marginal</a:t>
            </a:r>
          </a:p>
          <a:p>
            <a:pPr algn="ctr">
              <a:lnSpc>
                <a:spcPct val="90000"/>
              </a:lnSpc>
            </a:pPr>
            <a:r>
              <a:rPr lang="en-GB" altLang="en-US" sz="1900">
                <a:solidFill>
                  <a:srgbClr val="FF0000"/>
                </a:solidFill>
                <a:latin typeface="Arial" panose="020B0604020202020204" pitchFamily="34" charset="0"/>
              </a:rPr>
              <a:t>rate</a:t>
            </a:r>
          </a:p>
        </p:txBody>
      </p:sp>
      <p:sp>
        <p:nvSpPr>
          <p:cNvPr id="70" name="Arc 20">
            <a:extLst>
              <a:ext uri="{FF2B5EF4-FFF2-40B4-BE49-F238E27FC236}">
                <a16:creationId xmlns:a16="http://schemas.microsoft.com/office/drawing/2014/main" id="{B5459A25-0700-4DDC-A640-67D3D7CEA899}"/>
              </a:ext>
            </a:extLst>
          </p:cNvPr>
          <p:cNvSpPr>
            <a:spLocks/>
          </p:cNvSpPr>
          <p:nvPr/>
        </p:nvSpPr>
        <p:spPr bwMode="auto">
          <a:xfrm>
            <a:off x="1939924" y="4906085"/>
            <a:ext cx="401635" cy="411079"/>
          </a:xfrm>
          <a:custGeom>
            <a:avLst/>
            <a:gdLst>
              <a:gd name="G0" fmla="+- 20631 0 0"/>
              <a:gd name="G1" fmla="+- 21175 0 0"/>
              <a:gd name="G2" fmla="+- 21600 0 0"/>
              <a:gd name="T0" fmla="*/ 0 w 20631"/>
              <a:gd name="T1" fmla="*/ 14778 h 21175"/>
              <a:gd name="T2" fmla="*/ 16368 w 20631"/>
              <a:gd name="T3" fmla="*/ 0 h 21175"/>
              <a:gd name="T4" fmla="*/ 20631 w 20631"/>
              <a:gd name="T5" fmla="*/ 21175 h 21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31" h="21175" fill="none" extrusionOk="0">
                <a:moveTo>
                  <a:pt x="-1" y="14777"/>
                </a:moveTo>
                <a:cubicBezTo>
                  <a:pt x="2340" y="7228"/>
                  <a:pt x="8618" y="1559"/>
                  <a:pt x="16367" y="-1"/>
                </a:cubicBezTo>
              </a:path>
              <a:path w="20631" h="21175" stroke="0" extrusionOk="0">
                <a:moveTo>
                  <a:pt x="-1" y="14777"/>
                </a:moveTo>
                <a:cubicBezTo>
                  <a:pt x="2340" y="7228"/>
                  <a:pt x="8618" y="1559"/>
                  <a:pt x="16367" y="-1"/>
                </a:cubicBezTo>
                <a:lnTo>
                  <a:pt x="20631" y="21175"/>
                </a:lnTo>
                <a:close/>
              </a:path>
            </a:pathLst>
          </a:custGeom>
          <a:noFill/>
          <a:ln w="38100" cap="rnd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" name="Arc 21">
            <a:extLst>
              <a:ext uri="{FF2B5EF4-FFF2-40B4-BE49-F238E27FC236}">
                <a16:creationId xmlns:a16="http://schemas.microsoft.com/office/drawing/2014/main" id="{7E004E77-E085-4C04-B69C-3E739B402466}"/>
              </a:ext>
            </a:extLst>
          </p:cNvPr>
          <p:cNvSpPr>
            <a:spLocks/>
          </p:cNvSpPr>
          <p:nvPr/>
        </p:nvSpPr>
        <p:spPr bwMode="auto">
          <a:xfrm>
            <a:off x="4098925" y="2526341"/>
            <a:ext cx="3600450" cy="2911475"/>
          </a:xfrm>
          <a:custGeom>
            <a:avLst/>
            <a:gdLst>
              <a:gd name="G0" fmla="+- 15200 0 0"/>
              <a:gd name="G1" fmla="+- 20849 0 0"/>
              <a:gd name="G2" fmla="+- 21600 0 0"/>
              <a:gd name="T0" fmla="*/ 0 w 15200"/>
              <a:gd name="T1" fmla="*/ 5503 h 20849"/>
              <a:gd name="T2" fmla="*/ 9553 w 15200"/>
              <a:gd name="T3" fmla="*/ 0 h 20849"/>
              <a:gd name="T4" fmla="*/ 15200 w 15200"/>
              <a:gd name="T5" fmla="*/ 20849 h 20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200" h="20849" fill="none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</a:path>
              <a:path w="15200" h="20849" stroke="0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  <a:lnTo>
                  <a:pt x="15200" y="20849"/>
                </a:lnTo>
                <a:close/>
              </a:path>
            </a:pathLst>
          </a:custGeom>
          <a:noFill/>
          <a:ln w="38100" cap="rnd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" name="Rectangle 22">
            <a:extLst>
              <a:ext uri="{FF2B5EF4-FFF2-40B4-BE49-F238E27FC236}">
                <a16:creationId xmlns:a16="http://schemas.microsoft.com/office/drawing/2014/main" id="{2B10F9D9-3D7F-4155-8925-456F59662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0473" y="2229479"/>
            <a:ext cx="1092030" cy="61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1900">
                <a:solidFill>
                  <a:srgbClr val="008000"/>
                </a:solidFill>
                <a:latin typeface="Arial" panose="020B0604020202020204" pitchFamily="34" charset="0"/>
              </a:rPr>
              <a:t>Average</a:t>
            </a:r>
          </a:p>
          <a:p>
            <a:pPr algn="ctr">
              <a:lnSpc>
                <a:spcPct val="90000"/>
              </a:lnSpc>
            </a:pPr>
            <a:r>
              <a:rPr lang="en-GB" altLang="en-US" sz="1900">
                <a:solidFill>
                  <a:srgbClr val="008000"/>
                </a:solidFill>
                <a:latin typeface="Arial" panose="020B0604020202020204" pitchFamily="34" charset="0"/>
              </a:rPr>
              <a:t>rate</a:t>
            </a:r>
          </a:p>
        </p:txBody>
      </p:sp>
      <p:sp>
        <p:nvSpPr>
          <p:cNvPr id="73" name="Rectangle 23">
            <a:extLst>
              <a:ext uri="{FF2B5EF4-FFF2-40B4-BE49-F238E27FC236}">
                <a16:creationId xmlns:a16="http://schemas.microsoft.com/office/drawing/2014/main" id="{F583B7A6-B3FB-4E85-AB9E-3A4DE349A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4" y="2770816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>
                <a:latin typeface="Arial" panose="020B0604020202020204" pitchFamily="34" charset="0"/>
              </a:rPr>
              <a:t>32</a:t>
            </a:r>
          </a:p>
        </p:txBody>
      </p:sp>
      <p:sp>
        <p:nvSpPr>
          <p:cNvPr id="74" name="Line 24">
            <a:extLst>
              <a:ext uri="{FF2B5EF4-FFF2-40B4-BE49-F238E27FC236}">
                <a16:creationId xmlns:a16="http://schemas.microsoft.com/office/drawing/2014/main" id="{01787361-BE2A-4D5D-86AF-392EF90D5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84638" y="2908929"/>
            <a:ext cx="0" cy="2306637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5" name="Rectangle 25">
            <a:extLst>
              <a:ext uri="{FF2B5EF4-FFF2-40B4-BE49-F238E27FC236}">
                <a16:creationId xmlns:a16="http://schemas.microsoft.com/office/drawing/2014/main" id="{32858782-2899-4114-9B89-49047FAC4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6" y="4299579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>
                <a:latin typeface="Arial" panose="020B0604020202020204" pitchFamily="34" charset="0"/>
              </a:rPr>
              <a:t>12</a:t>
            </a:r>
          </a:p>
        </p:txBody>
      </p:sp>
      <p:sp>
        <p:nvSpPr>
          <p:cNvPr id="76" name="Arc 26">
            <a:extLst>
              <a:ext uri="{FF2B5EF4-FFF2-40B4-BE49-F238E27FC236}">
                <a16:creationId xmlns:a16="http://schemas.microsoft.com/office/drawing/2014/main" id="{65CEB774-A79D-425E-BCDA-5EBB0160E88C}"/>
              </a:ext>
            </a:extLst>
          </p:cNvPr>
          <p:cNvSpPr>
            <a:spLocks/>
          </p:cNvSpPr>
          <p:nvPr/>
        </p:nvSpPr>
        <p:spPr bwMode="auto">
          <a:xfrm>
            <a:off x="2272801" y="3296277"/>
            <a:ext cx="2372223" cy="2181225"/>
          </a:xfrm>
          <a:custGeom>
            <a:avLst/>
            <a:gdLst>
              <a:gd name="G0" fmla="+- 20871 0 0"/>
              <a:gd name="G1" fmla="+- 21052 0 0"/>
              <a:gd name="G2" fmla="+- 21600 0 0"/>
              <a:gd name="T0" fmla="*/ 0 w 20871"/>
              <a:gd name="T1" fmla="*/ 15486 h 21052"/>
              <a:gd name="T2" fmla="*/ 16037 w 20871"/>
              <a:gd name="T3" fmla="*/ 0 h 21052"/>
              <a:gd name="T4" fmla="*/ 20871 w 20871"/>
              <a:gd name="T5" fmla="*/ 21052 h 2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71" h="21052" fill="none" extrusionOk="0">
                <a:moveTo>
                  <a:pt x="0" y="15486"/>
                </a:moveTo>
                <a:cubicBezTo>
                  <a:pt x="2063" y="7751"/>
                  <a:pt x="8234" y="1791"/>
                  <a:pt x="16036" y="-1"/>
                </a:cubicBezTo>
              </a:path>
              <a:path w="20871" h="21052" stroke="0" extrusionOk="0">
                <a:moveTo>
                  <a:pt x="0" y="15486"/>
                </a:moveTo>
                <a:cubicBezTo>
                  <a:pt x="2063" y="7751"/>
                  <a:pt x="8234" y="1791"/>
                  <a:pt x="16036" y="-1"/>
                </a:cubicBezTo>
                <a:lnTo>
                  <a:pt x="20871" y="21052"/>
                </a:lnTo>
                <a:close/>
              </a:path>
            </a:pathLst>
          </a:custGeom>
          <a:noFill/>
          <a:ln w="38100" cap="rnd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7" name="Line 27">
            <a:extLst>
              <a:ext uri="{FF2B5EF4-FFF2-40B4-BE49-F238E27FC236}">
                <a16:creationId xmlns:a16="http://schemas.microsoft.com/office/drawing/2014/main" id="{84F495CE-9E86-4518-9432-13C4150388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0177" y="856627"/>
            <a:ext cx="4986338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8" name="Rectangle 28">
            <a:extLst>
              <a:ext uri="{FF2B5EF4-FFF2-40B4-BE49-F238E27FC236}">
                <a16:creationId xmlns:a16="http://schemas.microsoft.com/office/drawing/2014/main" id="{82CC6208-8F51-45DF-BC79-746A504A4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77" y="5253664"/>
            <a:ext cx="917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600">
                <a:latin typeface="Arial" panose="020B0604020202020204" pitchFamily="34" charset="0"/>
              </a:rPr>
              <a:t>100 000</a:t>
            </a:r>
          </a:p>
        </p:txBody>
      </p:sp>
      <p:sp>
        <p:nvSpPr>
          <p:cNvPr id="79" name="Rectangle 29">
            <a:extLst>
              <a:ext uri="{FF2B5EF4-FFF2-40B4-BE49-F238E27FC236}">
                <a16:creationId xmlns:a16="http://schemas.microsoft.com/office/drawing/2014/main" id="{D77348B1-04D5-4374-9B38-FA3796AE9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0652" y="5250489"/>
            <a:ext cx="917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600" dirty="0">
                <a:latin typeface="Arial" panose="020B0604020202020204" pitchFamily="34" charset="0"/>
              </a:rPr>
              <a:t>150 000</a:t>
            </a:r>
          </a:p>
        </p:txBody>
      </p:sp>
      <p:sp>
        <p:nvSpPr>
          <p:cNvPr id="80" name="Rectangle 30">
            <a:extLst>
              <a:ext uri="{FF2B5EF4-FFF2-40B4-BE49-F238E27FC236}">
                <a16:creationId xmlns:a16="http://schemas.microsoft.com/office/drawing/2014/main" id="{59361966-E938-4A15-926D-E17FDB6DD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1" y="1562730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>
                <a:latin typeface="Arial" panose="020B0604020202020204" pitchFamily="34" charset="0"/>
              </a:rPr>
              <a:t>47</a:t>
            </a:r>
          </a:p>
        </p:txBody>
      </p:sp>
      <p:sp>
        <p:nvSpPr>
          <p:cNvPr id="81" name="Line 31">
            <a:extLst>
              <a:ext uri="{FF2B5EF4-FFF2-40B4-BE49-F238E27FC236}">
                <a16:creationId xmlns:a16="http://schemas.microsoft.com/office/drawing/2014/main" id="{D6CB7F0F-A65C-4B61-9E40-82E7FACEF73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99438" y="1718304"/>
            <a:ext cx="0" cy="3468687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" name="Line 32">
            <a:extLst>
              <a:ext uri="{FF2B5EF4-FFF2-40B4-BE49-F238E27FC236}">
                <a16:creationId xmlns:a16="http://schemas.microsoft.com/office/drawing/2014/main" id="{6817EF37-4089-49DE-8DB7-ECF1F69F65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05788" y="1721477"/>
            <a:ext cx="0" cy="4762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3" name="Line 33">
            <a:extLst>
              <a:ext uri="{FF2B5EF4-FFF2-40B4-BE49-F238E27FC236}">
                <a16:creationId xmlns:a16="http://schemas.microsoft.com/office/drawing/2014/main" id="{001AE874-24C0-4B71-BC3A-459A5A172A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1196" y="2177089"/>
            <a:ext cx="91189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4" name="Line 34">
            <a:extLst>
              <a:ext uri="{FF2B5EF4-FFF2-40B4-BE49-F238E27FC236}">
                <a16:creationId xmlns:a16="http://schemas.microsoft.com/office/drawing/2014/main" id="{A5D1291A-2CE7-482E-85EE-2D1A89179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8100" y="1645279"/>
            <a:ext cx="0" cy="3565525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5" name="Rectangle 35">
            <a:extLst>
              <a:ext uri="{FF2B5EF4-FFF2-40B4-BE49-F238E27FC236}">
                <a16:creationId xmlns:a16="http://schemas.microsoft.com/office/drawing/2014/main" id="{C9BDD9C8-0ED3-45E9-88FF-553413FD9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839" y="710495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>
                <a:latin typeface="Arial" panose="020B0604020202020204" pitchFamily="34" charset="0"/>
              </a:rPr>
              <a:t>62</a:t>
            </a:r>
          </a:p>
        </p:txBody>
      </p:sp>
      <p:sp>
        <p:nvSpPr>
          <p:cNvPr id="86" name="Rectangle 36">
            <a:extLst>
              <a:ext uri="{FF2B5EF4-FFF2-40B4-BE49-F238E27FC236}">
                <a16:creationId xmlns:a16="http://schemas.microsoft.com/office/drawing/2014/main" id="{FCAB79C1-32CD-4860-AF1D-7E7AAFF3B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5431" y="5247230"/>
            <a:ext cx="926537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600" dirty="0">
                <a:latin typeface="Arial" panose="020B0604020202020204" pitchFamily="34" charset="0"/>
              </a:rPr>
              <a:t>125 140</a:t>
            </a:r>
          </a:p>
        </p:txBody>
      </p:sp>
      <p:sp>
        <p:nvSpPr>
          <p:cNvPr id="87" name="Line 37">
            <a:extLst>
              <a:ext uri="{FF2B5EF4-FFF2-40B4-BE49-F238E27FC236}">
                <a16:creationId xmlns:a16="http://schemas.microsoft.com/office/drawing/2014/main" id="{751BEE8C-C96C-4974-ADBD-5414E3D59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3092" y="2194552"/>
            <a:ext cx="0" cy="3014662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8" name="Line 38">
            <a:extLst>
              <a:ext uri="{FF2B5EF4-FFF2-40B4-BE49-F238E27FC236}">
                <a16:creationId xmlns:a16="http://schemas.microsoft.com/office/drawing/2014/main" id="{6BD81822-CE6D-415D-87B6-B955199309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86513" y="851537"/>
            <a:ext cx="0" cy="133984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" name="Line 39">
            <a:extLst>
              <a:ext uri="{FF2B5EF4-FFF2-40B4-BE49-F238E27FC236}">
                <a16:creationId xmlns:a16="http://schemas.microsoft.com/office/drawing/2014/main" id="{79F53FA4-46AC-49D5-9DAB-DAA6D95BA3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0003" y="851537"/>
            <a:ext cx="931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" name="Line 40">
            <a:extLst>
              <a:ext uri="{FF2B5EF4-FFF2-40B4-BE49-F238E27FC236}">
                <a16:creationId xmlns:a16="http://schemas.microsoft.com/office/drawing/2014/main" id="{58B3DAE5-7D13-444F-9A6C-8F57C63ECD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81196" y="838727"/>
            <a:ext cx="0" cy="13558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1" name="Line 41">
            <a:extLst>
              <a:ext uri="{FF2B5EF4-FFF2-40B4-BE49-F238E27FC236}">
                <a16:creationId xmlns:a16="http://schemas.microsoft.com/office/drawing/2014/main" id="{944436C5-37B1-496F-BFC4-B3052B5FD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96265" y="1727827"/>
            <a:ext cx="86518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" name="Arc 42">
            <a:extLst>
              <a:ext uri="{FF2B5EF4-FFF2-40B4-BE49-F238E27FC236}">
                <a16:creationId xmlns:a16="http://schemas.microsoft.com/office/drawing/2014/main" id="{37618638-89E1-4EE7-9D0A-6FF9F36775AE}"/>
              </a:ext>
            </a:extLst>
          </p:cNvPr>
          <p:cNvSpPr>
            <a:spLocks/>
          </p:cNvSpPr>
          <p:nvPr/>
        </p:nvSpPr>
        <p:spPr bwMode="auto">
          <a:xfrm>
            <a:off x="6400802" y="2342191"/>
            <a:ext cx="1643063" cy="290513"/>
          </a:xfrm>
          <a:custGeom>
            <a:avLst/>
            <a:gdLst>
              <a:gd name="G0" fmla="+- 20631 0 0"/>
              <a:gd name="G1" fmla="+- 17470 0 0"/>
              <a:gd name="G2" fmla="+- 21600 0 0"/>
              <a:gd name="T0" fmla="*/ 0 w 20631"/>
              <a:gd name="T1" fmla="*/ 11073 h 17470"/>
              <a:gd name="T2" fmla="*/ 7928 w 20631"/>
              <a:gd name="T3" fmla="*/ 0 h 17470"/>
              <a:gd name="T4" fmla="*/ 20631 w 20631"/>
              <a:gd name="T5" fmla="*/ 17470 h 17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31" h="17470" fill="none" extrusionOk="0">
                <a:moveTo>
                  <a:pt x="-1" y="11072"/>
                </a:moveTo>
                <a:cubicBezTo>
                  <a:pt x="1379" y="6623"/>
                  <a:pt x="4160" y="2739"/>
                  <a:pt x="7928" y="0"/>
                </a:cubicBezTo>
              </a:path>
              <a:path w="20631" h="17470" stroke="0" extrusionOk="0">
                <a:moveTo>
                  <a:pt x="-1" y="11072"/>
                </a:moveTo>
                <a:cubicBezTo>
                  <a:pt x="1379" y="6623"/>
                  <a:pt x="4160" y="2739"/>
                  <a:pt x="7928" y="0"/>
                </a:cubicBezTo>
                <a:lnTo>
                  <a:pt x="20631" y="17470"/>
                </a:lnTo>
                <a:close/>
              </a:path>
            </a:pathLst>
          </a:custGeom>
          <a:noFill/>
          <a:ln w="38100" cap="rnd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" name="Arc 43">
            <a:extLst>
              <a:ext uri="{FF2B5EF4-FFF2-40B4-BE49-F238E27FC236}">
                <a16:creationId xmlns:a16="http://schemas.microsoft.com/office/drawing/2014/main" id="{5B3AAC65-5A54-4F94-914A-FB3505772647}"/>
              </a:ext>
            </a:extLst>
          </p:cNvPr>
          <p:cNvSpPr>
            <a:spLocks/>
          </p:cNvSpPr>
          <p:nvPr/>
        </p:nvSpPr>
        <p:spPr bwMode="auto">
          <a:xfrm>
            <a:off x="7040563" y="2272339"/>
            <a:ext cx="1873250" cy="260350"/>
          </a:xfrm>
          <a:custGeom>
            <a:avLst/>
            <a:gdLst>
              <a:gd name="G0" fmla="+- 15200 0 0"/>
              <a:gd name="G1" fmla="+- 20849 0 0"/>
              <a:gd name="G2" fmla="+- 21600 0 0"/>
              <a:gd name="T0" fmla="*/ 0 w 15200"/>
              <a:gd name="T1" fmla="*/ 5503 h 20849"/>
              <a:gd name="T2" fmla="*/ 9553 w 15200"/>
              <a:gd name="T3" fmla="*/ 0 h 20849"/>
              <a:gd name="T4" fmla="*/ 15200 w 15200"/>
              <a:gd name="T5" fmla="*/ 20849 h 20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200" h="20849" fill="none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</a:path>
              <a:path w="15200" h="20849" stroke="0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  <a:lnTo>
                  <a:pt x="15200" y="20849"/>
                </a:lnTo>
                <a:close/>
              </a:path>
            </a:pathLst>
          </a:custGeom>
          <a:noFill/>
          <a:ln w="38100" cap="rnd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" name="Arc 44">
            <a:extLst>
              <a:ext uri="{FF2B5EF4-FFF2-40B4-BE49-F238E27FC236}">
                <a16:creationId xmlns:a16="http://schemas.microsoft.com/office/drawing/2014/main" id="{0D3B7286-2B43-4659-9740-FFD2260FDF08}"/>
              </a:ext>
            </a:extLst>
          </p:cNvPr>
          <p:cNvSpPr>
            <a:spLocks/>
          </p:cNvSpPr>
          <p:nvPr/>
        </p:nvSpPr>
        <p:spPr bwMode="auto">
          <a:xfrm>
            <a:off x="8213725" y="2116766"/>
            <a:ext cx="1189038" cy="1223963"/>
          </a:xfrm>
          <a:custGeom>
            <a:avLst/>
            <a:gdLst>
              <a:gd name="G0" fmla="+- 10890 0 0"/>
              <a:gd name="G1" fmla="+- 21414 0 0"/>
              <a:gd name="G2" fmla="+- 21600 0 0"/>
              <a:gd name="T0" fmla="*/ 0 w 10890"/>
              <a:gd name="T1" fmla="*/ 2760 h 21414"/>
              <a:gd name="T2" fmla="*/ 8058 w 10890"/>
              <a:gd name="T3" fmla="*/ 0 h 21414"/>
              <a:gd name="T4" fmla="*/ 10890 w 10890"/>
              <a:gd name="T5" fmla="*/ 21414 h 21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890" h="21414" fill="none" extrusionOk="0">
                <a:moveTo>
                  <a:pt x="0" y="2760"/>
                </a:moveTo>
                <a:cubicBezTo>
                  <a:pt x="2476" y="1314"/>
                  <a:pt x="5215" y="376"/>
                  <a:pt x="8058" y="0"/>
                </a:cubicBezTo>
              </a:path>
              <a:path w="10890" h="21414" stroke="0" extrusionOk="0">
                <a:moveTo>
                  <a:pt x="0" y="2760"/>
                </a:moveTo>
                <a:cubicBezTo>
                  <a:pt x="2476" y="1314"/>
                  <a:pt x="5215" y="376"/>
                  <a:pt x="8058" y="0"/>
                </a:cubicBezTo>
                <a:lnTo>
                  <a:pt x="10890" y="21414"/>
                </a:lnTo>
                <a:close/>
              </a:path>
            </a:pathLst>
          </a:custGeom>
          <a:noFill/>
          <a:ln w="38100" cap="rnd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5" name="Rectangle 28">
            <a:extLst>
              <a:ext uri="{FF2B5EF4-FFF2-40B4-BE49-F238E27FC236}">
                <a16:creationId xmlns:a16="http://schemas.microsoft.com/office/drawing/2014/main" id="{71D59905-AD4D-4835-9EB5-90460C542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949" y="5264777"/>
            <a:ext cx="6412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600" dirty="0">
                <a:latin typeface="Arial" panose="020B0604020202020204" pitchFamily="34" charset="0"/>
              </a:rPr>
              <a:t>9568</a:t>
            </a:r>
          </a:p>
        </p:txBody>
      </p:sp>
      <p:sp>
        <p:nvSpPr>
          <p:cNvPr id="96" name="Rectangle 29">
            <a:extLst>
              <a:ext uri="{FF2B5EF4-FFF2-40B4-BE49-F238E27FC236}">
                <a16:creationId xmlns:a16="http://schemas.microsoft.com/office/drawing/2014/main" id="{38E312EF-85B2-4786-8E57-6D9B8746C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657" y="5264777"/>
            <a:ext cx="787075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600" dirty="0">
                <a:latin typeface="Arial" panose="020B0604020202020204" pitchFamily="34" charset="0"/>
              </a:rPr>
              <a:t>12</a:t>
            </a:r>
            <a:r>
              <a:rPr lang="en-GB" altLang="en-US" sz="900" dirty="0">
                <a:latin typeface="Arial" panose="020B0604020202020204" pitchFamily="34" charset="0"/>
              </a:rPr>
              <a:t> </a:t>
            </a:r>
            <a:r>
              <a:rPr lang="en-GB" altLang="en-US" sz="1600" dirty="0">
                <a:latin typeface="Arial" panose="020B0604020202020204" pitchFamily="34" charset="0"/>
              </a:rPr>
              <a:t>570</a:t>
            </a:r>
          </a:p>
        </p:txBody>
      </p:sp>
      <p:sp>
        <p:nvSpPr>
          <p:cNvPr id="97" name="Rectangle 30">
            <a:extLst>
              <a:ext uri="{FF2B5EF4-FFF2-40B4-BE49-F238E27FC236}">
                <a16:creationId xmlns:a16="http://schemas.microsoft.com/office/drawing/2014/main" id="{32F9EA3A-354D-43DB-9549-2B8C32188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8720" y="5255252"/>
            <a:ext cx="787075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600" dirty="0">
                <a:latin typeface="Arial" panose="020B0604020202020204" pitchFamily="34" charset="0"/>
              </a:rPr>
              <a:t>50</a:t>
            </a:r>
            <a:r>
              <a:rPr lang="en-GB" altLang="en-US" sz="900" dirty="0">
                <a:latin typeface="Arial" panose="020B0604020202020204" pitchFamily="34" charset="0"/>
              </a:rPr>
              <a:t> </a:t>
            </a:r>
            <a:r>
              <a:rPr lang="en-GB" altLang="en-US" sz="1600" dirty="0">
                <a:latin typeface="Arial" panose="020B0604020202020204" pitchFamily="34" charset="0"/>
              </a:rPr>
              <a:t>270</a:t>
            </a:r>
          </a:p>
        </p:txBody>
      </p:sp>
      <p:sp>
        <p:nvSpPr>
          <p:cNvPr id="98" name="Rectangle 48">
            <a:extLst>
              <a:ext uri="{FF2B5EF4-FFF2-40B4-BE49-F238E27FC236}">
                <a16:creationId xmlns:a16="http://schemas.microsoft.com/office/drawing/2014/main" id="{DA93012A-7A22-4129-979C-45BFB1985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445" y="5548945"/>
            <a:ext cx="4246740" cy="38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900" dirty="0">
                <a:latin typeface="Arial" panose="020B0604020202020204" pitchFamily="34" charset="0"/>
              </a:rPr>
              <a:t>Individual’s pre-tax annual income (£)</a:t>
            </a:r>
          </a:p>
        </p:txBody>
      </p:sp>
      <p:sp>
        <p:nvSpPr>
          <p:cNvPr id="100" name="Line 16">
            <a:extLst>
              <a:ext uri="{FF2B5EF4-FFF2-40B4-BE49-F238E27FC236}">
                <a16:creationId xmlns:a16="http://schemas.microsoft.com/office/drawing/2014/main" id="{107C59C3-4D09-45B6-BD11-34605F859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5201" y="2944481"/>
            <a:ext cx="1854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1" name="Line 13">
            <a:extLst>
              <a:ext uri="{FF2B5EF4-FFF2-40B4-BE49-F238E27FC236}">
                <a16:creationId xmlns:a16="http://schemas.microsoft.com/office/drawing/2014/main" id="{B461E158-DA10-4234-AFB9-38E80B0280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54257" y="2805113"/>
            <a:ext cx="0" cy="2388228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" name="Line 4">
            <a:extLst>
              <a:ext uri="{FF2B5EF4-FFF2-40B4-BE49-F238E27FC236}">
                <a16:creationId xmlns:a16="http://schemas.microsoft.com/office/drawing/2014/main" id="{5C026111-CC85-4D74-9E1D-363D2C1EFF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4767" y="2748587"/>
            <a:ext cx="885825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" name="Rectangle 23">
            <a:extLst>
              <a:ext uri="{FF2B5EF4-FFF2-40B4-BE49-F238E27FC236}">
                <a16:creationId xmlns:a16="http://schemas.microsoft.com/office/drawing/2014/main" id="{CA1B5211-FB31-4EBC-B9B5-09A483412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55" y="2564383"/>
            <a:ext cx="61074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 dirty="0">
                <a:latin typeface="Arial" panose="020B0604020202020204" pitchFamily="34" charset="0"/>
              </a:rPr>
              <a:t>33</a:t>
            </a:r>
            <a:r>
              <a:rPr lang="en-GB" altLang="en-US" sz="1700" dirty="0">
                <a:latin typeface="Arial" panose="020B0604020202020204" pitchFamily="34" charset="0"/>
                <a:cs typeface="Arial" panose="020B0604020202020204" pitchFamily="34" charset="0"/>
              </a:rPr>
              <a:t>¼</a:t>
            </a:r>
            <a:endParaRPr lang="en-GB" altLang="en-US" sz="1700" dirty="0">
              <a:latin typeface="Arial" panose="020B0604020202020204" pitchFamily="34" charset="0"/>
            </a:endParaRPr>
          </a:p>
        </p:txBody>
      </p:sp>
      <p:sp>
        <p:nvSpPr>
          <p:cNvPr id="105" name="Line 16">
            <a:extLst>
              <a:ext uri="{FF2B5EF4-FFF2-40B4-BE49-F238E27FC236}">
                <a16:creationId xmlns:a16="http://schemas.microsoft.com/office/drawing/2014/main" id="{761B1C51-8583-4383-8C05-960BE96B5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4725" y="2748587"/>
            <a:ext cx="1854200" cy="0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6" name="Rectangle 23">
            <a:extLst>
              <a:ext uri="{FF2B5EF4-FFF2-40B4-BE49-F238E27FC236}">
                <a16:creationId xmlns:a16="http://schemas.microsoft.com/office/drawing/2014/main" id="{53A95FD2-11C0-4062-923F-8486B63C8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12" y="1821414"/>
            <a:ext cx="61074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 dirty="0">
                <a:latin typeface="Arial" panose="020B0604020202020204" pitchFamily="34" charset="0"/>
              </a:rPr>
              <a:t>43</a:t>
            </a:r>
            <a:r>
              <a:rPr lang="en-GB" altLang="en-US" sz="1700" dirty="0">
                <a:latin typeface="Arial" panose="020B0604020202020204" pitchFamily="34" charset="0"/>
                <a:cs typeface="Arial" panose="020B0604020202020204" pitchFamily="34" charset="0"/>
              </a:rPr>
              <a:t>¼</a:t>
            </a:r>
            <a:endParaRPr lang="en-GB" altLang="en-US" sz="1700" dirty="0">
              <a:latin typeface="Arial" panose="020B0604020202020204" pitchFamily="34" charset="0"/>
            </a:endParaRPr>
          </a:p>
        </p:txBody>
      </p:sp>
      <p:sp>
        <p:nvSpPr>
          <p:cNvPr id="108" name="Line 3">
            <a:extLst>
              <a:ext uri="{FF2B5EF4-FFF2-40B4-BE49-F238E27FC236}">
                <a16:creationId xmlns:a16="http://schemas.microsoft.com/office/drawing/2014/main" id="{CB58B533-7D4A-48CB-815C-2E910F00D3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87467" y="2008809"/>
            <a:ext cx="2697172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9" name="Line 16">
            <a:extLst>
              <a:ext uri="{FF2B5EF4-FFF2-40B4-BE49-F238E27FC236}">
                <a16:creationId xmlns:a16="http://schemas.microsoft.com/office/drawing/2014/main" id="{82A2CF2E-B231-4CFD-BE55-4913572FB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8289" y="2008854"/>
            <a:ext cx="2308223" cy="0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0" name="Line 13">
            <a:extLst>
              <a:ext uri="{FF2B5EF4-FFF2-40B4-BE49-F238E27FC236}">
                <a16:creationId xmlns:a16="http://schemas.microsoft.com/office/drawing/2014/main" id="{98A46392-5215-4717-8E5E-C80A2B6F17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98925" y="1997704"/>
            <a:ext cx="0" cy="731043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1" name="Rectangle 23">
            <a:extLst>
              <a:ext uri="{FF2B5EF4-FFF2-40B4-BE49-F238E27FC236}">
                <a16:creationId xmlns:a16="http://schemas.microsoft.com/office/drawing/2014/main" id="{9C9A6C62-E766-41DD-8664-609B8EB3D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10" y="1364236"/>
            <a:ext cx="61074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 dirty="0">
                <a:latin typeface="Arial" panose="020B0604020202020204" pitchFamily="34" charset="0"/>
              </a:rPr>
              <a:t>48</a:t>
            </a:r>
            <a:r>
              <a:rPr lang="en-GB" altLang="en-US" sz="1700" dirty="0">
                <a:latin typeface="Arial" panose="020B0604020202020204" pitchFamily="34" charset="0"/>
                <a:cs typeface="Arial" panose="020B0604020202020204" pitchFamily="34" charset="0"/>
              </a:rPr>
              <a:t>¼</a:t>
            </a:r>
            <a:endParaRPr lang="en-GB" altLang="en-US" sz="1700" dirty="0">
              <a:latin typeface="Arial" panose="020B0604020202020204" pitchFamily="34" charset="0"/>
            </a:endParaRPr>
          </a:p>
        </p:txBody>
      </p:sp>
      <p:sp>
        <p:nvSpPr>
          <p:cNvPr id="112" name="Rectangle 23">
            <a:extLst>
              <a:ext uri="{FF2B5EF4-FFF2-40B4-BE49-F238E27FC236}">
                <a16:creationId xmlns:a16="http://schemas.microsoft.com/office/drawing/2014/main" id="{5F1CED94-BDF1-49FE-851D-CFE2ACAC8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936" y="478395"/>
            <a:ext cx="61074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 dirty="0">
                <a:latin typeface="Arial" panose="020B0604020202020204" pitchFamily="34" charset="0"/>
              </a:rPr>
              <a:t>63</a:t>
            </a:r>
            <a:r>
              <a:rPr lang="en-GB" altLang="en-US" sz="1700" dirty="0">
                <a:latin typeface="Arial" panose="020B0604020202020204" pitchFamily="34" charset="0"/>
                <a:cs typeface="Arial" panose="020B0604020202020204" pitchFamily="34" charset="0"/>
              </a:rPr>
              <a:t>¼</a:t>
            </a:r>
            <a:endParaRPr lang="en-GB" altLang="en-US" sz="1700" dirty="0">
              <a:latin typeface="Arial" panose="020B0604020202020204" pitchFamily="34" charset="0"/>
            </a:endParaRPr>
          </a:p>
        </p:txBody>
      </p:sp>
      <p:sp>
        <p:nvSpPr>
          <p:cNvPr id="113" name="Line 7">
            <a:extLst>
              <a:ext uri="{FF2B5EF4-FFF2-40B4-BE49-F238E27FC236}">
                <a16:creationId xmlns:a16="http://schemas.microsoft.com/office/drawing/2014/main" id="{3C5F3FA8-EC5C-42A8-B80F-3E5BA603CD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93822" y="1564314"/>
            <a:ext cx="6838950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4" name="Line 13">
            <a:extLst>
              <a:ext uri="{FF2B5EF4-FFF2-40B4-BE49-F238E27FC236}">
                <a16:creationId xmlns:a16="http://schemas.microsoft.com/office/drawing/2014/main" id="{19EDF96A-01B6-445B-BDDA-6817E7A63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8577" y="681916"/>
            <a:ext cx="0" cy="1341917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5" name="Line 16">
            <a:extLst>
              <a:ext uri="{FF2B5EF4-FFF2-40B4-BE49-F238E27FC236}">
                <a16:creationId xmlns:a16="http://schemas.microsoft.com/office/drawing/2014/main" id="{9C3E2C78-AA34-4298-A79F-8606008ABB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6512" y="692064"/>
            <a:ext cx="894684" cy="0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6" name="Line 13">
            <a:extLst>
              <a:ext uri="{FF2B5EF4-FFF2-40B4-BE49-F238E27FC236}">
                <a16:creationId xmlns:a16="http://schemas.microsoft.com/office/drawing/2014/main" id="{A8FFB7A8-5060-4E53-BF0B-EA2DC31484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87548" y="681916"/>
            <a:ext cx="0" cy="1341917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7" name="Line 16">
            <a:extLst>
              <a:ext uri="{FF2B5EF4-FFF2-40B4-BE49-F238E27FC236}">
                <a16:creationId xmlns:a16="http://schemas.microsoft.com/office/drawing/2014/main" id="{D7A81FDE-F180-46C9-B9DE-21A6F4721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7549" y="2002467"/>
            <a:ext cx="918240" cy="0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8" name="Line 16">
            <a:extLst>
              <a:ext uri="{FF2B5EF4-FFF2-40B4-BE49-F238E27FC236}">
                <a16:creationId xmlns:a16="http://schemas.microsoft.com/office/drawing/2014/main" id="{BE4DAB4F-CAA1-47A5-A395-98628FBA2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9999" y="1564314"/>
            <a:ext cx="918240" cy="0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9" name="Line 13">
            <a:extLst>
              <a:ext uri="{FF2B5EF4-FFF2-40B4-BE49-F238E27FC236}">
                <a16:creationId xmlns:a16="http://schemas.microsoft.com/office/drawing/2014/main" id="{720E781E-F3FA-4DF2-8710-A063E60C34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02699" y="1564313"/>
            <a:ext cx="0" cy="446485"/>
          </a:xfrm>
          <a:prstGeom prst="line">
            <a:avLst/>
          </a:prstGeom>
          <a:noFill/>
          <a:ln w="38100">
            <a:solidFill>
              <a:srgbClr val="FF4A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0" name="Line 27">
            <a:extLst>
              <a:ext uri="{FF2B5EF4-FFF2-40B4-BE49-F238E27FC236}">
                <a16:creationId xmlns:a16="http://schemas.microsoft.com/office/drawing/2014/main" id="{44580C5A-3231-4CD9-9208-2B3D29F4F7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92239" y="692064"/>
            <a:ext cx="4986338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1" name="Line 3">
            <a:extLst>
              <a:ext uri="{FF2B5EF4-FFF2-40B4-BE49-F238E27FC236}">
                <a16:creationId xmlns:a16="http://schemas.microsoft.com/office/drawing/2014/main" id="{7301A8FA-D5ED-4EC2-ACF1-24EEBADBAC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2" y="2004040"/>
            <a:ext cx="865200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" name="Arc 26">
            <a:extLst>
              <a:ext uri="{FF2B5EF4-FFF2-40B4-BE49-F238E27FC236}">
                <a16:creationId xmlns:a16="http://schemas.microsoft.com/office/drawing/2014/main" id="{5CC8946D-AF7D-4B8B-B3C7-81E299CD7927}"/>
              </a:ext>
            </a:extLst>
          </p:cNvPr>
          <p:cNvSpPr>
            <a:spLocks/>
          </p:cNvSpPr>
          <p:nvPr/>
        </p:nvSpPr>
        <p:spPr bwMode="auto">
          <a:xfrm rot="21437590">
            <a:off x="2248510" y="3253469"/>
            <a:ext cx="2470142" cy="2549588"/>
          </a:xfrm>
          <a:custGeom>
            <a:avLst/>
            <a:gdLst>
              <a:gd name="G0" fmla="+- 20871 0 0"/>
              <a:gd name="G1" fmla="+- 21052 0 0"/>
              <a:gd name="G2" fmla="+- 21600 0 0"/>
              <a:gd name="T0" fmla="*/ 0 w 20871"/>
              <a:gd name="T1" fmla="*/ 15486 h 21052"/>
              <a:gd name="T2" fmla="*/ 16037 w 20871"/>
              <a:gd name="T3" fmla="*/ 0 h 21052"/>
              <a:gd name="T4" fmla="*/ 20871 w 20871"/>
              <a:gd name="T5" fmla="*/ 21052 h 2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71" h="21052" fill="none" extrusionOk="0">
                <a:moveTo>
                  <a:pt x="0" y="15486"/>
                </a:moveTo>
                <a:cubicBezTo>
                  <a:pt x="2063" y="7751"/>
                  <a:pt x="8234" y="1791"/>
                  <a:pt x="16036" y="-1"/>
                </a:cubicBezTo>
              </a:path>
              <a:path w="20871" h="21052" stroke="0" extrusionOk="0">
                <a:moveTo>
                  <a:pt x="0" y="15486"/>
                </a:moveTo>
                <a:cubicBezTo>
                  <a:pt x="2063" y="7751"/>
                  <a:pt x="8234" y="1791"/>
                  <a:pt x="16036" y="-1"/>
                </a:cubicBezTo>
                <a:lnTo>
                  <a:pt x="20871" y="21052"/>
                </a:lnTo>
                <a:close/>
              </a:path>
            </a:pathLst>
          </a:custGeom>
          <a:noFill/>
          <a:ln w="38100" cap="rnd">
            <a:solidFill>
              <a:srgbClr val="0099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" name="Arc 21">
            <a:extLst>
              <a:ext uri="{FF2B5EF4-FFF2-40B4-BE49-F238E27FC236}">
                <a16:creationId xmlns:a16="http://schemas.microsoft.com/office/drawing/2014/main" id="{7528C50C-6C86-4949-B793-53BD8E340427}"/>
              </a:ext>
            </a:extLst>
          </p:cNvPr>
          <p:cNvSpPr>
            <a:spLocks/>
          </p:cNvSpPr>
          <p:nvPr/>
        </p:nvSpPr>
        <p:spPr bwMode="auto">
          <a:xfrm>
            <a:off x="4087206" y="2374342"/>
            <a:ext cx="3632199" cy="3203225"/>
          </a:xfrm>
          <a:custGeom>
            <a:avLst/>
            <a:gdLst>
              <a:gd name="G0" fmla="+- 15200 0 0"/>
              <a:gd name="G1" fmla="+- 20849 0 0"/>
              <a:gd name="G2" fmla="+- 21600 0 0"/>
              <a:gd name="T0" fmla="*/ 0 w 15200"/>
              <a:gd name="T1" fmla="*/ 5503 h 20849"/>
              <a:gd name="T2" fmla="*/ 9553 w 15200"/>
              <a:gd name="T3" fmla="*/ 0 h 20849"/>
              <a:gd name="T4" fmla="*/ 15200 w 15200"/>
              <a:gd name="T5" fmla="*/ 20849 h 20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200" h="20849" fill="none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</a:path>
              <a:path w="15200" h="20849" stroke="0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  <a:lnTo>
                  <a:pt x="15200" y="20849"/>
                </a:lnTo>
                <a:close/>
              </a:path>
            </a:pathLst>
          </a:custGeom>
          <a:noFill/>
          <a:ln w="38100" cap="rnd">
            <a:solidFill>
              <a:srgbClr val="0099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4" name="Arc 42">
            <a:extLst>
              <a:ext uri="{FF2B5EF4-FFF2-40B4-BE49-F238E27FC236}">
                <a16:creationId xmlns:a16="http://schemas.microsoft.com/office/drawing/2014/main" id="{51550ED7-7478-4833-A03E-9CC963460E9A}"/>
              </a:ext>
            </a:extLst>
          </p:cNvPr>
          <p:cNvSpPr>
            <a:spLocks/>
          </p:cNvSpPr>
          <p:nvPr/>
        </p:nvSpPr>
        <p:spPr bwMode="auto">
          <a:xfrm>
            <a:off x="6403371" y="2198126"/>
            <a:ext cx="2262182" cy="264543"/>
          </a:xfrm>
          <a:custGeom>
            <a:avLst/>
            <a:gdLst>
              <a:gd name="G0" fmla="+- 20631 0 0"/>
              <a:gd name="G1" fmla="+- 17470 0 0"/>
              <a:gd name="G2" fmla="+- 21600 0 0"/>
              <a:gd name="T0" fmla="*/ 0 w 20631"/>
              <a:gd name="T1" fmla="*/ 11073 h 17470"/>
              <a:gd name="T2" fmla="*/ 7928 w 20631"/>
              <a:gd name="T3" fmla="*/ 0 h 17470"/>
              <a:gd name="T4" fmla="*/ 20631 w 20631"/>
              <a:gd name="T5" fmla="*/ 17470 h 17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31" h="17470" fill="none" extrusionOk="0">
                <a:moveTo>
                  <a:pt x="-1" y="11072"/>
                </a:moveTo>
                <a:cubicBezTo>
                  <a:pt x="1379" y="6623"/>
                  <a:pt x="4160" y="2739"/>
                  <a:pt x="7928" y="0"/>
                </a:cubicBezTo>
              </a:path>
              <a:path w="20631" h="17470" stroke="0" extrusionOk="0">
                <a:moveTo>
                  <a:pt x="-1" y="11072"/>
                </a:moveTo>
                <a:cubicBezTo>
                  <a:pt x="1379" y="6623"/>
                  <a:pt x="4160" y="2739"/>
                  <a:pt x="7928" y="0"/>
                </a:cubicBezTo>
                <a:lnTo>
                  <a:pt x="20631" y="17470"/>
                </a:lnTo>
                <a:close/>
              </a:path>
            </a:pathLst>
          </a:custGeom>
          <a:noFill/>
          <a:ln w="38100" cap="rnd">
            <a:solidFill>
              <a:srgbClr val="0099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5" name="Arc 43">
            <a:extLst>
              <a:ext uri="{FF2B5EF4-FFF2-40B4-BE49-F238E27FC236}">
                <a16:creationId xmlns:a16="http://schemas.microsoft.com/office/drawing/2014/main" id="{4981C6B1-F455-4BA3-AA12-F2FCFBC58311}"/>
              </a:ext>
            </a:extLst>
          </p:cNvPr>
          <p:cNvSpPr>
            <a:spLocks/>
          </p:cNvSpPr>
          <p:nvPr/>
        </p:nvSpPr>
        <p:spPr bwMode="auto">
          <a:xfrm>
            <a:off x="7259035" y="2111992"/>
            <a:ext cx="1507169" cy="260350"/>
          </a:xfrm>
          <a:custGeom>
            <a:avLst/>
            <a:gdLst>
              <a:gd name="G0" fmla="+- 15200 0 0"/>
              <a:gd name="G1" fmla="+- 20849 0 0"/>
              <a:gd name="G2" fmla="+- 21600 0 0"/>
              <a:gd name="T0" fmla="*/ 0 w 15200"/>
              <a:gd name="T1" fmla="*/ 5503 h 20849"/>
              <a:gd name="T2" fmla="*/ 9553 w 15200"/>
              <a:gd name="T3" fmla="*/ 0 h 20849"/>
              <a:gd name="T4" fmla="*/ 15200 w 15200"/>
              <a:gd name="T5" fmla="*/ 20849 h 20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200" h="20849" fill="none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</a:path>
              <a:path w="15200" h="20849" stroke="0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  <a:lnTo>
                  <a:pt x="15200" y="20849"/>
                </a:lnTo>
                <a:close/>
              </a:path>
            </a:pathLst>
          </a:custGeom>
          <a:noFill/>
          <a:ln w="38100" cap="rnd">
            <a:solidFill>
              <a:srgbClr val="0099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6" name="Arc 44">
            <a:extLst>
              <a:ext uri="{FF2B5EF4-FFF2-40B4-BE49-F238E27FC236}">
                <a16:creationId xmlns:a16="http://schemas.microsoft.com/office/drawing/2014/main" id="{C03A8E4B-6D75-4C2A-8CC2-16CB5DB02016}"/>
              </a:ext>
            </a:extLst>
          </p:cNvPr>
          <p:cNvSpPr>
            <a:spLocks/>
          </p:cNvSpPr>
          <p:nvPr/>
        </p:nvSpPr>
        <p:spPr bwMode="auto">
          <a:xfrm>
            <a:off x="8190892" y="1966254"/>
            <a:ext cx="1189038" cy="1223963"/>
          </a:xfrm>
          <a:custGeom>
            <a:avLst/>
            <a:gdLst>
              <a:gd name="G0" fmla="+- 10890 0 0"/>
              <a:gd name="G1" fmla="+- 21414 0 0"/>
              <a:gd name="G2" fmla="+- 21600 0 0"/>
              <a:gd name="T0" fmla="*/ 0 w 10890"/>
              <a:gd name="T1" fmla="*/ 2760 h 21414"/>
              <a:gd name="T2" fmla="*/ 8058 w 10890"/>
              <a:gd name="T3" fmla="*/ 0 h 21414"/>
              <a:gd name="T4" fmla="*/ 10890 w 10890"/>
              <a:gd name="T5" fmla="*/ 21414 h 21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890" h="21414" fill="none" extrusionOk="0">
                <a:moveTo>
                  <a:pt x="0" y="2760"/>
                </a:moveTo>
                <a:cubicBezTo>
                  <a:pt x="2476" y="1314"/>
                  <a:pt x="5215" y="376"/>
                  <a:pt x="8058" y="0"/>
                </a:cubicBezTo>
              </a:path>
              <a:path w="10890" h="21414" stroke="0" extrusionOk="0">
                <a:moveTo>
                  <a:pt x="0" y="2760"/>
                </a:moveTo>
                <a:cubicBezTo>
                  <a:pt x="2476" y="1314"/>
                  <a:pt x="5215" y="376"/>
                  <a:pt x="8058" y="0"/>
                </a:cubicBezTo>
                <a:lnTo>
                  <a:pt x="10890" y="21414"/>
                </a:lnTo>
                <a:close/>
              </a:path>
            </a:pathLst>
          </a:custGeom>
          <a:noFill/>
          <a:ln w="38100" cap="rnd">
            <a:solidFill>
              <a:srgbClr val="009900"/>
            </a:solidFill>
            <a:prstDash val="sys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F4A996-ECD3-43C3-9862-E0DDB0F0A44B}"/>
              </a:ext>
            </a:extLst>
          </p:cNvPr>
          <p:cNvSpPr txBox="1"/>
          <p:nvPr/>
        </p:nvSpPr>
        <p:spPr>
          <a:xfrm>
            <a:off x="3535588" y="206749"/>
            <a:ext cx="39988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+mj-lt"/>
              </a:rPr>
              <a:t>New rates: dashed lines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541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ThemeC</Template>
  <TotalTime>2033</TotalTime>
  <Words>55</Words>
  <Application>Microsoft Office PowerPoint</Application>
  <PresentationFormat>A4 Paper (210x297 mm)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205</cp:revision>
  <dcterms:created xsi:type="dcterms:W3CDTF">2002-11-17T23:04:00Z</dcterms:created>
  <dcterms:modified xsi:type="dcterms:W3CDTF">2022-03-24T17:10:32Z</dcterms:modified>
</cp:coreProperties>
</file>