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51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934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45548152634766"/>
          <c:y val="3.2299822738396745E-2"/>
          <c:w val="0.83353099131839303"/>
          <c:h val="0.8703447956675909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mortgage payments, % of take-home pay</c:v>
                </c:pt>
              </c:strCache>
            </c:strRef>
          </c:tx>
          <c:spPr>
            <a:ln w="508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Sheet1!$A$2:$A$163</c:f>
              <c:numCache>
                <c:formatCode>mmm\-yy</c:formatCode>
                <c:ptCount val="162"/>
                <c:pt idx="0">
                  <c:v>30376</c:v>
                </c:pt>
                <c:pt idx="1">
                  <c:v>30468</c:v>
                </c:pt>
                <c:pt idx="2">
                  <c:v>30560</c:v>
                </c:pt>
                <c:pt idx="3">
                  <c:v>30651</c:v>
                </c:pt>
                <c:pt idx="4">
                  <c:v>30742</c:v>
                </c:pt>
                <c:pt idx="5">
                  <c:v>30834</c:v>
                </c:pt>
                <c:pt idx="6">
                  <c:v>30926</c:v>
                </c:pt>
                <c:pt idx="7">
                  <c:v>31017</c:v>
                </c:pt>
                <c:pt idx="8">
                  <c:v>31107</c:v>
                </c:pt>
                <c:pt idx="9">
                  <c:v>31199</c:v>
                </c:pt>
                <c:pt idx="10">
                  <c:v>31291</c:v>
                </c:pt>
                <c:pt idx="11">
                  <c:v>31382</c:v>
                </c:pt>
                <c:pt idx="12">
                  <c:v>31472</c:v>
                </c:pt>
                <c:pt idx="13">
                  <c:v>31564</c:v>
                </c:pt>
                <c:pt idx="14">
                  <c:v>31656</c:v>
                </c:pt>
                <c:pt idx="15">
                  <c:v>31747</c:v>
                </c:pt>
                <c:pt idx="16">
                  <c:v>31837</c:v>
                </c:pt>
                <c:pt idx="17">
                  <c:v>31929</c:v>
                </c:pt>
                <c:pt idx="18">
                  <c:v>32021</c:v>
                </c:pt>
                <c:pt idx="19">
                  <c:v>32112</c:v>
                </c:pt>
                <c:pt idx="20">
                  <c:v>32203</c:v>
                </c:pt>
                <c:pt idx="21">
                  <c:v>32295</c:v>
                </c:pt>
                <c:pt idx="22">
                  <c:v>32387</c:v>
                </c:pt>
                <c:pt idx="23">
                  <c:v>32478</c:v>
                </c:pt>
                <c:pt idx="24">
                  <c:v>32568</c:v>
                </c:pt>
                <c:pt idx="25">
                  <c:v>32660</c:v>
                </c:pt>
                <c:pt idx="26">
                  <c:v>32752</c:v>
                </c:pt>
                <c:pt idx="27">
                  <c:v>32843</c:v>
                </c:pt>
                <c:pt idx="28">
                  <c:v>32933</c:v>
                </c:pt>
                <c:pt idx="29">
                  <c:v>33025</c:v>
                </c:pt>
                <c:pt idx="30">
                  <c:v>33117</c:v>
                </c:pt>
                <c:pt idx="31">
                  <c:v>33208</c:v>
                </c:pt>
                <c:pt idx="32">
                  <c:v>33298</c:v>
                </c:pt>
                <c:pt idx="33">
                  <c:v>33390</c:v>
                </c:pt>
                <c:pt idx="34">
                  <c:v>33482</c:v>
                </c:pt>
                <c:pt idx="35">
                  <c:v>33573</c:v>
                </c:pt>
                <c:pt idx="36">
                  <c:v>33664</c:v>
                </c:pt>
                <c:pt idx="37">
                  <c:v>33756</c:v>
                </c:pt>
                <c:pt idx="38">
                  <c:v>33848</c:v>
                </c:pt>
                <c:pt idx="39">
                  <c:v>33939</c:v>
                </c:pt>
                <c:pt idx="40">
                  <c:v>34029</c:v>
                </c:pt>
                <c:pt idx="41">
                  <c:v>34121</c:v>
                </c:pt>
                <c:pt idx="42">
                  <c:v>34213</c:v>
                </c:pt>
                <c:pt idx="43">
                  <c:v>34304</c:v>
                </c:pt>
                <c:pt idx="44">
                  <c:v>34394</c:v>
                </c:pt>
                <c:pt idx="45">
                  <c:v>34486</c:v>
                </c:pt>
                <c:pt idx="46">
                  <c:v>34578</c:v>
                </c:pt>
                <c:pt idx="47">
                  <c:v>34669</c:v>
                </c:pt>
                <c:pt idx="48">
                  <c:v>34759</c:v>
                </c:pt>
                <c:pt idx="49">
                  <c:v>34851</c:v>
                </c:pt>
                <c:pt idx="50">
                  <c:v>34943</c:v>
                </c:pt>
                <c:pt idx="51">
                  <c:v>35034</c:v>
                </c:pt>
                <c:pt idx="52">
                  <c:v>35125</c:v>
                </c:pt>
                <c:pt idx="53">
                  <c:v>35217</c:v>
                </c:pt>
                <c:pt idx="54">
                  <c:v>35309</c:v>
                </c:pt>
                <c:pt idx="55">
                  <c:v>35400</c:v>
                </c:pt>
                <c:pt idx="56">
                  <c:v>35490</c:v>
                </c:pt>
                <c:pt idx="57">
                  <c:v>35582</c:v>
                </c:pt>
                <c:pt idx="58">
                  <c:v>35674</c:v>
                </c:pt>
                <c:pt idx="59">
                  <c:v>35765</c:v>
                </c:pt>
                <c:pt idx="60">
                  <c:v>35855</c:v>
                </c:pt>
                <c:pt idx="61">
                  <c:v>35947</c:v>
                </c:pt>
                <c:pt idx="62">
                  <c:v>36039</c:v>
                </c:pt>
                <c:pt idx="63">
                  <c:v>36130</c:v>
                </c:pt>
                <c:pt idx="64">
                  <c:v>36220</c:v>
                </c:pt>
                <c:pt idx="65">
                  <c:v>36312</c:v>
                </c:pt>
                <c:pt idx="66">
                  <c:v>36404</c:v>
                </c:pt>
                <c:pt idx="67">
                  <c:v>36495</c:v>
                </c:pt>
                <c:pt idx="68">
                  <c:v>36586</c:v>
                </c:pt>
                <c:pt idx="69">
                  <c:v>36678</c:v>
                </c:pt>
                <c:pt idx="70">
                  <c:v>36770</c:v>
                </c:pt>
                <c:pt idx="71">
                  <c:v>36861</c:v>
                </c:pt>
                <c:pt idx="72">
                  <c:v>36951</c:v>
                </c:pt>
                <c:pt idx="73">
                  <c:v>37043</c:v>
                </c:pt>
                <c:pt idx="74">
                  <c:v>37135</c:v>
                </c:pt>
                <c:pt idx="75">
                  <c:v>37226</c:v>
                </c:pt>
                <c:pt idx="76">
                  <c:v>37316</c:v>
                </c:pt>
                <c:pt idx="77">
                  <c:v>37408</c:v>
                </c:pt>
                <c:pt idx="78">
                  <c:v>37500</c:v>
                </c:pt>
                <c:pt idx="79">
                  <c:v>37591</c:v>
                </c:pt>
                <c:pt idx="80">
                  <c:v>37681</c:v>
                </c:pt>
                <c:pt idx="81">
                  <c:v>37773</c:v>
                </c:pt>
                <c:pt idx="82">
                  <c:v>37865</c:v>
                </c:pt>
                <c:pt idx="83">
                  <c:v>37956</c:v>
                </c:pt>
                <c:pt idx="84">
                  <c:v>38047</c:v>
                </c:pt>
                <c:pt idx="85">
                  <c:v>38139</c:v>
                </c:pt>
                <c:pt idx="86">
                  <c:v>38231</c:v>
                </c:pt>
                <c:pt idx="87">
                  <c:v>38322</c:v>
                </c:pt>
                <c:pt idx="88">
                  <c:v>38412</c:v>
                </c:pt>
                <c:pt idx="89">
                  <c:v>38504</c:v>
                </c:pt>
                <c:pt idx="90">
                  <c:v>38596</c:v>
                </c:pt>
                <c:pt idx="91">
                  <c:v>38687</c:v>
                </c:pt>
                <c:pt idx="92">
                  <c:v>38777</c:v>
                </c:pt>
                <c:pt idx="93">
                  <c:v>38869</c:v>
                </c:pt>
                <c:pt idx="94">
                  <c:v>38961</c:v>
                </c:pt>
                <c:pt idx="95">
                  <c:v>39052</c:v>
                </c:pt>
                <c:pt idx="96">
                  <c:v>39142</c:v>
                </c:pt>
                <c:pt idx="97">
                  <c:v>39234</c:v>
                </c:pt>
                <c:pt idx="98">
                  <c:v>39326</c:v>
                </c:pt>
                <c:pt idx="99">
                  <c:v>39417</c:v>
                </c:pt>
                <c:pt idx="100">
                  <c:v>39508</c:v>
                </c:pt>
                <c:pt idx="101">
                  <c:v>39600</c:v>
                </c:pt>
                <c:pt idx="102">
                  <c:v>39692</c:v>
                </c:pt>
                <c:pt idx="103">
                  <c:v>39783</c:v>
                </c:pt>
                <c:pt idx="104">
                  <c:v>39873</c:v>
                </c:pt>
                <c:pt idx="105">
                  <c:v>39965</c:v>
                </c:pt>
                <c:pt idx="106">
                  <c:v>40057</c:v>
                </c:pt>
                <c:pt idx="107">
                  <c:v>40148</c:v>
                </c:pt>
                <c:pt idx="108">
                  <c:v>40238</c:v>
                </c:pt>
                <c:pt idx="109">
                  <c:v>40330</c:v>
                </c:pt>
                <c:pt idx="110">
                  <c:v>40422</c:v>
                </c:pt>
                <c:pt idx="111">
                  <c:v>40513</c:v>
                </c:pt>
                <c:pt idx="112">
                  <c:v>40603</c:v>
                </c:pt>
                <c:pt idx="113">
                  <c:v>40695</c:v>
                </c:pt>
                <c:pt idx="114">
                  <c:v>40787</c:v>
                </c:pt>
                <c:pt idx="115">
                  <c:v>40878</c:v>
                </c:pt>
                <c:pt idx="116">
                  <c:v>40969</c:v>
                </c:pt>
                <c:pt idx="117">
                  <c:v>41061</c:v>
                </c:pt>
                <c:pt idx="118">
                  <c:v>41153</c:v>
                </c:pt>
                <c:pt idx="119">
                  <c:v>41244</c:v>
                </c:pt>
                <c:pt idx="120">
                  <c:v>41334</c:v>
                </c:pt>
                <c:pt idx="121">
                  <c:v>41426</c:v>
                </c:pt>
                <c:pt idx="122">
                  <c:v>41518</c:v>
                </c:pt>
                <c:pt idx="123">
                  <c:v>41609</c:v>
                </c:pt>
                <c:pt idx="124">
                  <c:v>41699</c:v>
                </c:pt>
                <c:pt idx="125">
                  <c:v>41791</c:v>
                </c:pt>
                <c:pt idx="126">
                  <c:v>41883</c:v>
                </c:pt>
                <c:pt idx="127">
                  <c:v>41974</c:v>
                </c:pt>
                <c:pt idx="128">
                  <c:v>42064</c:v>
                </c:pt>
                <c:pt idx="129">
                  <c:v>42156</c:v>
                </c:pt>
                <c:pt idx="130">
                  <c:v>42248</c:v>
                </c:pt>
                <c:pt idx="131">
                  <c:v>42339</c:v>
                </c:pt>
                <c:pt idx="132">
                  <c:v>42430</c:v>
                </c:pt>
                <c:pt idx="133">
                  <c:v>42522</c:v>
                </c:pt>
                <c:pt idx="134">
                  <c:v>42614</c:v>
                </c:pt>
                <c:pt idx="135">
                  <c:v>42705</c:v>
                </c:pt>
                <c:pt idx="136">
                  <c:v>42795</c:v>
                </c:pt>
                <c:pt idx="137">
                  <c:v>42887</c:v>
                </c:pt>
                <c:pt idx="138">
                  <c:v>42979</c:v>
                </c:pt>
                <c:pt idx="139">
                  <c:v>43070</c:v>
                </c:pt>
                <c:pt idx="140">
                  <c:v>43160</c:v>
                </c:pt>
                <c:pt idx="141">
                  <c:v>43252</c:v>
                </c:pt>
                <c:pt idx="142">
                  <c:v>43344</c:v>
                </c:pt>
                <c:pt idx="143">
                  <c:v>43435</c:v>
                </c:pt>
                <c:pt idx="144">
                  <c:v>43525</c:v>
                </c:pt>
                <c:pt idx="145">
                  <c:v>43617</c:v>
                </c:pt>
                <c:pt idx="146">
                  <c:v>43709</c:v>
                </c:pt>
                <c:pt idx="147">
                  <c:v>43800</c:v>
                </c:pt>
                <c:pt idx="148">
                  <c:v>43891</c:v>
                </c:pt>
                <c:pt idx="149">
                  <c:v>43983</c:v>
                </c:pt>
                <c:pt idx="150">
                  <c:v>44075</c:v>
                </c:pt>
                <c:pt idx="151">
                  <c:v>44166</c:v>
                </c:pt>
                <c:pt idx="152">
                  <c:v>44256</c:v>
                </c:pt>
                <c:pt idx="153">
                  <c:v>44348</c:v>
                </c:pt>
                <c:pt idx="154">
                  <c:v>44440</c:v>
                </c:pt>
                <c:pt idx="155">
                  <c:v>44531</c:v>
                </c:pt>
                <c:pt idx="156">
                  <c:v>44621</c:v>
                </c:pt>
                <c:pt idx="157">
                  <c:v>44713</c:v>
                </c:pt>
                <c:pt idx="158">
                  <c:v>44805</c:v>
                </c:pt>
                <c:pt idx="159">
                  <c:v>44896</c:v>
                </c:pt>
                <c:pt idx="160">
                  <c:v>44986</c:v>
                </c:pt>
                <c:pt idx="161">
                  <c:v>45078</c:v>
                </c:pt>
              </c:numCache>
            </c:numRef>
          </c:cat>
          <c:val>
            <c:numRef>
              <c:f>Sheet1!$B$2:$B$163</c:f>
              <c:numCache>
                <c:formatCode>0.0</c:formatCode>
                <c:ptCount val="162"/>
                <c:pt idx="0">
                  <c:v>24.360199841519432</c:v>
                </c:pt>
                <c:pt idx="1">
                  <c:v>23.057297798097363</c:v>
                </c:pt>
                <c:pt idx="2">
                  <c:v>25.971768629609119</c:v>
                </c:pt>
                <c:pt idx="3">
                  <c:v>25.421510386120573</c:v>
                </c:pt>
                <c:pt idx="4">
                  <c:v>26.046788390908983</c:v>
                </c:pt>
                <c:pt idx="5">
                  <c:v>24.451595897737302</c:v>
                </c:pt>
                <c:pt idx="6">
                  <c:v>28.431725656165842</c:v>
                </c:pt>
                <c:pt idx="7">
                  <c:v>28.377142407740262</c:v>
                </c:pt>
                <c:pt idx="8">
                  <c:v>29.020242139378798</c:v>
                </c:pt>
                <c:pt idx="9">
                  <c:v>29.656541906329903</c:v>
                </c:pt>
                <c:pt idx="10">
                  <c:v>29.081232104636246</c:v>
                </c:pt>
                <c:pt idx="11">
                  <c:v>27.830967757243002</c:v>
                </c:pt>
                <c:pt idx="12">
                  <c:v>27.868521946449526</c:v>
                </c:pt>
                <c:pt idx="13">
                  <c:v>23.830467033557685</c:v>
                </c:pt>
                <c:pt idx="14">
                  <c:v>23.785723318412163</c:v>
                </c:pt>
                <c:pt idx="15">
                  <c:v>24.99551686987499</c:v>
                </c:pt>
                <c:pt idx="16">
                  <c:v>24.57685537667129</c:v>
                </c:pt>
                <c:pt idx="17">
                  <c:v>23.693858134644806</c:v>
                </c:pt>
                <c:pt idx="18">
                  <c:v>23.63735474451752</c:v>
                </c:pt>
                <c:pt idx="19">
                  <c:v>22.026429098717166</c:v>
                </c:pt>
                <c:pt idx="20">
                  <c:v>20.905733016101504</c:v>
                </c:pt>
                <c:pt idx="21">
                  <c:v>19.642582700626551</c:v>
                </c:pt>
                <c:pt idx="22">
                  <c:v>21.239102248625088</c:v>
                </c:pt>
                <c:pt idx="23">
                  <c:v>22.853153420491104</c:v>
                </c:pt>
                <c:pt idx="24">
                  <c:v>23.918387559840035</c:v>
                </c:pt>
                <c:pt idx="25">
                  <c:v>23.266605310079989</c:v>
                </c:pt>
                <c:pt idx="26">
                  <c:v>23.217104074164812</c:v>
                </c:pt>
                <c:pt idx="27">
                  <c:v>20.925770962976902</c:v>
                </c:pt>
                <c:pt idx="28">
                  <c:v>22.606061668076347</c:v>
                </c:pt>
                <c:pt idx="29">
                  <c:v>23.778528815739012</c:v>
                </c:pt>
                <c:pt idx="30">
                  <c:v>19.834401960628405</c:v>
                </c:pt>
                <c:pt idx="31">
                  <c:v>21.791358628044545</c:v>
                </c:pt>
                <c:pt idx="32">
                  <c:v>19.642499061591451</c:v>
                </c:pt>
                <c:pt idx="33">
                  <c:v>19.871856632997396</c:v>
                </c:pt>
                <c:pt idx="34">
                  <c:v>17.291648948612657</c:v>
                </c:pt>
                <c:pt idx="35">
                  <c:v>16.490028489451138</c:v>
                </c:pt>
                <c:pt idx="36">
                  <c:v>16.732516079730818</c:v>
                </c:pt>
                <c:pt idx="37">
                  <c:v>16.22460218767494</c:v>
                </c:pt>
                <c:pt idx="38">
                  <c:v>16.573215750783348</c:v>
                </c:pt>
                <c:pt idx="39">
                  <c:v>15.995664085352077</c:v>
                </c:pt>
                <c:pt idx="40">
                  <c:v>14.386449316706026</c:v>
                </c:pt>
                <c:pt idx="41">
                  <c:v>15.791652675655099</c:v>
                </c:pt>
                <c:pt idx="42">
                  <c:v>14.509860590746593</c:v>
                </c:pt>
                <c:pt idx="43">
                  <c:v>13.456026616535885</c:v>
                </c:pt>
                <c:pt idx="44">
                  <c:v>14.582287046591835</c:v>
                </c:pt>
                <c:pt idx="45">
                  <c:v>14.573265594162905</c:v>
                </c:pt>
                <c:pt idx="46">
                  <c:v>14.57158472557748</c:v>
                </c:pt>
                <c:pt idx="47">
                  <c:v>14.541159655522554</c:v>
                </c:pt>
                <c:pt idx="48">
                  <c:v>15.124805199687829</c:v>
                </c:pt>
                <c:pt idx="49">
                  <c:v>15.035574536885701</c:v>
                </c:pt>
                <c:pt idx="50">
                  <c:v>14.67320412884075</c:v>
                </c:pt>
                <c:pt idx="51">
                  <c:v>15.20605054790882</c:v>
                </c:pt>
                <c:pt idx="52">
                  <c:v>14.791232091431478</c:v>
                </c:pt>
                <c:pt idx="53">
                  <c:v>15.698742445439187</c:v>
                </c:pt>
                <c:pt idx="54">
                  <c:v>16.217709083492903</c:v>
                </c:pt>
                <c:pt idx="55">
                  <c:v>18.247673715926613</c:v>
                </c:pt>
                <c:pt idx="56">
                  <c:v>18.213610735242419</c:v>
                </c:pt>
                <c:pt idx="57">
                  <c:v>19.503260378758281</c:v>
                </c:pt>
                <c:pt idx="58">
                  <c:v>20.676059784906656</c:v>
                </c:pt>
                <c:pt idx="59">
                  <c:v>21.164310830298085</c:v>
                </c:pt>
                <c:pt idx="60">
                  <c:v>22.892216898356416</c:v>
                </c:pt>
                <c:pt idx="61">
                  <c:v>22.953106709411582</c:v>
                </c:pt>
                <c:pt idx="62">
                  <c:v>24.965940702738003</c:v>
                </c:pt>
                <c:pt idx="63">
                  <c:v>23.902758196757233</c:v>
                </c:pt>
                <c:pt idx="64">
                  <c:v>23.014709366309784</c:v>
                </c:pt>
                <c:pt idx="65">
                  <c:v>21.583574093807282</c:v>
                </c:pt>
                <c:pt idx="66">
                  <c:v>22.811070649990882</c:v>
                </c:pt>
                <c:pt idx="67">
                  <c:v>21.563094804787152</c:v>
                </c:pt>
                <c:pt idx="68">
                  <c:v>23.797152551965375</c:v>
                </c:pt>
                <c:pt idx="69">
                  <c:v>26.88524458093957</c:v>
                </c:pt>
                <c:pt idx="70">
                  <c:v>24.676485696415963</c:v>
                </c:pt>
                <c:pt idx="71">
                  <c:v>25.407827354282688</c:v>
                </c:pt>
                <c:pt idx="72">
                  <c:v>26.049929326023857</c:v>
                </c:pt>
                <c:pt idx="73">
                  <c:v>25.61219201368155</c:v>
                </c:pt>
                <c:pt idx="74">
                  <c:v>24.662608575793193</c:v>
                </c:pt>
                <c:pt idx="75">
                  <c:v>22.672717299452071</c:v>
                </c:pt>
                <c:pt idx="76">
                  <c:v>22.832438459078507</c:v>
                </c:pt>
                <c:pt idx="77">
                  <c:v>24.39348451104734</c:v>
                </c:pt>
                <c:pt idx="78">
                  <c:v>23.647072601007164</c:v>
                </c:pt>
                <c:pt idx="79">
                  <c:v>24.01641006057049</c:v>
                </c:pt>
                <c:pt idx="80">
                  <c:v>24.943966834258745</c:v>
                </c:pt>
                <c:pt idx="81">
                  <c:v>24.609440044559381</c:v>
                </c:pt>
                <c:pt idx="82">
                  <c:v>24.023551205571223</c:v>
                </c:pt>
                <c:pt idx="83">
                  <c:v>24.433657297452694</c:v>
                </c:pt>
                <c:pt idx="84">
                  <c:v>27.086742259533402</c:v>
                </c:pt>
                <c:pt idx="85">
                  <c:v>28.856275359851395</c:v>
                </c:pt>
                <c:pt idx="86">
                  <c:v>29.659345620174349</c:v>
                </c:pt>
                <c:pt idx="87">
                  <c:v>31.873928358226078</c:v>
                </c:pt>
                <c:pt idx="88">
                  <c:v>32.037326961469013</c:v>
                </c:pt>
                <c:pt idx="89">
                  <c:v>33.277054573098106</c:v>
                </c:pt>
                <c:pt idx="90">
                  <c:v>33.285690945294597</c:v>
                </c:pt>
                <c:pt idx="91">
                  <c:v>34.622077877102839</c:v>
                </c:pt>
                <c:pt idx="92">
                  <c:v>35.565671426217179</c:v>
                </c:pt>
                <c:pt idx="93">
                  <c:v>39.765716383479457</c:v>
                </c:pt>
                <c:pt idx="94">
                  <c:v>44.054225789236334</c:v>
                </c:pt>
                <c:pt idx="95">
                  <c:v>48.683455841683617</c:v>
                </c:pt>
                <c:pt idx="96">
                  <c:v>56.114278572647649</c:v>
                </c:pt>
                <c:pt idx="97">
                  <c:v>62.139252282977907</c:v>
                </c:pt>
                <c:pt idx="98">
                  <c:v>66.521001486245936</c:v>
                </c:pt>
                <c:pt idx="99">
                  <c:v>64.433259607725049</c:v>
                </c:pt>
                <c:pt idx="100">
                  <c:v>54.675869298544242</c:v>
                </c:pt>
                <c:pt idx="101">
                  <c:v>46.452823232124828</c:v>
                </c:pt>
                <c:pt idx="102">
                  <c:v>45.077154756167999</c:v>
                </c:pt>
                <c:pt idx="103">
                  <c:v>39.895040337161589</c:v>
                </c:pt>
                <c:pt idx="104">
                  <c:v>36.035426203882331</c:v>
                </c:pt>
                <c:pt idx="105">
                  <c:v>30.573969684389823</c:v>
                </c:pt>
                <c:pt idx="106">
                  <c:v>33.39253291852701</c:v>
                </c:pt>
                <c:pt idx="107">
                  <c:v>32.007095012588557</c:v>
                </c:pt>
                <c:pt idx="108">
                  <c:v>27.794604973182572</c:v>
                </c:pt>
                <c:pt idx="109">
                  <c:v>25.352590949100279</c:v>
                </c:pt>
                <c:pt idx="110">
                  <c:v>26.738243954711166</c:v>
                </c:pt>
                <c:pt idx="111">
                  <c:v>27.479946563271934</c:v>
                </c:pt>
                <c:pt idx="112">
                  <c:v>25.033521006700845</c:v>
                </c:pt>
                <c:pt idx="113">
                  <c:v>25.280372136916647</c:v>
                </c:pt>
                <c:pt idx="114">
                  <c:v>24.715973089186853</c:v>
                </c:pt>
                <c:pt idx="115">
                  <c:v>23.362144208900109</c:v>
                </c:pt>
                <c:pt idx="116">
                  <c:v>22.323949377003743</c:v>
                </c:pt>
                <c:pt idx="117">
                  <c:v>20.420623037359825</c:v>
                </c:pt>
                <c:pt idx="118">
                  <c:v>20.745598255679294</c:v>
                </c:pt>
                <c:pt idx="119">
                  <c:v>20.887373796438027</c:v>
                </c:pt>
                <c:pt idx="120">
                  <c:v>21.455366129615598</c:v>
                </c:pt>
                <c:pt idx="121">
                  <c:v>21.185257072364173</c:v>
                </c:pt>
                <c:pt idx="122">
                  <c:v>20.727882665755303</c:v>
                </c:pt>
                <c:pt idx="123">
                  <c:v>21.333124028646306</c:v>
                </c:pt>
                <c:pt idx="124">
                  <c:v>21.1305672869548</c:v>
                </c:pt>
                <c:pt idx="125">
                  <c:v>23.021135035737856</c:v>
                </c:pt>
                <c:pt idx="126">
                  <c:v>23.087402117997161</c:v>
                </c:pt>
                <c:pt idx="127">
                  <c:v>23.623499464546811</c:v>
                </c:pt>
                <c:pt idx="128">
                  <c:v>23.255568458353675</c:v>
                </c:pt>
                <c:pt idx="129">
                  <c:v>23.732615681972447</c:v>
                </c:pt>
                <c:pt idx="130">
                  <c:v>22.560934408762638</c:v>
                </c:pt>
                <c:pt idx="131">
                  <c:v>22.458663415854581</c:v>
                </c:pt>
                <c:pt idx="132">
                  <c:v>21.322692204742388</c:v>
                </c:pt>
                <c:pt idx="133">
                  <c:v>21.555873897771644</c:v>
                </c:pt>
                <c:pt idx="134">
                  <c:v>21.336990547164497</c:v>
                </c:pt>
                <c:pt idx="135">
                  <c:v>21.377722679301627</c:v>
                </c:pt>
                <c:pt idx="136">
                  <c:v>20.557009872622565</c:v>
                </c:pt>
                <c:pt idx="137">
                  <c:v>21.308881169006007</c:v>
                </c:pt>
                <c:pt idx="138">
                  <c:v>21.297635005774502</c:v>
                </c:pt>
                <c:pt idx="139">
                  <c:v>21.032758720461977</c:v>
                </c:pt>
                <c:pt idx="140">
                  <c:v>21.778768030234595</c:v>
                </c:pt>
                <c:pt idx="141">
                  <c:v>21.09795302233529</c:v>
                </c:pt>
                <c:pt idx="142">
                  <c:v>21.639741217224469</c:v>
                </c:pt>
                <c:pt idx="143">
                  <c:v>21.860861930458512</c:v>
                </c:pt>
                <c:pt idx="144">
                  <c:v>22.164317719733877</c:v>
                </c:pt>
                <c:pt idx="145">
                  <c:v>21.668646383582292</c:v>
                </c:pt>
                <c:pt idx="146">
                  <c:v>21.816752333959126</c:v>
                </c:pt>
                <c:pt idx="147">
                  <c:v>21.138868124506558</c:v>
                </c:pt>
                <c:pt idx="148">
                  <c:v>21.973211443315702</c:v>
                </c:pt>
                <c:pt idx="149">
                  <c:v>20.911085114139148</c:v>
                </c:pt>
                <c:pt idx="150">
                  <c:v>21.231206750066463</c:v>
                </c:pt>
                <c:pt idx="151">
                  <c:v>21.64786801404755</c:v>
                </c:pt>
                <c:pt idx="152">
                  <c:v>22.78465239861406</c:v>
                </c:pt>
                <c:pt idx="153">
                  <c:v>23.898324662794185</c:v>
                </c:pt>
                <c:pt idx="154">
                  <c:v>24.012790907181266</c:v>
                </c:pt>
                <c:pt idx="155">
                  <c:v>23.331980852140099</c:v>
                </c:pt>
                <c:pt idx="156">
                  <c:v>22.405634999259302</c:v>
                </c:pt>
                <c:pt idx="157">
                  <c:v>23.722518926339795</c:v>
                </c:pt>
                <c:pt idx="158">
                  <c:v>25.589065986972333</c:v>
                </c:pt>
                <c:pt idx="159">
                  <c:v>26.225614486120374</c:v>
                </c:pt>
                <c:pt idx="160">
                  <c:v>28.478578230334158</c:v>
                </c:pt>
                <c:pt idx="161">
                  <c:v>30.631500408459495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9414056"/>
        <c:axId val="1"/>
      </c:lineChart>
      <c:catAx>
        <c:axId val="24941405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400"/>
            </a:pPr>
            <a:endParaRPr lang="en-US"/>
          </a:p>
        </c:txPr>
        <c:crossAx val="1"/>
        <c:crossesAt val="0"/>
        <c:auto val="0"/>
        <c:lblAlgn val="ctr"/>
        <c:lblOffset val="100"/>
        <c:tickLblSkip val="20"/>
        <c:tickMarkSkip val="4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GB" sz="2400"/>
                  <a:t>% of post-tax earnings</a:t>
                </a:r>
              </a:p>
            </c:rich>
          </c:tx>
          <c:layout>
            <c:manualLayout>
              <c:xMode val="edge"/>
              <c:yMode val="edge"/>
              <c:x val="1.4441752473248533E-3"/>
              <c:y val="0.17932317296562289"/>
            </c:manualLayout>
          </c:layout>
          <c:overlay val="0"/>
          <c:spPr>
            <a:noFill/>
            <a:ln w="30062">
              <a:noFill/>
            </a:ln>
          </c:spPr>
        </c:title>
        <c:numFmt formatCode="General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400"/>
            </a:pPr>
            <a:endParaRPr lang="en-US"/>
          </a:p>
        </c:txPr>
        <c:crossAx val="249414056"/>
        <c:crosses val="autoZero"/>
        <c:crossBetween val="midCat"/>
        <c:majorUnit val="10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C24BF-8499-4D0F-B103-06CF8B682D7C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8201B-0CFD-44FD-B9F9-7A506C8BA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014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364EB2-A98E-4FF8-B214-0A641B0C22AA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8A8271-B990-4009-80A5-C8F62739956A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B641CF-FEAF-4EDB-BDFC-3460301FFF70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826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81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3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66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06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06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320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75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26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9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62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43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36764-5F41-4806-9975-976E899F6C2D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1B10-A357-494C-8D19-2B2C85AB6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89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nationwidehousepriceindex.co.uk/resources/f/uk-and-regional-affordability-indicato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732367"/>
              </p:ext>
            </p:extLst>
          </p:nvPr>
        </p:nvGraphicFramePr>
        <p:xfrm>
          <a:off x="0" y="1"/>
          <a:ext cx="9906000" cy="5405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4661266-3250-E653-7495-6D520A4A6914}"/>
              </a:ext>
            </a:extLst>
          </p:cNvPr>
          <p:cNvSpPr txBox="1"/>
          <p:nvPr/>
        </p:nvSpPr>
        <p:spPr>
          <a:xfrm>
            <a:off x="162560" y="5544499"/>
            <a:ext cx="9743440" cy="810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Notes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Mean average earnings are for a full-time worker on adult rates taken from </a:t>
            </a: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Annual Survey of Hours &amp; Earnings 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(ASHE) and pre-1998 the </a:t>
            </a: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Earnings Survey 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(NES) (ONS); based on 80% loan of typical first-time buyer house price.</a:t>
            </a:r>
            <a:endParaRPr lang="en-GB" sz="14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data from </a:t>
            </a:r>
            <a:r>
              <a:rPr lang="en-GB" sz="1400" u="sng" kern="1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UK and Regional Affordability Indicators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 and Resources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(Nationwide Building Society)</a:t>
            </a:r>
            <a:endParaRPr lang="en-GB" sz="14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94C1D-060C-0EC8-BF98-7B3F13953196}"/>
              </a:ext>
            </a:extLst>
          </p:cNvPr>
          <p:cNvSpPr txBox="1"/>
          <p:nvPr/>
        </p:nvSpPr>
        <p:spPr>
          <a:xfrm>
            <a:off x="-1" y="6355234"/>
            <a:ext cx="990600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GB" sz="2600">
                <a:latin typeface="Arial" panose="020B0604020202020204" pitchFamily="34" charset="0"/>
                <a:cs typeface="Arial" panose="020B0604020202020204" pitchFamily="34" charset="0"/>
              </a:rPr>
              <a:t>First-time buyer mortgage payments, % of take-home pay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57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67</TotalTime>
  <Words>86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5</cp:revision>
  <dcterms:created xsi:type="dcterms:W3CDTF">2023-07-17T11:01:20Z</dcterms:created>
  <dcterms:modified xsi:type="dcterms:W3CDTF">2023-07-19T11:14:11Z</dcterms:modified>
</cp:coreProperties>
</file>