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2" r:id="rId1"/>
  </p:sldMasterIdLst>
  <p:notesMasterIdLst>
    <p:notesMasterId r:id="rId3"/>
  </p:notesMasterIdLst>
  <p:sldIdLst>
    <p:sldId id="270" r:id="rId2"/>
  </p:sldIdLst>
  <p:sldSz cx="9906000" cy="6858000" type="A4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hlink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hlink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hlink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hlink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hlink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hlink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hlink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hlink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hlink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8080"/>
    <a:srgbClr val="264B96"/>
    <a:srgbClr val="3366CB"/>
    <a:srgbClr val="0000FF"/>
    <a:srgbClr val="C56969"/>
    <a:srgbClr val="A87C00"/>
    <a:srgbClr val="B68600"/>
    <a:srgbClr val="FF9900"/>
    <a:srgbClr val="C0C0C0"/>
    <a:srgbClr val="9696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564" autoAdjust="0"/>
    <p:restoredTop sz="94722" autoAdjust="0"/>
  </p:normalViewPr>
  <p:slideViewPr>
    <p:cSldViewPr snapToGrid="0">
      <p:cViewPr varScale="1">
        <p:scale>
          <a:sx n="91" d="100"/>
          <a:sy n="91" d="100"/>
        </p:scale>
        <p:origin x="588" y="26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428285887341005"/>
          <c:y val="3.0904998443942108E-2"/>
          <c:w val="0.78013456491015531"/>
          <c:h val="0.71490188793649012"/>
        </c:manualLayout>
      </c:layout>
      <c:barChart>
        <c:barDir val="col"/>
        <c:grouping val="clustered"/>
        <c:varyColors val="0"/>
        <c:ser>
          <c:idx val="6"/>
          <c:order val="0"/>
          <c:tx>
            <c:strRef>
              <c:f>Sheet1!$B$1</c:f>
              <c:strCache>
                <c:ptCount val="1"/>
              </c:strCache>
            </c:strRef>
          </c:tx>
          <c:spPr>
            <a:solidFill>
              <a:srgbClr val="0080C0"/>
            </a:solidFill>
            <a:ln w="18152">
              <a:solidFill>
                <a:schemeClr val="tx1"/>
              </a:solidFill>
              <a:prstDash val="solid"/>
            </a:ln>
          </c:spPr>
          <c:invertIfNegative val="0"/>
          <c:cat>
            <c:strRef>
              <c:f>Sheet1!$A$2:$A$13</c:f>
              <c:strCache>
                <c:ptCount val="12"/>
                <c:pt idx="0">
                  <c:v>USA</c:v>
                </c:pt>
                <c:pt idx="1">
                  <c:v>Japan</c:v>
                </c:pt>
                <c:pt idx="2">
                  <c:v>Ireland</c:v>
                </c:pt>
                <c:pt idx="3">
                  <c:v>Netherlands</c:v>
                </c:pt>
                <c:pt idx="4">
                  <c:v>Canada</c:v>
                </c:pt>
                <c:pt idx="5">
                  <c:v>Germany</c:v>
                </c:pt>
                <c:pt idx="6">
                  <c:v>Spain</c:v>
                </c:pt>
                <c:pt idx="7">
                  <c:v>Australia</c:v>
                </c:pt>
                <c:pt idx="8">
                  <c:v>UK</c:v>
                </c:pt>
                <c:pt idx="9">
                  <c:v>Korea</c:v>
                </c:pt>
                <c:pt idx="10">
                  <c:v>France</c:v>
                </c:pt>
                <c:pt idx="11">
                  <c:v>New Zealand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</c:numCache>
            </c:numRef>
          </c:val>
          <c:extLst>
            <c:ext xmlns:c16="http://schemas.microsoft.com/office/drawing/2014/chart" uri="{C3380CC4-5D6E-409C-BE32-E72D297353CC}">
              <c16:uniqueId val="{00000000-3A20-4FB0-9C0A-11C7E65C99E7}"/>
            </c:ext>
          </c:extLst>
        </c:ser>
        <c:ser>
          <c:idx val="8"/>
          <c:order val="1"/>
          <c:tx>
            <c:strRef>
              <c:f>Sheet1!$C$1</c:f>
              <c:strCache>
                <c:ptCount val="1"/>
              </c:strCache>
            </c:strRef>
          </c:tx>
          <c:spPr>
            <a:pattFill prst="dkUpDiag">
              <a:fgClr>
                <a:schemeClr val="accent2"/>
              </a:fgClr>
              <a:bgClr>
                <a:schemeClr val="bg1"/>
              </a:bgClr>
            </a:pattFill>
            <a:ln w="18152">
              <a:solidFill>
                <a:schemeClr val="tx1"/>
              </a:solidFill>
              <a:prstDash val="solid"/>
            </a:ln>
          </c:spPr>
          <c:invertIfNegative val="0"/>
          <c:cat>
            <c:strRef>
              <c:f>Sheet1!$A$2:$A$13</c:f>
              <c:strCache>
                <c:ptCount val="12"/>
                <c:pt idx="0">
                  <c:v>USA</c:v>
                </c:pt>
                <c:pt idx="1">
                  <c:v>Japan</c:v>
                </c:pt>
                <c:pt idx="2">
                  <c:v>Ireland</c:v>
                </c:pt>
                <c:pt idx="3">
                  <c:v>Netherlands</c:v>
                </c:pt>
                <c:pt idx="4">
                  <c:v>Canada</c:v>
                </c:pt>
                <c:pt idx="5">
                  <c:v>Germany</c:v>
                </c:pt>
                <c:pt idx="6">
                  <c:v>Spain</c:v>
                </c:pt>
                <c:pt idx="7">
                  <c:v>Australia</c:v>
                </c:pt>
                <c:pt idx="8">
                  <c:v>UK</c:v>
                </c:pt>
                <c:pt idx="9">
                  <c:v>Korea</c:v>
                </c:pt>
                <c:pt idx="10">
                  <c:v>France</c:v>
                </c:pt>
                <c:pt idx="11">
                  <c:v>New Zealand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7.3</c:v>
                </c:pt>
                <c:pt idx="1">
                  <c:v>9.3000000000000007</c:v>
                </c:pt>
                <c:pt idx="2">
                  <c:v>11.9</c:v>
                </c:pt>
                <c:pt idx="3">
                  <c:v>14.3</c:v>
                </c:pt>
                <c:pt idx="4">
                  <c:v>12.5</c:v>
                </c:pt>
                <c:pt idx="5">
                  <c:v>16.3</c:v>
                </c:pt>
                <c:pt idx="6">
                  <c:v>13.6</c:v>
                </c:pt>
                <c:pt idx="7">
                  <c:v>15.4</c:v>
                </c:pt>
                <c:pt idx="8">
                  <c:v>13.6</c:v>
                </c:pt>
                <c:pt idx="9">
                  <c:v>10.3</c:v>
                </c:pt>
                <c:pt idx="10">
                  <c:v>15.5</c:v>
                </c:pt>
                <c:pt idx="11">
                  <c:v>14.5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A20-4FB0-9C0A-11C7E65C99E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overlap val="-100"/>
        <c:axId val="230480888"/>
        <c:axId val="1"/>
      </c:barChart>
      <c:barChart>
        <c:barDir val="col"/>
        <c:grouping val="clustered"/>
        <c:varyColors val="0"/>
        <c:ser>
          <c:idx val="9"/>
          <c:order val="2"/>
          <c:tx>
            <c:strRef>
              <c:f>Sheet1!$D$1</c:f>
              <c:strCache>
                <c:ptCount val="1"/>
              </c:strCache>
            </c:strRef>
          </c:tx>
          <c:spPr>
            <a:solidFill>
              <a:srgbClr val="A6CAF0"/>
            </a:solidFill>
            <a:ln w="18152">
              <a:solidFill>
                <a:schemeClr val="tx1"/>
              </a:solidFill>
              <a:prstDash val="solid"/>
            </a:ln>
          </c:spPr>
          <c:invertIfNegative val="0"/>
          <c:cat>
            <c:strRef>
              <c:f>Sheet1!$A$2:$A$13</c:f>
              <c:strCache>
                <c:ptCount val="12"/>
                <c:pt idx="0">
                  <c:v>USA</c:v>
                </c:pt>
                <c:pt idx="1">
                  <c:v>Japan</c:v>
                </c:pt>
                <c:pt idx="2">
                  <c:v>Ireland</c:v>
                </c:pt>
                <c:pt idx="3">
                  <c:v>Netherlands</c:v>
                </c:pt>
                <c:pt idx="4">
                  <c:v>Canada</c:v>
                </c:pt>
                <c:pt idx="5">
                  <c:v>Germany</c:v>
                </c:pt>
                <c:pt idx="6">
                  <c:v>Spain</c:v>
                </c:pt>
                <c:pt idx="7">
                  <c:v>Australia</c:v>
                </c:pt>
                <c:pt idx="8">
                  <c:v>UK</c:v>
                </c:pt>
                <c:pt idx="9">
                  <c:v>Korea</c:v>
                </c:pt>
                <c:pt idx="10">
                  <c:v>France</c:v>
                </c:pt>
                <c:pt idx="11">
                  <c:v>New Zealand</c:v>
                </c:pt>
              </c:strCache>
            </c:strRef>
          </c:cat>
          <c:val>
            <c:numRef>
              <c:f>Sheet1!$D$2:$D$13</c:f>
              <c:numCache>
                <c:formatCode>#,##0.00</c:formatCode>
                <c:ptCount val="12"/>
                <c:pt idx="0">
                  <c:v>25.957751521661301</c:v>
                </c:pt>
                <c:pt idx="1">
                  <c:v>46.009277460090502</c:v>
                </c:pt>
                <c:pt idx="2">
                  <c:v>48.321905892119197</c:v>
                </c:pt>
                <c:pt idx="3">
                  <c:v>49.138095829932901</c:v>
                </c:pt>
                <c:pt idx="4">
                  <c:v>49.611901681759399</c:v>
                </c:pt>
                <c:pt idx="5">
                  <c:v>51.698230205837497</c:v>
                </c:pt>
                <c:pt idx="6">
                  <c:v>52.199819483959402</c:v>
                </c:pt>
                <c:pt idx="7">
                  <c:v>55.174999999999997</c:v>
                </c:pt>
                <c:pt idx="8">
                  <c:v>59.610983981693401</c:v>
                </c:pt>
                <c:pt idx="9">
                  <c:v>60.945134889360403</c:v>
                </c:pt>
                <c:pt idx="10">
                  <c:v>62.219116378904602</c:v>
                </c:pt>
                <c:pt idx="11">
                  <c:v>66.537544696066703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A20-4FB0-9C0A-11C7E65C99E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axId val="3"/>
        <c:axId val="4"/>
      </c:barChart>
      <c:catAx>
        <c:axId val="230480888"/>
        <c:scaling>
          <c:orientation val="minMax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8152">
            <a:solidFill>
              <a:schemeClr val="tx1"/>
            </a:solidFill>
            <a:prstDash val="solid"/>
          </a:ln>
        </c:spPr>
        <c:txPr>
          <a:bodyPr rot="-5400000" vert="horz"/>
          <a:lstStyle/>
          <a:p>
            <a:pPr>
              <a:defRPr sz="2000" b="0" i="0" u="none" strike="noStrike" baseline="0">
                <a:solidFill>
                  <a:srgbClr val="000000"/>
                </a:solidFill>
                <a:latin typeface="Arial Narrow" panose="020B0606020202030204" pitchFamily="34" charset="0"/>
                <a:ea typeface="Arial"/>
                <a:cs typeface="Arial"/>
              </a:defRPr>
            </a:pPr>
            <a:endParaRPr lang="en-US"/>
          </a:p>
        </c:txPr>
        <c:crossAx val="1"/>
        <c:crossesAt val="0"/>
        <c:auto val="0"/>
        <c:lblAlgn val="ctr"/>
        <c:lblOffset val="100"/>
        <c:tickLblSkip val="1"/>
        <c:tickMarkSkip val="1"/>
        <c:noMultiLvlLbl val="0"/>
      </c:catAx>
      <c:valAx>
        <c:axId val="1"/>
        <c:scaling>
          <c:orientation val="minMax"/>
          <c:max val="18"/>
        </c:scaling>
        <c:delete val="0"/>
        <c:axPos val="l"/>
        <c:majorGridlines>
          <c:spPr>
            <a:ln w="4538">
              <a:solidFill>
                <a:srgbClr val="969696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2000" b="0" i="0" u="none" strike="noStrike" baseline="0">
                    <a:solidFill>
                      <a:schemeClr val="accent2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GB" sz="2000" dirty="0"/>
                  <a:t>Minimum wage: $ PPP</a:t>
                </a:r>
              </a:p>
            </c:rich>
          </c:tx>
          <c:layout>
            <c:manualLayout>
              <c:xMode val="edge"/>
              <c:yMode val="edge"/>
              <c:x val="1.1374924288310114E-3"/>
              <c:y val="0.14766177171866793"/>
            </c:manualLayout>
          </c:layout>
          <c:overlay val="0"/>
          <c:spPr>
            <a:noFill/>
            <a:ln w="36303">
              <a:noFill/>
            </a:ln>
          </c:spPr>
        </c:title>
        <c:numFmt formatCode="0.00" sourceLinked="0"/>
        <c:majorTickMark val="out"/>
        <c:minorTickMark val="none"/>
        <c:tickLblPos val="nextTo"/>
        <c:spPr>
          <a:ln w="18152">
            <a:solidFill>
              <a:schemeClr val="accent2"/>
            </a:solidFill>
            <a:prstDash val="solid"/>
          </a:ln>
        </c:spPr>
        <c:txPr>
          <a:bodyPr rot="0" vert="horz"/>
          <a:lstStyle/>
          <a:p>
            <a:pPr>
              <a:defRPr sz="1900" b="0" i="0" u="none" strike="noStrike" baseline="0">
                <a:solidFill>
                  <a:schemeClr val="accent2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30480888"/>
        <c:crosses val="autoZero"/>
        <c:crossBetween val="between"/>
        <c:majorUnit val="2"/>
      </c:valAx>
      <c:catAx>
        <c:axId val="3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4"/>
        <c:crosses val="autoZero"/>
        <c:auto val="1"/>
        <c:lblAlgn val="ctr"/>
        <c:lblOffset val="100"/>
        <c:noMultiLvlLbl val="0"/>
      </c:catAx>
      <c:valAx>
        <c:axId val="4"/>
        <c:scaling>
          <c:orientation val="minMax"/>
          <c:max val="70"/>
          <c:min val="20"/>
        </c:scaling>
        <c:delete val="0"/>
        <c:axPos val="r"/>
        <c:title>
          <c:tx>
            <c:rich>
              <a:bodyPr rot="5400000" vert="horz"/>
              <a:lstStyle/>
              <a:p>
                <a:pPr algn="ctr">
                  <a:defRPr sz="2000" b="0" i="0" u="none" strike="noStrike" baseline="0">
                    <a:solidFill>
                      <a:srgbClr val="264B96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GB" sz="2000" b="0" i="0" u="none" strike="noStrike" baseline="0" dirty="0">
                    <a:solidFill>
                      <a:srgbClr val="264B96"/>
                    </a:solidFill>
                    <a:latin typeface="Arial"/>
                    <a:cs typeface="Arial"/>
                  </a:rPr>
                  <a:t>Minimum wage as % of median wage</a:t>
                </a:r>
              </a:p>
            </c:rich>
          </c:tx>
          <c:layout>
            <c:manualLayout>
              <c:xMode val="edge"/>
              <c:yMode val="edge"/>
              <c:x val="0.96446719160104988"/>
              <c:y val="3.5320021197770529E-2"/>
            </c:manualLayout>
          </c:layout>
          <c:overlay val="0"/>
          <c:spPr>
            <a:noFill/>
            <a:ln w="36303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18152">
            <a:solidFill>
              <a:srgbClr val="264B96"/>
            </a:solidFill>
            <a:prstDash val="solid"/>
          </a:ln>
        </c:spPr>
        <c:txPr>
          <a:bodyPr rot="0" vert="horz"/>
          <a:lstStyle/>
          <a:p>
            <a:pPr>
              <a:defRPr sz="1900" b="0" i="0" u="none" strike="noStrike" baseline="0">
                <a:solidFill>
                  <a:srgbClr val="264B96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3"/>
        <c:crosses val="max"/>
        <c:crossBetween val="between"/>
        <c:majorUnit val="5"/>
        <c:minorUnit val="5"/>
      </c:valAx>
      <c:spPr>
        <a:noFill/>
        <a:ln w="4538">
          <a:solidFill>
            <a:schemeClr val="tx1"/>
          </a:solidFill>
          <a:prstDash val="solid"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2573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E67D915A-C653-4EA5-AE7E-4AE91F4530C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Times New Roman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0393BA33-630A-4BB6-A2EE-13C40671B2FB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Times New Roman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8DA29C1-E887-47EC-A9D6-DA9DCA3C3437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52500" y="685800"/>
            <a:ext cx="4953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99FECBE4-6C93-4A8F-8324-83A6C7F51887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6B67B21F-5A33-4DF9-A66E-5C23A09D040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Times New Roman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780B2558-7D48-4DE7-8D89-7CF0BD40D26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BE27E57-DB67-4DD9-9E5B-2CF3C08BAD06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1902E495-BD11-46C8-B114-9F4CFE9F6EA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79FE24F-9585-4828-B707-7FBC4D192026}" type="slidenum">
              <a:rPr lang="en-GB" altLang="en-US" sz="1200"/>
              <a:pPr/>
              <a:t>1</a:t>
            </a:fld>
            <a:endParaRPr lang="en-GB" altLang="en-US" sz="1200" dirty="0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0AD58CDB-76D4-421F-9FFC-3CE5026036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2075" tIns="46038" rIns="92075" bIns="46038"/>
          <a:lstStyle/>
          <a:p>
            <a:endParaRPr lang="en-US" altLang="en-US" dirty="0">
              <a:latin typeface="Times New Roman" panose="02020603050405020304" pitchFamily="18" charset="0"/>
            </a:endParaRPr>
          </a:p>
        </p:txBody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3380DE1B-2BD3-4B1F-8F87-210108BA787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52500" y="685800"/>
            <a:ext cx="4953000" cy="3429000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198" indent="0" algn="ctr">
              <a:buNone/>
              <a:defRPr sz="2000"/>
            </a:lvl2pPr>
            <a:lvl3pPr marL="914395" indent="0" algn="ctr">
              <a:buNone/>
              <a:defRPr sz="1800"/>
            </a:lvl3pPr>
            <a:lvl4pPr marL="1371592" indent="0" algn="ctr">
              <a:buNone/>
              <a:defRPr sz="1600"/>
            </a:lvl4pPr>
            <a:lvl5pPr marL="1828789" indent="0" algn="ctr">
              <a:buNone/>
              <a:defRPr sz="1600"/>
            </a:lvl5pPr>
            <a:lvl6pPr marL="2285987" indent="0" algn="ctr">
              <a:buNone/>
              <a:defRPr sz="1600"/>
            </a:lvl6pPr>
            <a:lvl7pPr marL="2743185" indent="0" algn="ctr">
              <a:buNone/>
              <a:defRPr sz="1600"/>
            </a:lvl7pPr>
            <a:lvl8pPr marL="3200381" indent="0" algn="ctr">
              <a:buNone/>
              <a:defRPr sz="1600"/>
            </a:lvl8pPr>
            <a:lvl9pPr marL="365757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4584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9" y="1825625"/>
            <a:ext cx="8543925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9151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99761" y="3"/>
            <a:ext cx="2304521" cy="61769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"/>
            <a:ext cx="6753622" cy="6176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6587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1039" y="1825625"/>
            <a:ext cx="8543925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1264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80" y="1709741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80" y="4589466"/>
            <a:ext cx="8543925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198" indent="0">
              <a:buNone/>
              <a:defRPr sz="2000"/>
            </a:lvl2pPr>
            <a:lvl3pPr marL="914395" indent="0">
              <a:buNone/>
              <a:defRPr sz="1800"/>
            </a:lvl3pPr>
            <a:lvl4pPr marL="1371592" indent="0">
              <a:buNone/>
              <a:defRPr sz="1600"/>
            </a:lvl4pPr>
            <a:lvl5pPr marL="1828789" indent="0">
              <a:buNone/>
              <a:defRPr sz="1600"/>
            </a:lvl5pPr>
            <a:lvl6pPr marL="2285987" indent="0">
              <a:buNone/>
              <a:defRPr sz="1600"/>
            </a:lvl6pPr>
            <a:lvl7pPr marL="2743185" indent="0">
              <a:buNone/>
              <a:defRPr sz="1600"/>
            </a:lvl7pPr>
            <a:lvl8pPr marL="3200381" indent="0">
              <a:buNone/>
              <a:defRPr sz="1600"/>
            </a:lvl8pPr>
            <a:lvl9pPr marL="3657579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79119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7" y="1825625"/>
            <a:ext cx="4189413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1" y="1825625"/>
            <a:ext cx="4189413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44950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759" y="365128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758" y="1681163"/>
            <a:ext cx="4191132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198" indent="0">
              <a:buNone/>
              <a:defRPr sz="2000" b="1"/>
            </a:lvl2pPr>
            <a:lvl3pPr marL="914395" indent="0">
              <a:buNone/>
              <a:defRPr sz="1800" b="1"/>
            </a:lvl3pPr>
            <a:lvl4pPr marL="1371592" indent="0">
              <a:buNone/>
              <a:defRPr sz="1600" b="1"/>
            </a:lvl4pPr>
            <a:lvl5pPr marL="1828789" indent="0">
              <a:buNone/>
              <a:defRPr sz="1600" b="1"/>
            </a:lvl5pPr>
            <a:lvl6pPr marL="2285987" indent="0">
              <a:buNone/>
              <a:defRPr sz="1600" b="1"/>
            </a:lvl6pPr>
            <a:lvl7pPr marL="2743185" indent="0">
              <a:buNone/>
              <a:defRPr sz="1600" b="1"/>
            </a:lvl7pPr>
            <a:lvl8pPr marL="3200381" indent="0">
              <a:buNone/>
              <a:defRPr sz="1600" b="1"/>
            </a:lvl8pPr>
            <a:lvl9pPr marL="3657579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758" y="2505075"/>
            <a:ext cx="4191132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770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198" indent="0">
              <a:buNone/>
              <a:defRPr sz="2000" b="1"/>
            </a:lvl2pPr>
            <a:lvl3pPr marL="914395" indent="0">
              <a:buNone/>
              <a:defRPr sz="1800" b="1"/>
            </a:lvl3pPr>
            <a:lvl4pPr marL="1371592" indent="0">
              <a:buNone/>
              <a:defRPr sz="1600" b="1"/>
            </a:lvl4pPr>
            <a:lvl5pPr marL="1828789" indent="0">
              <a:buNone/>
              <a:defRPr sz="1600" b="1"/>
            </a:lvl5pPr>
            <a:lvl6pPr marL="2285987" indent="0">
              <a:buNone/>
              <a:defRPr sz="1600" b="1"/>
            </a:lvl6pPr>
            <a:lvl7pPr marL="2743185" indent="0">
              <a:buNone/>
              <a:defRPr sz="1600" b="1"/>
            </a:lvl7pPr>
            <a:lvl8pPr marL="3200381" indent="0">
              <a:buNone/>
              <a:defRPr sz="1600" b="1"/>
            </a:lvl8pPr>
            <a:lvl9pPr marL="3657579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770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282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904281" cy="381000"/>
          </a:xfrm>
          <a:effectLst>
            <a:outerShdw blurRad="25400" dist="25400" dir="2700000" algn="ctr" rotWithShape="0">
              <a:schemeClr val="tx1"/>
            </a:outerShdw>
          </a:effectLst>
        </p:spPr>
        <p:txBody>
          <a:bodyPr/>
          <a:lstStyle>
            <a:lvl1pPr algn="ctr">
              <a:defRPr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260258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767432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759" y="457200"/>
            <a:ext cx="319537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770" y="987428"/>
            <a:ext cx="5014913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759" y="2057400"/>
            <a:ext cx="3195373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198" indent="0">
              <a:buNone/>
              <a:defRPr sz="1400"/>
            </a:lvl2pPr>
            <a:lvl3pPr marL="914395" indent="0">
              <a:buNone/>
              <a:defRPr sz="1200"/>
            </a:lvl3pPr>
            <a:lvl4pPr marL="1371592" indent="0">
              <a:buNone/>
              <a:defRPr sz="1000"/>
            </a:lvl4pPr>
            <a:lvl5pPr marL="1828789" indent="0">
              <a:buNone/>
              <a:defRPr sz="1000"/>
            </a:lvl5pPr>
            <a:lvl6pPr marL="2285987" indent="0">
              <a:buNone/>
              <a:defRPr sz="1000"/>
            </a:lvl6pPr>
            <a:lvl7pPr marL="2743185" indent="0">
              <a:buNone/>
              <a:defRPr sz="1000"/>
            </a:lvl7pPr>
            <a:lvl8pPr marL="3200381" indent="0">
              <a:buNone/>
              <a:defRPr sz="1000"/>
            </a:lvl8pPr>
            <a:lvl9pPr marL="3657579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05940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759" y="457200"/>
            <a:ext cx="319537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1770" y="987428"/>
            <a:ext cx="5014913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198" indent="0">
              <a:buNone/>
              <a:defRPr sz="2800"/>
            </a:lvl2pPr>
            <a:lvl3pPr marL="914395" indent="0">
              <a:buNone/>
              <a:defRPr sz="2400"/>
            </a:lvl3pPr>
            <a:lvl4pPr marL="1371592" indent="0">
              <a:buNone/>
              <a:defRPr sz="2000"/>
            </a:lvl4pPr>
            <a:lvl5pPr marL="1828789" indent="0">
              <a:buNone/>
              <a:defRPr sz="2000"/>
            </a:lvl5pPr>
            <a:lvl6pPr marL="2285987" indent="0">
              <a:buNone/>
              <a:defRPr sz="2000"/>
            </a:lvl6pPr>
            <a:lvl7pPr marL="2743185" indent="0">
              <a:buNone/>
              <a:defRPr sz="2000"/>
            </a:lvl7pPr>
            <a:lvl8pPr marL="3200381" indent="0">
              <a:buNone/>
              <a:defRPr sz="2000"/>
            </a:lvl8pPr>
            <a:lvl9pPr marL="3657579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759" y="2057400"/>
            <a:ext cx="3195373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198" indent="0">
              <a:buNone/>
              <a:defRPr sz="1400"/>
            </a:lvl2pPr>
            <a:lvl3pPr marL="914395" indent="0">
              <a:buNone/>
              <a:defRPr sz="1200"/>
            </a:lvl3pPr>
            <a:lvl4pPr marL="1371592" indent="0">
              <a:buNone/>
              <a:defRPr sz="1000"/>
            </a:lvl4pPr>
            <a:lvl5pPr marL="1828789" indent="0">
              <a:buNone/>
              <a:defRPr sz="1000"/>
            </a:lvl5pPr>
            <a:lvl6pPr marL="2285987" indent="0">
              <a:buNone/>
              <a:defRPr sz="1000"/>
            </a:lvl6pPr>
            <a:lvl7pPr marL="2743185" indent="0">
              <a:buNone/>
              <a:defRPr sz="1000"/>
            </a:lvl7pPr>
            <a:lvl8pPr marL="3200381" indent="0">
              <a:buNone/>
              <a:defRPr sz="1000"/>
            </a:lvl8pPr>
            <a:lvl9pPr marL="3657579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55644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4B9F961F-14A6-482B-AE62-B97DA43A9BE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484181" y="0"/>
            <a:ext cx="84201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42577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r" defTabSz="761996" rtl="0" eaLnBrk="1" fontAlgn="base" hangingPunct="1">
        <a:spcBef>
          <a:spcPct val="0"/>
        </a:spcBef>
        <a:spcAft>
          <a:spcPct val="0"/>
        </a:spcAft>
        <a:defRPr sz="2800" b="1" kern="1200">
          <a:solidFill>
            <a:schemeClr val="hlink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r" defTabSz="761996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hlink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2pPr>
      <a:lvl3pPr algn="r" defTabSz="761996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hlink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3pPr>
      <a:lvl4pPr algn="r" defTabSz="761996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hlink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4pPr>
      <a:lvl5pPr algn="r" defTabSz="761996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hlink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5pPr>
      <a:lvl6pPr marL="457198" algn="r" defTabSz="761996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hlink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6pPr>
      <a:lvl7pPr marL="914395" algn="r" defTabSz="761996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hlink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7pPr>
      <a:lvl8pPr marL="1371592" algn="r" defTabSz="761996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hlink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8pPr>
      <a:lvl9pPr marL="1828789" algn="r" defTabSz="761996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hlink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9pPr>
    </p:titleStyle>
    <p:bodyStyle>
      <a:lvl1pPr marL="342898" indent="-342898" algn="l" defTabSz="761996" rtl="0" eaLnBrk="1" fontAlgn="base" hangingPunct="1">
        <a:spcBef>
          <a:spcPct val="20000"/>
        </a:spcBef>
        <a:spcAft>
          <a:spcPct val="0"/>
        </a:spcAft>
        <a:buSzPct val="10000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46" indent="-285748" algn="l" defTabSz="761996" rtl="0" eaLnBrk="1" fontAlgn="base" hangingPunct="1">
        <a:spcBef>
          <a:spcPct val="20000"/>
        </a:spcBef>
        <a:spcAft>
          <a:spcPct val="0"/>
        </a:spcAft>
        <a:buSzPct val="10000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93" indent="-228598" algn="l" defTabSz="761996" rtl="0" eaLnBrk="1" fontAlgn="base" hangingPunct="1">
        <a:spcBef>
          <a:spcPct val="20000"/>
        </a:spcBef>
        <a:spcAft>
          <a:spcPct val="0"/>
        </a:spcAft>
        <a:buSzPct val="10000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91" indent="-228598" algn="l" defTabSz="761996" rtl="0" eaLnBrk="1" fontAlgn="base" hangingPunct="1">
        <a:spcBef>
          <a:spcPct val="20000"/>
        </a:spcBef>
        <a:spcAft>
          <a:spcPct val="0"/>
        </a:spcAft>
        <a:buSzPct val="10000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88" indent="-228598" algn="l" defTabSz="761996" rtl="0" eaLnBrk="1" fontAlgn="base" hangingPunct="1">
        <a:spcBef>
          <a:spcPct val="20000"/>
        </a:spcBef>
        <a:spcAft>
          <a:spcPct val="0"/>
        </a:spcAft>
        <a:buSzPct val="10000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85" indent="-228598" algn="l" defTabSz="91439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83" indent="-228598" algn="l" defTabSz="91439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80" indent="-228598" algn="l" defTabSz="91439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77" indent="-228598" algn="l" defTabSz="91439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8" algn="l" defTabSz="9143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95" algn="l" defTabSz="9143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92" algn="l" defTabSz="9143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89" algn="l" defTabSz="9143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87" algn="l" defTabSz="9143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85" algn="l" defTabSz="9143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81" algn="l" defTabSz="9143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79" algn="l" defTabSz="9143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>
            <a:extLst>
              <a:ext uri="{FF2B5EF4-FFF2-40B4-BE49-F238E27FC236}">
                <a16:creationId xmlns:a16="http://schemas.microsoft.com/office/drawing/2014/main" id="{3EFC7A99-17D7-4353-AFC1-F58FBAA709F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6217635"/>
            <a:ext cx="9906000" cy="631825"/>
          </a:xfrm>
          <a:noFill/>
          <a:effectLst/>
        </p:spPr>
        <p:txBody>
          <a:bodyPr/>
          <a:lstStyle/>
          <a:p>
            <a:r>
              <a:rPr lang="en-GB" altLang="en-US" sz="2500" dirty="0">
                <a:solidFill>
                  <a:schemeClr val="tx1"/>
                </a:solidFill>
              </a:rPr>
              <a:t>Figure 2  </a:t>
            </a:r>
            <a:r>
              <a:rPr lang="en-GB" altLang="en-US" sz="2500" b="0" dirty="0">
                <a:solidFill>
                  <a:schemeClr val="tx1"/>
                </a:solidFill>
              </a:rPr>
              <a:t>Minimum hourly wage rates (2023)</a:t>
            </a:r>
          </a:p>
        </p:txBody>
      </p:sp>
      <p:graphicFrame>
        <p:nvGraphicFramePr>
          <p:cNvPr id="6" name="Object 2">
            <a:extLst>
              <a:ext uri="{FF2B5EF4-FFF2-40B4-BE49-F238E27FC236}">
                <a16:creationId xmlns:a16="http://schemas.microsoft.com/office/drawing/2014/main" id="{F00CC1ED-A210-45EA-91E6-CEED859DC57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07403691"/>
              </p:ext>
            </p:extLst>
          </p:nvPr>
        </p:nvGraphicFramePr>
        <p:xfrm>
          <a:off x="0" y="0"/>
          <a:ext cx="9906000" cy="62176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Rectangle 15">
            <a:extLst>
              <a:ext uri="{FF2B5EF4-FFF2-40B4-BE49-F238E27FC236}">
                <a16:creationId xmlns:a16="http://schemas.microsoft.com/office/drawing/2014/main" id="{1CDD5824-CE56-4722-B2C3-073A17D6AF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7986" y="5915516"/>
            <a:ext cx="8391444" cy="3432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30000"/>
              </a:lnSpc>
            </a:pPr>
            <a:r>
              <a:rPr lang="en-GB" altLang="en-US" sz="1400" i="1" dirty="0">
                <a:latin typeface="Arial" panose="020B0604020202020204" pitchFamily="34" charset="0"/>
              </a:rPr>
              <a:t>Source</a:t>
            </a:r>
            <a:r>
              <a:rPr lang="en-GB" altLang="en-US" sz="1400" dirty="0">
                <a:latin typeface="Arial" panose="020B0604020202020204" pitchFamily="34" charset="0"/>
              </a:rPr>
              <a:t>: Based on data from </a:t>
            </a:r>
            <a:r>
              <a:rPr lang="en-GB" altLang="en-US" sz="1400" i="1" dirty="0">
                <a:latin typeface="Arial" panose="020B0604020202020204" pitchFamily="34" charset="0"/>
              </a:rPr>
              <a:t>OECD Data Explorer </a:t>
            </a:r>
            <a:r>
              <a:rPr lang="en-GB" altLang="en-US" sz="1400" dirty="0">
                <a:latin typeface="Arial" panose="020B0604020202020204" pitchFamily="34" charset="0"/>
              </a:rPr>
              <a:t>(OECD, 2024)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/>
</p:sld>
</file>

<file path=ppt/theme/theme1.xml><?xml version="1.0" encoding="utf-8"?>
<a:theme xmlns:a="http://schemas.openxmlformats.org/drawingml/2006/main" name="Static">
  <a:themeElements>
    <a:clrScheme name="Custom 32">
      <a:dk1>
        <a:srgbClr val="000000"/>
      </a:dk1>
      <a:lt1>
        <a:srgbClr val="FFFFFF"/>
      </a:lt1>
      <a:dk2>
        <a:srgbClr val="0000CC"/>
      </a:dk2>
      <a:lt2>
        <a:srgbClr val="4D4D4D"/>
      </a:lt2>
      <a:accent1>
        <a:srgbClr val="663300"/>
      </a:accent1>
      <a:accent2>
        <a:srgbClr val="CC0000"/>
      </a:accent2>
      <a:accent3>
        <a:srgbClr val="FFFFFF"/>
      </a:accent3>
      <a:accent4>
        <a:srgbClr val="000000"/>
      </a:accent4>
      <a:accent5>
        <a:srgbClr val="B8ADAA"/>
      </a:accent5>
      <a:accent6>
        <a:srgbClr val="B90000"/>
      </a:accent6>
      <a:hlink>
        <a:srgbClr val="6690DC"/>
      </a:hlink>
      <a:folHlink>
        <a:srgbClr val="B794F0"/>
      </a:folHlink>
    </a:clrScheme>
    <a:fontScheme name="Pwrpnt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400" b="0" i="0" u="none" strike="noStrike" cap="none" normalizeH="0" baseline="0" smtClean="0">
            <a:ln>
              <a:noFill/>
            </a:ln>
            <a:solidFill>
              <a:schemeClr val="hlink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400" b="0" i="0" u="none" strike="noStrike" cap="none" normalizeH="0" baseline="0" smtClean="0">
            <a:ln>
              <a:noFill/>
            </a:ln>
            <a:solidFill>
              <a:schemeClr val="hlink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Pwrpnt7 1">
        <a:dk1>
          <a:srgbClr val="000000"/>
        </a:dk1>
        <a:lt1>
          <a:srgbClr val="FFFFFF"/>
        </a:lt1>
        <a:dk2>
          <a:srgbClr val="000080"/>
        </a:dk2>
        <a:lt2>
          <a:srgbClr val="00FFFF"/>
        </a:lt2>
        <a:accent1>
          <a:srgbClr val="FF00FF"/>
        </a:accent1>
        <a:accent2>
          <a:srgbClr val="FF0000"/>
        </a:accent2>
        <a:accent3>
          <a:srgbClr val="AAAAC0"/>
        </a:accent3>
        <a:accent4>
          <a:srgbClr val="DADADA"/>
        </a:accent4>
        <a:accent5>
          <a:srgbClr val="FFAAFF"/>
        </a:accent5>
        <a:accent6>
          <a:srgbClr val="E70000"/>
        </a:accent6>
        <a:hlink>
          <a:srgbClr val="FFFF00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wrpnt7 2">
        <a:dk1>
          <a:srgbClr val="FFFF00"/>
        </a:dk1>
        <a:lt1>
          <a:srgbClr val="FFFFFF"/>
        </a:lt1>
        <a:dk2>
          <a:srgbClr val="000080"/>
        </a:dk2>
        <a:lt2>
          <a:srgbClr val="00FFFF"/>
        </a:lt2>
        <a:accent1>
          <a:srgbClr val="000000"/>
        </a:accent1>
        <a:accent2>
          <a:srgbClr val="FF0000"/>
        </a:accent2>
        <a:accent3>
          <a:srgbClr val="AAAAC0"/>
        </a:accent3>
        <a:accent4>
          <a:srgbClr val="DADADA"/>
        </a:accent4>
        <a:accent5>
          <a:srgbClr val="AAAAAA"/>
        </a:accent5>
        <a:accent6>
          <a:srgbClr val="E70000"/>
        </a:accent6>
        <a:hlink>
          <a:srgbClr val="000000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wrpnt7 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wrpnt7 4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wrpnt7 5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wrpnt7 6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wrpnt7 7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wrpnt7 8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wrpnt7 9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Static" id="{74CFE094-E4E1-46A4-8A79-C4E2C114CF43}" vid="{47EC37A6-BCF1-462B-AFC5-F2C6CFCB8D3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Static</Template>
  <TotalTime>1163</TotalTime>
  <Words>36</Words>
  <Application>Microsoft Office PowerPoint</Application>
  <PresentationFormat>A4 Paper (210x297 mm)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Static</vt:lpstr>
      <vt:lpstr>Figure 2  Minimum hourly wage rates (2023)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Growth rates in selected industrial countries</dc:title>
  <dc:creator>John Sloman</dc:creator>
  <cp:lastModifiedBy>John Sloman</cp:lastModifiedBy>
  <cp:revision>108</cp:revision>
  <dcterms:created xsi:type="dcterms:W3CDTF">2001-03-09T21:38:37Z</dcterms:created>
  <dcterms:modified xsi:type="dcterms:W3CDTF">2024-11-02T10:18:22Z</dcterms:modified>
</cp:coreProperties>
</file>