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3"/>
  </p:notesMasterIdLst>
  <p:sldIdLst>
    <p:sldId id="26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800080"/>
    <a:srgbClr val="000099"/>
    <a:srgbClr val="006666"/>
    <a:srgbClr val="CCFF99"/>
    <a:srgbClr val="0000CC"/>
    <a:srgbClr val="663300"/>
    <a:srgbClr val="003300"/>
    <a:srgbClr val="3366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0929"/>
  </p:normalViewPr>
  <p:slideViewPr>
    <p:cSldViewPr>
      <p:cViewPr varScale="1">
        <p:scale>
          <a:sx n="91" d="100"/>
          <a:sy n="91" d="100"/>
        </p:scale>
        <p:origin x="1445" y="3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22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49E5CD6-7BCC-4428-AEB3-F361F2EF14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7C0B6FB-DB58-42F6-AF69-921343EA8C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59DBA04-C8EF-40BA-8953-3DFE0558C68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77724B46-3142-4D6C-8BBE-35F6201EC32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BF9E96E2-15A4-4F16-B164-E6C4998F6D3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F89152E8-B52C-4D7B-8465-48FEEC1A2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00E0FDF-5B08-478B-ACA6-9C0D840A93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3ED9714F-F1CF-4FE5-8FB2-47C8E3936B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A2B751-CAC8-4292-86BF-6E51B28C3516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91BD78B5-F5A9-48E6-8128-718E371BE1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 noProof="1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D89D079-7F3B-47B9-BA3E-1AD3858A62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73138" y="688975"/>
            <a:ext cx="4913312" cy="3403600"/>
          </a:xfrm>
          <a:ln cap="flat"/>
        </p:spPr>
      </p:sp>
    </p:spTree>
    <p:extLst>
      <p:ext uri="{BB962C8B-B14F-4D97-AF65-F5344CB8AC3E}">
        <p14:creationId xmlns:p14="http://schemas.microsoft.com/office/powerpoint/2010/main" val="4154239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062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15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761" y="3"/>
            <a:ext cx="2304521" cy="617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"/>
            <a:ext cx="6753622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80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50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6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198" indent="0">
              <a:buNone/>
              <a:defRPr sz="2000"/>
            </a:lvl2pPr>
            <a:lvl3pPr marL="914395" indent="0">
              <a:buNone/>
              <a:defRPr sz="1800"/>
            </a:lvl3pPr>
            <a:lvl4pPr marL="1371592" indent="0">
              <a:buNone/>
              <a:defRPr sz="1600"/>
            </a:lvl4pPr>
            <a:lvl5pPr marL="1828789" indent="0">
              <a:buNone/>
              <a:defRPr sz="1600"/>
            </a:lvl5pPr>
            <a:lvl6pPr marL="2285987" indent="0">
              <a:buNone/>
              <a:defRPr sz="1600"/>
            </a:lvl6pPr>
            <a:lvl7pPr marL="2743185" indent="0">
              <a:buNone/>
              <a:defRPr sz="1600"/>
            </a:lvl7pPr>
            <a:lvl8pPr marL="3200381" indent="0">
              <a:buNone/>
              <a:defRPr sz="1600"/>
            </a:lvl8pPr>
            <a:lvl9pPr marL="3657579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871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1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3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365128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33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904281" cy="551469"/>
          </a:xfrm>
          <a:effectLst>
            <a:outerShdw dist="12700" dir="2700000" algn="ctr" rotWithShape="0">
              <a:schemeClr val="tx1"/>
            </a:outerShdw>
          </a:effectLst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99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649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235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247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9F961F-14A6-482B-AE62-B97DA43A9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4181" y="0"/>
            <a:ext cx="8420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7966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r" defTabSz="761996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198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395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592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789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898" indent="-3428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>
            <a:extLst>
              <a:ext uri="{FF2B5EF4-FFF2-40B4-BE49-F238E27FC236}">
                <a16:creationId xmlns:a16="http://schemas.microsoft.com/office/drawing/2014/main" id="{BE36E08D-B5B8-47AC-9DCC-B94372C41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214" y="5589754"/>
            <a:ext cx="3847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B373C93C-15BE-4CAB-8713-4FD8ACCC64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7143" y="5665955"/>
            <a:ext cx="14523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dirty="0">
                <a:latin typeface="Arial" panose="020B0604020202020204" pitchFamily="34" charset="0"/>
              </a:rPr>
              <a:t>Q of labour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FCFE934A-3F52-466F-AB90-A93DE3DC0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230" y="198605"/>
            <a:ext cx="343043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>
                <a:latin typeface="Arial" panose="020B0604020202020204" pitchFamily="34" charset="0"/>
              </a:rPr>
              <a:t>£</a:t>
            </a:r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4950F6C9-7998-4634-ABE8-EC380B0DB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7241" y="4821404"/>
            <a:ext cx="851195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chemeClr val="accent2"/>
                </a:solidFill>
                <a:latin typeface="Arial" panose="020B0604020202020204" pitchFamily="34" charset="0"/>
              </a:rPr>
              <a:t>MRP</a:t>
            </a:r>
            <a:r>
              <a:rPr lang="en-GB" altLang="en-US" sz="2000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L</a:t>
            </a:r>
          </a:p>
        </p:txBody>
      </p:sp>
      <p:sp>
        <p:nvSpPr>
          <p:cNvPr id="15368" name="Rectangle 8">
            <a:extLst>
              <a:ext uri="{FF2B5EF4-FFF2-40B4-BE49-F238E27FC236}">
                <a16:creationId xmlns:a16="http://schemas.microsoft.com/office/drawing/2014/main" id="{285B7B18-7BEA-4254-AD34-F4888E072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552" y="4014954"/>
            <a:ext cx="570670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rgbClr val="990099"/>
                </a:solidFill>
                <a:latin typeface="Arial" panose="020B0604020202020204" pitchFamily="34" charset="0"/>
              </a:rPr>
              <a:t>W</a:t>
            </a:r>
            <a:r>
              <a:rPr lang="en-GB" altLang="en-US" sz="2000" baseline="-25000" dirty="0">
                <a:solidFill>
                  <a:srgbClr val="990099"/>
                </a:solidFill>
                <a:latin typeface="Arial" panose="020B0604020202020204" pitchFamily="34" charset="0"/>
              </a:rPr>
              <a:t>1 </a:t>
            </a:r>
          </a:p>
        </p:txBody>
      </p:sp>
      <p:sp>
        <p:nvSpPr>
          <p:cNvPr id="15369" name="Line 9">
            <a:extLst>
              <a:ext uri="{FF2B5EF4-FFF2-40B4-BE49-F238E27FC236}">
                <a16:creationId xmlns:a16="http://schemas.microsoft.com/office/drawing/2014/main" id="{EFF6CE8C-C49F-49D1-A613-560B22E97C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74989" y="1105067"/>
            <a:ext cx="3175" cy="4470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7176C20B-1487-4529-BC32-C017771BD4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9864" y="4235617"/>
            <a:ext cx="163512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1" name="Rectangle 11">
            <a:extLst>
              <a:ext uri="{FF2B5EF4-FFF2-40B4-BE49-F238E27FC236}">
                <a16:creationId xmlns:a16="http://schemas.microsoft.com/office/drawing/2014/main" id="{366C7DEF-D2E2-43CD-9A1B-65F64E804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5340" y="5597786"/>
            <a:ext cx="47929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chemeClr val="tx2"/>
                </a:solidFill>
                <a:latin typeface="Arial" panose="020B0604020202020204" pitchFamily="34" charset="0"/>
              </a:rPr>
              <a:t>Q</a:t>
            </a:r>
            <a:r>
              <a:rPr lang="en-GB" altLang="en-US" sz="2000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5372" name="Line 12">
            <a:extLst>
              <a:ext uri="{FF2B5EF4-FFF2-40B4-BE49-F238E27FC236}">
                <a16:creationId xmlns:a16="http://schemas.microsoft.com/office/drawing/2014/main" id="{3074B957-115B-486F-93E8-21DDE8972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577054"/>
            <a:ext cx="760965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3" name="Line 13">
            <a:extLst>
              <a:ext uri="{FF2B5EF4-FFF2-40B4-BE49-F238E27FC236}">
                <a16:creationId xmlns:a16="http://schemas.microsoft.com/office/drawing/2014/main" id="{E22E89F6-E67F-4AC0-A378-4CEC29D135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43054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4" name="Rectangle 14">
            <a:extLst>
              <a:ext uri="{FF2B5EF4-FFF2-40B4-BE49-F238E27FC236}">
                <a16:creationId xmlns:a16="http://schemas.microsoft.com/office/drawing/2014/main" id="{5DEFEDF1-174D-4AE9-98B8-CD3ED2230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941" y="2040104"/>
            <a:ext cx="570670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chemeClr val="folHlink"/>
                </a:solidFill>
                <a:latin typeface="Arial" panose="020B0604020202020204" pitchFamily="34" charset="0"/>
              </a:rPr>
              <a:t>W</a:t>
            </a:r>
            <a:r>
              <a:rPr lang="en-GB" altLang="en-US" sz="2000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3 </a:t>
            </a:r>
          </a:p>
        </p:txBody>
      </p:sp>
      <p:sp>
        <p:nvSpPr>
          <p:cNvPr id="15375" name="Rectangle 15">
            <a:extLst>
              <a:ext uri="{FF2B5EF4-FFF2-40B4-BE49-F238E27FC236}">
                <a16:creationId xmlns:a16="http://schemas.microsoft.com/office/drawing/2014/main" id="{12B01D59-7FF2-4069-8022-953FB8C16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1070" y="316079"/>
            <a:ext cx="77425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rgbClr val="000099"/>
                </a:solidFill>
                <a:latin typeface="Arial" panose="020B0604020202020204" pitchFamily="34" charset="0"/>
              </a:rPr>
              <a:t>MC</a:t>
            </a:r>
            <a:r>
              <a:rPr lang="en-GB" altLang="en-US" sz="2000" baseline="-25000" dirty="0">
                <a:solidFill>
                  <a:srgbClr val="000099"/>
                </a:solidFill>
                <a:latin typeface="Arial" panose="020B0604020202020204" pitchFamily="34" charset="0"/>
              </a:rPr>
              <a:t>L</a:t>
            </a:r>
            <a:r>
              <a:rPr lang="en-GB" altLang="en-US" sz="2000" baseline="-50000" dirty="0">
                <a:solidFill>
                  <a:srgbClr val="000099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5376" name="Arc 16">
            <a:extLst>
              <a:ext uri="{FF2B5EF4-FFF2-40B4-BE49-F238E27FC236}">
                <a16:creationId xmlns:a16="http://schemas.microsoft.com/office/drawing/2014/main" id="{F28D2890-5FE8-4EF6-99FC-9DC0B20F89AE}"/>
              </a:ext>
            </a:extLst>
          </p:cNvPr>
          <p:cNvSpPr>
            <a:spLocks/>
          </p:cNvSpPr>
          <p:nvPr/>
        </p:nvSpPr>
        <p:spPr bwMode="auto">
          <a:xfrm rot="21540000">
            <a:off x="730250" y="946318"/>
            <a:ext cx="6362700" cy="5595937"/>
          </a:xfrm>
          <a:custGeom>
            <a:avLst/>
            <a:gdLst>
              <a:gd name="G0" fmla="+- 0 0 0"/>
              <a:gd name="G1" fmla="+- 20655 0 0"/>
              <a:gd name="G2" fmla="+- 21600 0 0"/>
              <a:gd name="T0" fmla="*/ 6319 w 21212"/>
              <a:gd name="T1" fmla="*/ 0 h 20655"/>
              <a:gd name="T2" fmla="*/ 21212 w 21212"/>
              <a:gd name="T3" fmla="*/ 16578 h 20655"/>
              <a:gd name="T4" fmla="*/ 0 w 21212"/>
              <a:gd name="T5" fmla="*/ 20655 h 206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12" h="20655" fill="none" extrusionOk="0">
                <a:moveTo>
                  <a:pt x="6319" y="-1"/>
                </a:moveTo>
                <a:cubicBezTo>
                  <a:pt x="13970" y="2340"/>
                  <a:pt x="19701" y="8720"/>
                  <a:pt x="21211" y="16578"/>
                </a:cubicBezTo>
              </a:path>
              <a:path w="21212" h="20655" stroke="0" extrusionOk="0">
                <a:moveTo>
                  <a:pt x="6319" y="-1"/>
                </a:moveTo>
                <a:cubicBezTo>
                  <a:pt x="13970" y="2340"/>
                  <a:pt x="19701" y="8720"/>
                  <a:pt x="21211" y="16578"/>
                </a:cubicBezTo>
                <a:lnTo>
                  <a:pt x="0" y="20655"/>
                </a:lnTo>
                <a:close/>
              </a:path>
            </a:pathLst>
          </a:custGeom>
          <a:noFill/>
          <a:ln w="41275" cap="rnd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7" name="Line 17">
            <a:extLst>
              <a:ext uri="{FF2B5EF4-FFF2-40B4-BE49-F238E27FC236}">
                <a16:creationId xmlns:a16="http://schemas.microsoft.com/office/drawing/2014/main" id="{8549CBC5-526B-4E39-AAD0-697DFD1949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60601" y="765342"/>
            <a:ext cx="906463" cy="3829050"/>
          </a:xfrm>
          <a:prstGeom prst="line">
            <a:avLst/>
          </a:prstGeom>
          <a:noFill/>
          <a:ln w="41275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8" name="Line 18">
            <a:extLst>
              <a:ext uri="{FF2B5EF4-FFF2-40B4-BE49-F238E27FC236}">
                <a16:creationId xmlns:a16="http://schemas.microsoft.com/office/drawing/2014/main" id="{39EF7B2E-71BA-4A61-938C-4CD7D20F43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74888" y="2263943"/>
            <a:ext cx="2798762" cy="2744787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9" name="Oval 19">
            <a:extLst>
              <a:ext uri="{FF2B5EF4-FFF2-40B4-BE49-F238E27FC236}">
                <a16:creationId xmlns:a16="http://schemas.microsoft.com/office/drawing/2014/main" id="{D733911E-D1C1-4923-BCB9-AFF7E826E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5775" y="4168942"/>
            <a:ext cx="107950" cy="107950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80" name="Rectangle 20">
            <a:extLst>
              <a:ext uri="{FF2B5EF4-FFF2-40B4-BE49-F238E27FC236}">
                <a16:creationId xmlns:a16="http://schemas.microsoft.com/office/drawing/2014/main" id="{3608173D-86D3-4B2E-AF8E-422D466F3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4976" y="2213142"/>
            <a:ext cx="1852613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chemeClr val="folHlink"/>
                </a:solidFill>
                <a:latin typeface="Arial" panose="020B0604020202020204" pitchFamily="34" charset="0"/>
              </a:rPr>
              <a:t>MC</a:t>
            </a:r>
            <a:r>
              <a:rPr lang="en-GB" altLang="en-US" sz="2000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L</a:t>
            </a:r>
            <a:r>
              <a:rPr lang="en-GB" altLang="en-US" sz="2000" baseline="-50000" dirty="0">
                <a:solidFill>
                  <a:schemeClr val="folHlink"/>
                </a:solidFill>
                <a:latin typeface="Arial" panose="020B0604020202020204" pitchFamily="34" charset="0"/>
              </a:rPr>
              <a:t>2 </a:t>
            </a:r>
            <a:r>
              <a:rPr lang="en-GB" altLang="en-US" sz="2000" dirty="0">
                <a:solidFill>
                  <a:schemeClr val="folHlink"/>
                </a:solidFill>
                <a:latin typeface="Arial" panose="020B0604020202020204" pitchFamily="34" charset="0"/>
              </a:rPr>
              <a:t>= </a:t>
            </a:r>
            <a:r>
              <a:rPr lang="en-GB" altLang="en-US" sz="2000" i="1" dirty="0">
                <a:solidFill>
                  <a:schemeClr val="folHlink"/>
                </a:solidFill>
                <a:latin typeface="Arial" panose="020B0604020202020204" pitchFamily="34" charset="0"/>
              </a:rPr>
              <a:t>AC</a:t>
            </a:r>
            <a:r>
              <a:rPr lang="en-GB" altLang="en-US" sz="2000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L</a:t>
            </a:r>
            <a:r>
              <a:rPr lang="en-GB" altLang="en-US" sz="2000" baseline="-50000" dirty="0">
                <a:solidFill>
                  <a:schemeClr val="folHlink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5381" name="Line 21">
            <a:extLst>
              <a:ext uri="{FF2B5EF4-FFF2-40B4-BE49-F238E27FC236}">
                <a16:creationId xmlns:a16="http://schemas.microsoft.com/office/drawing/2014/main" id="{1A2D0873-EF61-41DE-A96A-2050EE7FC4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60951" y="511343"/>
            <a:ext cx="1768475" cy="1768475"/>
          </a:xfrm>
          <a:prstGeom prst="line">
            <a:avLst/>
          </a:prstGeom>
          <a:noFill/>
          <a:ln w="41275">
            <a:solidFill>
              <a:srgbClr val="99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82" name="Line 22">
            <a:extLst>
              <a:ext uri="{FF2B5EF4-FFF2-40B4-BE49-F238E27FC236}">
                <a16:creationId xmlns:a16="http://schemas.microsoft.com/office/drawing/2014/main" id="{BFD3A313-C454-4370-8C01-AF158B289C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235368"/>
            <a:ext cx="0" cy="330993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83" name="Rectangle 23">
            <a:extLst>
              <a:ext uri="{FF2B5EF4-FFF2-40B4-BE49-F238E27FC236}">
                <a16:creationId xmlns:a16="http://schemas.microsoft.com/office/drawing/2014/main" id="{B555BE50-0BFB-4BDD-AD7A-389FB5D57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7653" y="5610393"/>
            <a:ext cx="47929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chemeClr val="folHlink"/>
                </a:solidFill>
                <a:latin typeface="Arial" panose="020B0604020202020204" pitchFamily="34" charset="0"/>
              </a:rPr>
              <a:t>Q</a:t>
            </a:r>
            <a:r>
              <a:rPr lang="en-GB" altLang="en-US" sz="2000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5385" name="Line 25">
            <a:extLst>
              <a:ext uri="{FF2B5EF4-FFF2-40B4-BE49-F238E27FC236}">
                <a16:creationId xmlns:a16="http://schemas.microsoft.com/office/drawing/2014/main" id="{8ECED988-A136-4CAD-BAAF-67B786D8B1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1926" y="1124117"/>
            <a:ext cx="4779963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86" name="Rectangle 26">
            <a:extLst>
              <a:ext uri="{FF2B5EF4-FFF2-40B4-BE49-F238E27FC236}">
                <a16:creationId xmlns:a16="http://schemas.microsoft.com/office/drawing/2014/main" id="{764E6829-5289-4240-822E-408235953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941" y="933617"/>
            <a:ext cx="570670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chemeClr val="accent1"/>
                </a:solidFill>
                <a:latin typeface="Arial" panose="020B0604020202020204" pitchFamily="34" charset="0"/>
              </a:rPr>
              <a:t>W</a:t>
            </a:r>
            <a:r>
              <a:rPr lang="en-GB" altLang="en-US" sz="2000" baseline="-25000" dirty="0">
                <a:solidFill>
                  <a:schemeClr val="accent1"/>
                </a:solidFill>
                <a:latin typeface="Arial" panose="020B0604020202020204" pitchFamily="34" charset="0"/>
              </a:rPr>
              <a:t>2 </a:t>
            </a:r>
          </a:p>
        </p:txBody>
      </p:sp>
      <p:sp>
        <p:nvSpPr>
          <p:cNvPr id="15387" name="Oval 27">
            <a:extLst>
              <a:ext uri="{FF2B5EF4-FFF2-40B4-BE49-F238E27FC236}">
                <a16:creationId xmlns:a16="http://schemas.microsoft.com/office/drawing/2014/main" id="{84BCE808-D774-4CBC-9312-8C76221E8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363" y="1079667"/>
            <a:ext cx="107950" cy="107950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88" name="Line 28">
            <a:extLst>
              <a:ext uri="{FF2B5EF4-FFF2-40B4-BE49-F238E27FC236}">
                <a16:creationId xmlns:a16="http://schemas.microsoft.com/office/drawing/2014/main" id="{0A9D0CBF-2E96-4FE0-A560-260530AB4B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3038" y="2244892"/>
            <a:ext cx="3638550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9" name="Oval 29">
            <a:extLst>
              <a:ext uri="{FF2B5EF4-FFF2-40B4-BE49-F238E27FC236}">
                <a16:creationId xmlns:a16="http://schemas.microsoft.com/office/drawing/2014/main" id="{CA85300A-E711-4E95-B0B4-CEEC4A71A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788" y="2184567"/>
            <a:ext cx="107950" cy="107950"/>
          </a:xfrm>
          <a:prstGeom prst="ellipse">
            <a:avLst/>
          </a:prstGeom>
          <a:solidFill>
            <a:srgbClr val="CCFFCC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90" name="Rectangle 30">
            <a:extLst>
              <a:ext uri="{FF2B5EF4-FFF2-40B4-BE49-F238E27FC236}">
                <a16:creationId xmlns:a16="http://schemas.microsoft.com/office/drawing/2014/main" id="{3A3593CE-AB8B-418B-B99A-B25371336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251" y="571667"/>
            <a:ext cx="1852613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algn="l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 dirty="0">
                <a:solidFill>
                  <a:srgbClr val="990099"/>
                </a:solidFill>
                <a:latin typeface="Arial" panose="020B0604020202020204" pitchFamily="34" charset="0"/>
              </a:rPr>
              <a:t>S</a:t>
            </a:r>
            <a:r>
              <a:rPr lang="en-GB" altLang="en-US" sz="2000" baseline="-25000" dirty="0">
                <a:solidFill>
                  <a:srgbClr val="990099"/>
                </a:solidFill>
                <a:latin typeface="Arial" panose="020B0604020202020204" pitchFamily="34" charset="0"/>
              </a:rPr>
              <a:t>L</a:t>
            </a:r>
            <a:r>
              <a:rPr lang="en-GB" altLang="en-US" sz="2000" baseline="-50000" dirty="0">
                <a:solidFill>
                  <a:srgbClr val="990099"/>
                </a:solidFill>
                <a:latin typeface="Arial" panose="020B0604020202020204" pitchFamily="34" charset="0"/>
              </a:rPr>
              <a:t>1</a:t>
            </a:r>
            <a:r>
              <a:rPr lang="en-GB" altLang="en-US" sz="2000" dirty="0">
                <a:solidFill>
                  <a:srgbClr val="990099"/>
                </a:solidFill>
                <a:latin typeface="Arial" panose="020B0604020202020204" pitchFamily="34" charset="0"/>
              </a:rPr>
              <a:t> (= </a:t>
            </a:r>
            <a:r>
              <a:rPr lang="en-GB" altLang="en-US" sz="2000" i="1" dirty="0">
                <a:solidFill>
                  <a:srgbClr val="990099"/>
                </a:solidFill>
                <a:latin typeface="Arial" panose="020B0604020202020204" pitchFamily="34" charset="0"/>
              </a:rPr>
              <a:t>AC</a:t>
            </a:r>
            <a:r>
              <a:rPr lang="en-GB" altLang="en-US" sz="2000" baseline="-25000" dirty="0">
                <a:solidFill>
                  <a:srgbClr val="990099"/>
                </a:solidFill>
                <a:latin typeface="Arial" panose="020B0604020202020204" pitchFamily="34" charset="0"/>
              </a:rPr>
              <a:t>L</a:t>
            </a:r>
            <a:r>
              <a:rPr lang="en-GB" altLang="en-US" sz="2000" baseline="-50000" dirty="0">
                <a:solidFill>
                  <a:srgbClr val="990099"/>
                </a:solidFill>
                <a:latin typeface="Arial" panose="020B0604020202020204" pitchFamily="34" charset="0"/>
              </a:rPr>
              <a:t>1</a:t>
            </a:r>
            <a:r>
              <a:rPr lang="en-GB" altLang="en-US" sz="2000" dirty="0">
                <a:solidFill>
                  <a:srgbClr val="990099"/>
                </a:solidFill>
                <a:latin typeface="Arial" panose="020B0604020202020204" pitchFamily="34" charset="0"/>
              </a:rPr>
              <a:t>)</a:t>
            </a:r>
            <a:endParaRPr lang="en-GB" altLang="en-US" sz="2000" baseline="-50000" dirty="0">
              <a:solidFill>
                <a:srgbClr val="990099"/>
              </a:solidFill>
              <a:latin typeface="Arial" panose="020B0604020202020204" pitchFamily="34" charset="0"/>
            </a:endParaRPr>
          </a:p>
        </p:txBody>
      </p:sp>
      <p:sp>
        <p:nvSpPr>
          <p:cNvPr id="33" name="Rectangle 30">
            <a:extLst>
              <a:ext uri="{FF2B5EF4-FFF2-40B4-BE49-F238E27FC236}">
                <a16:creationId xmlns:a16="http://schemas.microsoft.com/office/drawing/2014/main" id="{A81B8DD5-BF2C-4A7B-9799-557549FA8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059760"/>
            <a:ext cx="9905999" cy="609600"/>
          </a:xfrm>
          <a:noFill/>
          <a:ln/>
          <a:effectLst/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GB" altLang="en-US" sz="2500" dirty="0">
                <a:solidFill>
                  <a:schemeClr val="tx1"/>
                </a:solidFill>
              </a:rPr>
              <a:t>Figure 4  </a:t>
            </a:r>
            <a:r>
              <a:rPr lang="en-GB" altLang="en-US" sz="2500" b="0" dirty="0">
                <a:solidFill>
                  <a:schemeClr val="tx1"/>
                </a:solidFill>
              </a:rPr>
              <a:t>Effect of a minimum wage under monopsony</a:t>
            </a:r>
          </a:p>
        </p:txBody>
      </p:sp>
    </p:spTree>
    <p:extLst>
      <p:ext uri="{BB962C8B-B14F-4D97-AF65-F5344CB8AC3E}">
        <p14:creationId xmlns:p14="http://schemas.microsoft.com/office/powerpoint/2010/main" val="389347262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Theme5">
  <a:themeElements>
    <a:clrScheme name="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0066"/>
      </a:hlink>
      <a:folHlink>
        <a:srgbClr val="00660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5" id="{62534DB5-442B-411F-87B7-E8F004C9CE2B}" vid="{94F17C29-F329-49C3-B4A6-B433234E8B2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Theme5</Template>
  <TotalTime>438</TotalTime>
  <Words>29</Words>
  <Application>Microsoft Office PowerPoint</Application>
  <PresentationFormat>A4 Paper (210x297 mm)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Theme5</vt:lpstr>
      <vt:lpstr>Figure 4  Effect of a minimum wage under monopsony</vt:lpstr>
    </vt:vector>
  </TitlesOfParts>
  <Company>UWE,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IT SERVICES</dc:creator>
  <cp:lastModifiedBy>John Sloman</cp:lastModifiedBy>
  <cp:revision>71</cp:revision>
  <dcterms:created xsi:type="dcterms:W3CDTF">2001-02-26T09:15:36Z</dcterms:created>
  <dcterms:modified xsi:type="dcterms:W3CDTF">2024-11-03T08:08:01Z</dcterms:modified>
</cp:coreProperties>
</file>