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7" r:id="rId1"/>
  </p:sldMasterIdLst>
  <p:notesMasterIdLst>
    <p:notesMasterId r:id="rId3"/>
  </p:notesMasterIdLst>
  <p:sldIdLst>
    <p:sldId id="261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99FF99"/>
    <a:srgbClr val="00875A"/>
    <a:srgbClr val="339933"/>
    <a:srgbClr val="0066FF"/>
    <a:srgbClr val="660066"/>
    <a:srgbClr val="827062"/>
    <a:srgbClr val="006666"/>
    <a:srgbClr val="336600"/>
    <a:srgbClr val="F3E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napToGrid="0">
      <p:cViewPr varScale="1">
        <p:scale>
          <a:sx n="95" d="100"/>
          <a:sy n="95" d="100"/>
        </p:scale>
        <p:origin x="1471" y="3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4B2E045-34AD-449A-8481-BBB7C556BCC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18C03B7-5D02-4121-BC53-72A6D5986FD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55DE2FC0-E8A9-4D19-A337-0E1B650A47F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C076E35-95F6-4529-A5E7-2C3B7E7744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65D5DD23-9D28-40AD-AF0A-37EA5FA1921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328B7A7-6BB7-4ABE-B9E8-D7B315CE57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CA0FBAB-C647-4960-9306-B7D1A64E69D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7FE572C1-579A-4940-B0F1-FBDC322936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F72C0-56F3-4035-9E4A-1DF77316F962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B290F16A-DB90-44AF-BE5E-A7389BFE7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altLang="en-US" noProof="1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5A003C0-5267-4DE2-9259-D64FE673F3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2025" y="692150"/>
            <a:ext cx="4933950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98" indent="0" algn="ctr">
              <a:buNone/>
              <a:defRPr sz="2000"/>
            </a:lvl2pPr>
            <a:lvl3pPr marL="914395" indent="0" algn="ctr">
              <a:buNone/>
              <a:defRPr sz="1800"/>
            </a:lvl3pPr>
            <a:lvl4pPr marL="1371592" indent="0" algn="ctr">
              <a:buNone/>
              <a:defRPr sz="1600"/>
            </a:lvl4pPr>
            <a:lvl5pPr marL="1828789" indent="0" algn="ctr">
              <a:buNone/>
              <a:defRPr sz="1600"/>
            </a:lvl5pPr>
            <a:lvl6pPr marL="2285987" indent="0" algn="ctr">
              <a:buNone/>
              <a:defRPr sz="1600"/>
            </a:lvl6pPr>
            <a:lvl7pPr marL="2743185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86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611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9761" y="3"/>
            <a:ext cx="2304521" cy="617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"/>
            <a:ext cx="6753622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50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84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1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6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198" indent="0">
              <a:buNone/>
              <a:defRPr sz="2000"/>
            </a:lvl2pPr>
            <a:lvl3pPr marL="914395" indent="0">
              <a:buNone/>
              <a:defRPr sz="1800"/>
            </a:lvl3pPr>
            <a:lvl4pPr marL="1371592" indent="0">
              <a:buNone/>
              <a:defRPr sz="1600"/>
            </a:lvl4pPr>
            <a:lvl5pPr marL="1828789" indent="0">
              <a:buNone/>
              <a:defRPr sz="1600"/>
            </a:lvl5pPr>
            <a:lvl6pPr marL="2285987" indent="0">
              <a:buNone/>
              <a:defRPr sz="1600"/>
            </a:lvl6pPr>
            <a:lvl7pPr marL="2743185" indent="0">
              <a:buNone/>
              <a:defRPr sz="1600"/>
            </a:lvl7pPr>
            <a:lvl8pPr marL="3200381" indent="0">
              <a:buNone/>
              <a:defRPr sz="1600"/>
            </a:lvl8pPr>
            <a:lvl9pPr marL="3657579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857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1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006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365128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21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4281" cy="566738"/>
          </a:xfrm>
          <a:effectLst>
            <a:outerShdw dist="12700" dir="2700000" algn="tl" rotWithShape="0">
              <a:prstClr val="black"/>
            </a:outerShdw>
          </a:effectLst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899026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3207814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2021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96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B9F961F-14A6-482B-AE62-B97DA43A9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4181" y="0"/>
            <a:ext cx="84201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1035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 spd="slow">
    <p:wipe dir="r"/>
  </p:transition>
  <p:txStyles>
    <p:titleStyle>
      <a:lvl1pPr algn="r" defTabSz="761996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198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395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592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789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898" indent="-3428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7E0F792-FEFC-4CE1-8DF5-C23BA0016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714987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0AE9ACD-6CFD-4972-8E1D-C6A396E5B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714987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5336FFDB-7E29-4350-B40B-0027C653F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214" y="5651490"/>
            <a:ext cx="405560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200" dirty="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0D9D6736-C1FD-452A-A2DC-A49865214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3874" y="5740816"/>
            <a:ext cx="1583767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 dirty="0">
                <a:latin typeface="Arial" panose="020B0604020202020204" pitchFamily="34" charset="0"/>
              </a:rPr>
              <a:t>Q of labour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3EC04626-1FA6-4CDC-87FA-9BA85DD3A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230" y="31738"/>
            <a:ext cx="343043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>
                <a:latin typeface="Arial" panose="020B0604020202020204" pitchFamily="34" charset="0"/>
              </a:rPr>
              <a:t>£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BD6C075B-BB1F-4800-B50E-85E5ECD19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6343" y="4416375"/>
            <a:ext cx="120182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i="1" dirty="0">
                <a:solidFill>
                  <a:schemeClr val="tx2"/>
                </a:solidFill>
                <a:latin typeface="Arial" panose="020B0604020202020204" pitchFamily="34" charset="0"/>
              </a:rPr>
              <a:t>MRP</a:t>
            </a:r>
            <a:r>
              <a:rPr lang="en-GB" altLang="en-US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L</a:t>
            </a:r>
            <a:r>
              <a:rPr lang="en-GB" altLang="en-US" baseline="-40000" dirty="0">
                <a:solidFill>
                  <a:schemeClr val="tx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0488" name="Arc 8">
            <a:extLst>
              <a:ext uri="{FF2B5EF4-FFF2-40B4-BE49-F238E27FC236}">
                <a16:creationId xmlns:a16="http://schemas.microsoft.com/office/drawing/2014/main" id="{3741FB6E-5226-44C6-8ACA-166E21A21072}"/>
              </a:ext>
            </a:extLst>
          </p:cNvPr>
          <p:cNvSpPr>
            <a:spLocks/>
          </p:cNvSpPr>
          <p:nvPr/>
        </p:nvSpPr>
        <p:spPr bwMode="auto">
          <a:xfrm rot="21540000">
            <a:off x="2163764" y="696901"/>
            <a:ext cx="4937125" cy="4632325"/>
          </a:xfrm>
          <a:custGeom>
            <a:avLst/>
            <a:gdLst>
              <a:gd name="G0" fmla="+- 0 0 0"/>
              <a:gd name="G1" fmla="+- 21569 0 0"/>
              <a:gd name="G2" fmla="+- 21600 0 0"/>
              <a:gd name="T0" fmla="*/ 1153 w 21348"/>
              <a:gd name="T1" fmla="*/ 0 h 21569"/>
              <a:gd name="T2" fmla="*/ 21348 w 21348"/>
              <a:gd name="T3" fmla="*/ 18279 h 21569"/>
              <a:gd name="T4" fmla="*/ 0 w 21348"/>
              <a:gd name="T5" fmla="*/ 21569 h 21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48" h="21569" fill="none" extrusionOk="0">
                <a:moveTo>
                  <a:pt x="1153" y="-1"/>
                </a:moveTo>
                <a:cubicBezTo>
                  <a:pt x="11362" y="545"/>
                  <a:pt x="19790" y="8174"/>
                  <a:pt x="21347" y="18279"/>
                </a:cubicBezTo>
              </a:path>
              <a:path w="21348" h="21569" stroke="0" extrusionOk="0">
                <a:moveTo>
                  <a:pt x="1153" y="-1"/>
                </a:moveTo>
                <a:cubicBezTo>
                  <a:pt x="11362" y="545"/>
                  <a:pt x="19790" y="8174"/>
                  <a:pt x="21347" y="18279"/>
                </a:cubicBezTo>
                <a:lnTo>
                  <a:pt x="0" y="21569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9" name="Line 9">
            <a:extLst>
              <a:ext uri="{FF2B5EF4-FFF2-40B4-BE49-F238E27FC236}">
                <a16:creationId xmlns:a16="http://schemas.microsoft.com/office/drawing/2014/main" id="{F806B81D-C1D4-4A54-8773-A65690E6C2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60600" y="961098"/>
            <a:ext cx="3136900" cy="37592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id="{22AF7712-20D5-48B6-B45B-CFB245F38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293" y="3930728"/>
            <a:ext cx="609141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 i="1">
                <a:latin typeface="Arial" panose="020B0604020202020204" pitchFamily="34" charset="0"/>
              </a:rPr>
              <a:t>W</a:t>
            </a:r>
            <a:r>
              <a:rPr lang="en-GB" altLang="en-US" sz="2200" baseline="-25000">
                <a:latin typeface="Arial" panose="020B0604020202020204" pitchFamily="34" charset="0"/>
              </a:rPr>
              <a:t>1 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id="{6FEAAB31-0AAC-4A3E-8436-4CF5A1A98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1713" y="1776900"/>
            <a:ext cx="1795363" cy="770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i="1" dirty="0">
                <a:solidFill>
                  <a:schemeClr val="folHlink"/>
                </a:solidFill>
                <a:latin typeface="Arial" panose="020B0604020202020204" pitchFamily="34" charset="0"/>
              </a:rPr>
              <a:t>AC</a:t>
            </a:r>
            <a:r>
              <a:rPr lang="en-GB" altLang="en-US" baseline="-25000" dirty="0">
                <a:solidFill>
                  <a:schemeClr val="folHlink"/>
                </a:solidFill>
                <a:latin typeface="Arial" panose="020B0604020202020204" pitchFamily="34" charset="0"/>
              </a:rPr>
              <a:t>L</a:t>
            </a:r>
            <a:r>
              <a:rPr lang="en-GB" altLang="en-US" baseline="-40000" dirty="0">
                <a:solidFill>
                  <a:schemeClr val="folHlink"/>
                </a:solidFill>
                <a:latin typeface="Arial" panose="020B0604020202020204" pitchFamily="34" charset="0"/>
              </a:rPr>
              <a:t>2</a:t>
            </a:r>
            <a:r>
              <a:rPr lang="en-GB" altLang="en-US" baseline="-25000" dirty="0">
                <a:solidFill>
                  <a:schemeClr val="folHlink"/>
                </a:solidFill>
                <a:latin typeface="Arial" panose="020B0604020202020204" pitchFamily="34" charset="0"/>
              </a:rPr>
              <a:t> </a:t>
            </a:r>
            <a:r>
              <a:rPr lang="en-GB" altLang="en-US" dirty="0">
                <a:solidFill>
                  <a:schemeClr val="folHlink"/>
                </a:solidFill>
                <a:latin typeface="Symbol" panose="05050102010706020507" pitchFamily="18" charset="2"/>
              </a:rPr>
              <a:t>=  </a:t>
            </a:r>
            <a:r>
              <a:rPr lang="en-GB" altLang="en-US" i="1" dirty="0">
                <a:solidFill>
                  <a:schemeClr val="folHlink"/>
                </a:solidFill>
                <a:latin typeface="Arial" panose="020B0604020202020204" pitchFamily="34" charset="0"/>
              </a:rPr>
              <a:t>W</a:t>
            </a:r>
            <a:r>
              <a:rPr lang="en-GB" altLang="en-US" baseline="-25000" dirty="0">
                <a:solidFill>
                  <a:schemeClr val="folHlink"/>
                </a:solidFill>
                <a:latin typeface="Arial" panose="020B0604020202020204" pitchFamily="34" charset="0"/>
              </a:rPr>
              <a:t>2</a:t>
            </a:r>
            <a:r>
              <a:rPr lang="en-GB" altLang="en-US" i="1" dirty="0">
                <a:solidFill>
                  <a:schemeClr val="folHlink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en-GB" altLang="en-US" sz="2000" dirty="0">
                <a:solidFill>
                  <a:schemeClr val="folHlink"/>
                </a:solidFill>
                <a:latin typeface="Arial" panose="020B0604020202020204" pitchFamily="34" charset="0"/>
              </a:rPr>
              <a:t>(supply curve)</a:t>
            </a:r>
          </a:p>
        </p:txBody>
      </p:sp>
      <p:sp>
        <p:nvSpPr>
          <p:cNvPr id="20492" name="Line 12">
            <a:extLst>
              <a:ext uri="{FF2B5EF4-FFF2-40B4-BE49-F238E27FC236}">
                <a16:creationId xmlns:a16="http://schemas.microsoft.com/office/drawing/2014/main" id="{29494AB2-62E1-456A-8129-FC568E97976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02305" y="1264799"/>
            <a:ext cx="15478" cy="4390701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3" name="Line 13">
            <a:extLst>
              <a:ext uri="{FF2B5EF4-FFF2-40B4-BE49-F238E27FC236}">
                <a16:creationId xmlns:a16="http://schemas.microsoft.com/office/drawing/2014/main" id="{E1843145-E577-4900-9ED6-0E854F585D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9864" y="4169017"/>
            <a:ext cx="3074004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A0F5CB5D-6A03-47C2-93B2-8852D2217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9415" y="5672965"/>
            <a:ext cx="509755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 i="1" dirty="0">
                <a:latin typeface="Arial" panose="020B0604020202020204" pitchFamily="34" charset="0"/>
              </a:rPr>
              <a:t>Q</a:t>
            </a:r>
            <a:r>
              <a:rPr lang="en-GB" altLang="en-US" sz="2200" baseline="-25000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0498" name="Line 18">
            <a:extLst>
              <a:ext uri="{FF2B5EF4-FFF2-40B4-BE49-F238E27FC236}">
                <a16:creationId xmlns:a16="http://schemas.microsoft.com/office/drawing/2014/main" id="{EFC6A85A-6467-422E-968A-0082786ACB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5642801"/>
            <a:ext cx="7800474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9" name="Line 19">
            <a:extLst>
              <a:ext uri="{FF2B5EF4-FFF2-40B4-BE49-F238E27FC236}">
                <a16:creationId xmlns:a16="http://schemas.microsoft.com/office/drawing/2014/main" id="{174E9526-53D8-467F-9B9D-410C0FD535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58737"/>
            <a:ext cx="0" cy="548406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00" name="Line 20">
            <a:extLst>
              <a:ext uri="{FF2B5EF4-FFF2-40B4-BE49-F238E27FC236}">
                <a16:creationId xmlns:a16="http://schemas.microsoft.com/office/drawing/2014/main" id="{B36935D0-4009-41FF-AD49-0F9695BF91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9062" y="2939329"/>
            <a:ext cx="5065712" cy="2195512"/>
          </a:xfrm>
          <a:prstGeom prst="line">
            <a:avLst/>
          </a:prstGeom>
          <a:noFill/>
          <a:ln w="38100">
            <a:solidFill>
              <a:srgbClr val="00875A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01" name="Line 21">
            <a:extLst>
              <a:ext uri="{FF2B5EF4-FFF2-40B4-BE49-F238E27FC236}">
                <a16:creationId xmlns:a16="http://schemas.microsoft.com/office/drawing/2014/main" id="{8439E64A-979A-4569-8C4A-54DCD7F0D24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49388" y="3423727"/>
            <a:ext cx="3074903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03" name="Oval 23">
            <a:extLst>
              <a:ext uri="{FF2B5EF4-FFF2-40B4-BE49-F238E27FC236}">
                <a16:creationId xmlns:a16="http://schemas.microsoft.com/office/drawing/2014/main" id="{4CDB06C8-7A44-4161-82E7-0BD743184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0368" y="4113768"/>
            <a:ext cx="127000" cy="127000"/>
          </a:xfrm>
          <a:prstGeom prst="ellipse">
            <a:avLst/>
          </a:prstGeom>
          <a:solidFill>
            <a:srgbClr val="99FF99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4" name="Rectangle 24">
            <a:extLst>
              <a:ext uri="{FF2B5EF4-FFF2-40B4-BE49-F238E27FC236}">
                <a16:creationId xmlns:a16="http://schemas.microsoft.com/office/drawing/2014/main" id="{2E8AF6BD-B16B-475B-B3D2-3B662E874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593" y="3188035"/>
            <a:ext cx="609141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 i="1" dirty="0">
                <a:latin typeface="Arial" panose="020B0604020202020204" pitchFamily="34" charset="0"/>
              </a:rPr>
              <a:t>W</a:t>
            </a:r>
            <a:r>
              <a:rPr lang="en-GB" altLang="en-US" sz="2200" baseline="-25000" dirty="0">
                <a:latin typeface="Arial" panose="020B0604020202020204" pitchFamily="34" charset="0"/>
              </a:rPr>
              <a:t>2 </a:t>
            </a:r>
          </a:p>
        </p:txBody>
      </p:sp>
      <p:sp>
        <p:nvSpPr>
          <p:cNvPr id="20505" name="Rectangle 25">
            <a:extLst>
              <a:ext uri="{FF2B5EF4-FFF2-40B4-BE49-F238E27FC236}">
                <a16:creationId xmlns:a16="http://schemas.microsoft.com/office/drawing/2014/main" id="{702F9BD5-2874-4643-9184-AEBC5A4F2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6133" y="90985"/>
            <a:ext cx="892873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i="1" dirty="0">
                <a:solidFill>
                  <a:schemeClr val="accent2"/>
                </a:solidFill>
                <a:latin typeface="Arial" panose="020B0604020202020204" pitchFamily="34" charset="0"/>
              </a:rPr>
              <a:t>MC</a:t>
            </a:r>
            <a:r>
              <a:rPr lang="en-GB" altLang="en-US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L</a:t>
            </a:r>
            <a:r>
              <a:rPr lang="en-GB" altLang="en-US" baseline="-40000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0507" name="Rectangle 27">
            <a:extLst>
              <a:ext uri="{FF2B5EF4-FFF2-40B4-BE49-F238E27FC236}">
                <a16:creationId xmlns:a16="http://schemas.microsoft.com/office/drawing/2014/main" id="{6F4BAFE2-DE46-4071-9004-C617292933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194971"/>
            <a:ext cx="9904281" cy="566738"/>
          </a:xfrm>
          <a:effectLst/>
        </p:spPr>
        <p:txBody>
          <a:bodyPr/>
          <a:lstStyle/>
          <a:p>
            <a:r>
              <a:rPr lang="en-GB" altLang="en-US" b="0" dirty="0">
                <a:solidFill>
                  <a:schemeClr val="tx1"/>
                </a:solidFill>
              </a:rPr>
              <a:t>Labour market</a:t>
            </a:r>
          </a:p>
        </p:txBody>
      </p:sp>
      <p:sp>
        <p:nvSpPr>
          <p:cNvPr id="31" name="Arc 8">
            <a:extLst>
              <a:ext uri="{FF2B5EF4-FFF2-40B4-BE49-F238E27FC236}">
                <a16:creationId xmlns:a16="http://schemas.microsoft.com/office/drawing/2014/main" id="{4451D962-D5B9-4415-831C-CE1D61BD679A}"/>
              </a:ext>
            </a:extLst>
          </p:cNvPr>
          <p:cNvSpPr>
            <a:spLocks/>
          </p:cNvSpPr>
          <p:nvPr/>
        </p:nvSpPr>
        <p:spPr bwMode="auto">
          <a:xfrm rot="21540000">
            <a:off x="1666461" y="1222284"/>
            <a:ext cx="4937125" cy="4632325"/>
          </a:xfrm>
          <a:custGeom>
            <a:avLst/>
            <a:gdLst>
              <a:gd name="G0" fmla="+- 0 0 0"/>
              <a:gd name="G1" fmla="+- 21569 0 0"/>
              <a:gd name="G2" fmla="+- 21600 0 0"/>
              <a:gd name="T0" fmla="*/ 1153 w 21348"/>
              <a:gd name="T1" fmla="*/ 0 h 21569"/>
              <a:gd name="T2" fmla="*/ 21348 w 21348"/>
              <a:gd name="T3" fmla="*/ 18279 h 21569"/>
              <a:gd name="T4" fmla="*/ 0 w 21348"/>
              <a:gd name="T5" fmla="*/ 21569 h 21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48" h="21569" fill="none" extrusionOk="0">
                <a:moveTo>
                  <a:pt x="1153" y="-1"/>
                </a:moveTo>
                <a:cubicBezTo>
                  <a:pt x="11362" y="545"/>
                  <a:pt x="19790" y="8174"/>
                  <a:pt x="21347" y="18279"/>
                </a:cubicBezTo>
              </a:path>
              <a:path w="21348" h="21569" stroke="0" extrusionOk="0">
                <a:moveTo>
                  <a:pt x="1153" y="-1"/>
                </a:moveTo>
                <a:cubicBezTo>
                  <a:pt x="11362" y="545"/>
                  <a:pt x="19790" y="8174"/>
                  <a:pt x="21347" y="18279"/>
                </a:cubicBezTo>
                <a:lnTo>
                  <a:pt x="0" y="21569"/>
                </a:lnTo>
                <a:close/>
              </a:path>
            </a:pathLst>
          </a:custGeom>
          <a:noFill/>
          <a:ln w="38100" cap="rnd">
            <a:solidFill>
              <a:srgbClr val="00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" name="Rectangle 7">
            <a:extLst>
              <a:ext uri="{FF2B5EF4-FFF2-40B4-BE49-F238E27FC236}">
                <a16:creationId xmlns:a16="http://schemas.microsoft.com/office/drawing/2014/main" id="{7F43E901-5838-40E0-AC99-0BF47E678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576" y="4916130"/>
            <a:ext cx="109805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i="1" dirty="0">
                <a:solidFill>
                  <a:srgbClr val="0066FF"/>
                </a:solidFill>
                <a:latin typeface="Arial" panose="020B0604020202020204" pitchFamily="34" charset="0"/>
              </a:rPr>
              <a:t>MRP</a:t>
            </a:r>
            <a:r>
              <a:rPr lang="en-GB" altLang="en-US" baseline="-25000" dirty="0">
                <a:solidFill>
                  <a:srgbClr val="0066FF"/>
                </a:solidFill>
                <a:latin typeface="Arial" panose="020B0604020202020204" pitchFamily="34" charset="0"/>
              </a:rPr>
              <a:t>L</a:t>
            </a:r>
            <a:r>
              <a:rPr lang="en-GB" altLang="en-US" baseline="-40000" dirty="0">
                <a:solidFill>
                  <a:srgbClr val="0066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3" name="Line 9">
            <a:extLst>
              <a:ext uri="{FF2B5EF4-FFF2-40B4-BE49-F238E27FC236}">
                <a16:creationId xmlns:a16="http://schemas.microsoft.com/office/drawing/2014/main" id="{5C941612-EE0D-4CE1-A3A9-285B50850B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6042" y="431707"/>
            <a:ext cx="3136900" cy="3759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" name="Line 20">
            <a:extLst>
              <a:ext uri="{FF2B5EF4-FFF2-40B4-BE49-F238E27FC236}">
                <a16:creationId xmlns:a16="http://schemas.microsoft.com/office/drawing/2014/main" id="{4572111B-9B88-4910-A507-D0EDD8BAA7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02966" y="2181113"/>
            <a:ext cx="5065712" cy="2195512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" name="Oval 14">
            <a:extLst>
              <a:ext uri="{FF2B5EF4-FFF2-40B4-BE49-F238E27FC236}">
                <a16:creationId xmlns:a16="http://schemas.microsoft.com/office/drawing/2014/main" id="{9D59A87C-9D95-40D4-BF41-74758D3A7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3009" y="1188613"/>
            <a:ext cx="127000" cy="127000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" name="Oval 23">
            <a:extLst>
              <a:ext uri="{FF2B5EF4-FFF2-40B4-BE49-F238E27FC236}">
                <a16:creationId xmlns:a16="http://schemas.microsoft.com/office/drawing/2014/main" id="{3532C7ED-5F65-4361-A3EB-A0443CD5A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331" y="3359786"/>
            <a:ext cx="127000" cy="127000"/>
          </a:xfrm>
          <a:prstGeom prst="ellipse">
            <a:avLst/>
          </a:prstGeom>
          <a:solidFill>
            <a:srgbClr val="99FF99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7" name="Rectangle 11">
            <a:extLst>
              <a:ext uri="{FF2B5EF4-FFF2-40B4-BE49-F238E27FC236}">
                <a16:creationId xmlns:a16="http://schemas.microsoft.com/office/drawing/2014/main" id="{002E7A59-FFE0-4AE6-90F0-0CF339A34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016" y="2527455"/>
            <a:ext cx="1795363" cy="770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i="1">
                <a:solidFill>
                  <a:srgbClr val="00875A"/>
                </a:solidFill>
                <a:latin typeface="Arial" panose="020B0604020202020204" pitchFamily="34" charset="0"/>
              </a:rPr>
              <a:t>AC</a:t>
            </a:r>
            <a:r>
              <a:rPr lang="en-GB" altLang="en-US" baseline="-25000">
                <a:solidFill>
                  <a:srgbClr val="00875A"/>
                </a:solidFill>
                <a:latin typeface="Arial" panose="020B0604020202020204" pitchFamily="34" charset="0"/>
              </a:rPr>
              <a:t>L</a:t>
            </a:r>
            <a:r>
              <a:rPr lang="en-GB" altLang="en-US" baseline="-40000">
                <a:solidFill>
                  <a:srgbClr val="00875A"/>
                </a:solidFill>
                <a:latin typeface="Arial" panose="020B0604020202020204" pitchFamily="34" charset="0"/>
              </a:rPr>
              <a:t>1</a:t>
            </a:r>
            <a:r>
              <a:rPr lang="en-GB" altLang="en-US" baseline="-25000">
                <a:solidFill>
                  <a:srgbClr val="00875A"/>
                </a:solidFill>
                <a:latin typeface="Arial" panose="020B0604020202020204" pitchFamily="34" charset="0"/>
              </a:rPr>
              <a:t> </a:t>
            </a:r>
            <a:r>
              <a:rPr lang="en-GB" altLang="en-US">
                <a:solidFill>
                  <a:srgbClr val="00875A"/>
                </a:solidFill>
                <a:latin typeface="Symbol" panose="05050102010706020507" pitchFamily="18" charset="2"/>
              </a:rPr>
              <a:t>=  </a:t>
            </a:r>
            <a:r>
              <a:rPr lang="en-GB" altLang="en-US" i="1" dirty="0">
                <a:solidFill>
                  <a:srgbClr val="00875A"/>
                </a:solidFill>
                <a:latin typeface="Arial" panose="020B0604020202020204" pitchFamily="34" charset="0"/>
              </a:rPr>
              <a:t>W</a:t>
            </a:r>
            <a:r>
              <a:rPr lang="en-GB" altLang="en-US" baseline="-25000" dirty="0">
                <a:solidFill>
                  <a:srgbClr val="00875A"/>
                </a:solidFill>
                <a:latin typeface="Arial" panose="020B0604020202020204" pitchFamily="34" charset="0"/>
              </a:rPr>
              <a:t>1</a:t>
            </a:r>
            <a:r>
              <a:rPr lang="en-GB" altLang="en-US" i="1" dirty="0">
                <a:solidFill>
                  <a:srgbClr val="00875A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en-GB" altLang="en-US" sz="2000" dirty="0">
                <a:solidFill>
                  <a:srgbClr val="00875A"/>
                </a:solidFill>
                <a:latin typeface="Arial" panose="020B0604020202020204" pitchFamily="34" charset="0"/>
              </a:rPr>
              <a:t>(supply curve)</a:t>
            </a:r>
          </a:p>
        </p:txBody>
      </p:sp>
      <p:sp>
        <p:nvSpPr>
          <p:cNvPr id="20494" name="Oval 14">
            <a:extLst>
              <a:ext uri="{FF2B5EF4-FFF2-40B4-BE49-F238E27FC236}">
                <a16:creationId xmlns:a16="http://schemas.microsoft.com/office/drawing/2014/main" id="{7DABE42F-2021-4055-97E5-02F50E4A8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5000" y="1958640"/>
            <a:ext cx="127000" cy="127000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" name="Rectangle 25">
            <a:extLst>
              <a:ext uri="{FF2B5EF4-FFF2-40B4-BE49-F238E27FC236}">
                <a16:creationId xmlns:a16="http://schemas.microsoft.com/office/drawing/2014/main" id="{5ADEC6AF-E8B1-4A54-9D3D-C5520B308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0" y="604727"/>
            <a:ext cx="892873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i="1" dirty="0">
                <a:solidFill>
                  <a:srgbClr val="FF5050"/>
                </a:solidFill>
                <a:latin typeface="Arial" panose="020B0604020202020204" pitchFamily="34" charset="0"/>
              </a:rPr>
              <a:t>MC</a:t>
            </a:r>
            <a:r>
              <a:rPr lang="en-GB" altLang="en-US" baseline="-25000" dirty="0">
                <a:solidFill>
                  <a:srgbClr val="FF5050"/>
                </a:solidFill>
                <a:latin typeface="Arial" panose="020B0604020202020204" pitchFamily="34" charset="0"/>
              </a:rPr>
              <a:t>L</a:t>
            </a:r>
            <a:r>
              <a:rPr lang="en-GB" altLang="en-US" baseline="-40000" dirty="0">
                <a:solidFill>
                  <a:srgbClr val="FF5050"/>
                </a:solidFill>
                <a:latin typeface="Arial" panose="020B0604020202020204" pitchFamily="34" charset="0"/>
              </a:rP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Figures plain">
  <a:themeElements>
    <a:clrScheme name="">
      <a:dk1>
        <a:srgbClr val="000000"/>
      </a:dk1>
      <a:lt1>
        <a:srgbClr val="FFFFFF"/>
      </a:lt1>
      <a:dk2>
        <a:srgbClr val="0000CC"/>
      </a:dk2>
      <a:lt2>
        <a:srgbClr val="4D4D4D"/>
      </a:lt2>
      <a:accent1>
        <a:srgbClr val="6633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DAA"/>
      </a:accent5>
      <a:accent6>
        <a:srgbClr val="B90000"/>
      </a:accent6>
      <a:hlink>
        <a:srgbClr val="660066"/>
      </a:hlink>
      <a:folHlink>
        <a:srgbClr val="006600"/>
      </a:folHlink>
    </a:clrScheme>
    <a:fontScheme name="Pwrpnt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80"/>
        </a:dk2>
        <a:lt2>
          <a:srgbClr val="00FFFF"/>
        </a:lt2>
        <a:accent1>
          <a:srgbClr val="FF00FF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FFAAFF"/>
        </a:accent5>
        <a:accent6>
          <a:srgbClr val="E70000"/>
        </a:accent6>
        <a:hlink>
          <a:srgbClr val="FFFF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2">
        <a:dk1>
          <a:srgbClr val="FFFF00"/>
        </a:dk1>
        <a:lt1>
          <a:srgbClr val="FFFFFF"/>
        </a:lt1>
        <a:dk2>
          <a:srgbClr val="000080"/>
        </a:dk2>
        <a:lt2>
          <a:srgbClr val="00FFFF"/>
        </a:lt2>
        <a:accent1>
          <a:srgbClr val="000000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AAAAAA"/>
        </a:accent5>
        <a:accent6>
          <a:srgbClr val="E70000"/>
        </a:accent6>
        <a:hlink>
          <a:srgbClr val="0000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igures plain" id="{D8CFB3A3-8CAE-49DF-81CF-02BA340AB4A7}" vid="{84FC3FA4-A396-49F7-84E6-87CB264E771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Figures plain</Template>
  <TotalTime>1285</TotalTime>
  <Words>29</Words>
  <Application>Microsoft Office PowerPoint</Application>
  <PresentationFormat>A4 Paper (210x297 mm)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Symbol</vt:lpstr>
      <vt:lpstr>Times New Roman</vt:lpstr>
      <vt:lpstr>Figures plain</vt:lpstr>
      <vt:lpstr>Labour market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161</cp:revision>
  <dcterms:created xsi:type="dcterms:W3CDTF">2002-11-17T23:04:00Z</dcterms:created>
  <dcterms:modified xsi:type="dcterms:W3CDTF">2020-03-09T09:08:23Z</dcterms:modified>
</cp:coreProperties>
</file>