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FFDC"/>
    <a:srgbClr val="1A7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931657581263884E-2"/>
          <c:y val="2.0004141845358158E-2"/>
          <c:w val="0.89396577831617197"/>
          <c:h val="0.7465094646671658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Local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1"/>
              </a:solidFill>
              <a:ln w="15875"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EA3-4215-99E2-6F0F963B13F6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EA3-4215-99E2-6F0F963B13F6}"/>
              </c:ext>
            </c:extLst>
          </c:dPt>
          <c:cat>
            <c:strRef>
              <c:f>Sheet1!$A$2:$A$19</c:f>
              <c:strCache>
                <c:ptCount val="18"/>
                <c:pt idx="0">
                  <c:v>Ireland</c:v>
                </c:pt>
                <c:pt idx="1">
                  <c:v>Netherlands</c:v>
                </c:pt>
                <c:pt idx="2">
                  <c:v>UK</c:v>
                </c:pt>
                <c:pt idx="3">
                  <c:v>Türkiye</c:v>
                </c:pt>
                <c:pt idx="4">
                  <c:v>Poland</c:v>
                </c:pt>
                <c:pt idx="5">
                  <c:v>Italy</c:v>
                </c:pt>
                <c:pt idx="6">
                  <c:v>Norway</c:v>
                </c:pt>
                <c:pt idx="7">
                  <c:v>France</c:v>
                </c:pt>
                <c:pt idx="8">
                  <c:v>Belgium</c:v>
                </c:pt>
                <c:pt idx="9">
                  <c:v>Korea</c:v>
                </c:pt>
                <c:pt idx="10">
                  <c:v>Australia</c:v>
                </c:pt>
                <c:pt idx="11">
                  <c:v>Japan</c:v>
                </c:pt>
                <c:pt idx="12">
                  <c:v>Spain</c:v>
                </c:pt>
                <c:pt idx="13">
                  <c:v>Average*</c:v>
                </c:pt>
                <c:pt idx="14">
                  <c:v>Germany</c:v>
                </c:pt>
                <c:pt idx="15">
                  <c:v>USA</c:v>
                </c:pt>
                <c:pt idx="16">
                  <c:v>Sweden</c:v>
                </c:pt>
                <c:pt idx="17">
                  <c:v>Canada</c:v>
                </c:pt>
              </c:strCache>
            </c:strRef>
          </c:cat>
          <c:val>
            <c:numRef>
              <c:f>Sheet1!$B$2:$B$19</c:f>
              <c:numCache>
                <c:formatCode>0.00</c:formatCode>
                <c:ptCount val="18"/>
                <c:pt idx="0">
                  <c:v>1.4150943396226416</c:v>
                </c:pt>
                <c:pt idx="1">
                  <c:v>3.0612244897959178</c:v>
                </c:pt>
                <c:pt idx="2">
                  <c:v>4.8571428571428568</c:v>
                </c:pt>
                <c:pt idx="3">
                  <c:v>9.0517241379310338</c:v>
                </c:pt>
                <c:pt idx="4">
                  <c:v>10.285714285714285</c:v>
                </c:pt>
                <c:pt idx="5">
                  <c:v>10.817307692307692</c:v>
                </c:pt>
                <c:pt idx="6">
                  <c:v>12.709832134292567</c:v>
                </c:pt>
                <c:pt idx="7">
                  <c:v>14.383561643835616</c:v>
                </c:pt>
                <c:pt idx="8">
                  <c:v>4.7732696897374698</c:v>
                </c:pt>
                <c:pt idx="9">
                  <c:v>17.472118959107807</c:v>
                </c:pt>
                <c:pt idx="10">
                  <c:v>3.0100334448160537</c:v>
                </c:pt>
                <c:pt idx="11">
                  <c:v>22.255192878338274</c:v>
                </c:pt>
                <c:pt idx="12">
                  <c:v>7.9670329670329663</c:v>
                </c:pt>
                <c:pt idx="13">
                  <c:v>7.1428571428571415</c:v>
                </c:pt>
                <c:pt idx="14">
                  <c:v>8.8709677419354822</c:v>
                </c:pt>
                <c:pt idx="15">
                  <c:v>14.453125000000004</c:v>
                </c:pt>
                <c:pt idx="16">
                  <c:v>35.817307692307693</c:v>
                </c:pt>
                <c:pt idx="17">
                  <c:v>8.3573487031700289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3-4215-99E2-6F0F963B13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Regional/State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A3-4215-99E2-6F0F963B13F6}"/>
              </c:ext>
            </c:extLst>
          </c:dPt>
          <c:cat>
            <c:strRef>
              <c:f>Sheet1!$A$2:$A$19</c:f>
              <c:strCache>
                <c:ptCount val="18"/>
                <c:pt idx="0">
                  <c:v>Ireland</c:v>
                </c:pt>
                <c:pt idx="1">
                  <c:v>Netherlands</c:v>
                </c:pt>
                <c:pt idx="2">
                  <c:v>UK</c:v>
                </c:pt>
                <c:pt idx="3">
                  <c:v>Türkiye</c:v>
                </c:pt>
                <c:pt idx="4">
                  <c:v>Poland</c:v>
                </c:pt>
                <c:pt idx="5">
                  <c:v>Italy</c:v>
                </c:pt>
                <c:pt idx="6">
                  <c:v>Norway</c:v>
                </c:pt>
                <c:pt idx="7">
                  <c:v>France</c:v>
                </c:pt>
                <c:pt idx="8">
                  <c:v>Belgium</c:v>
                </c:pt>
                <c:pt idx="9">
                  <c:v>Korea</c:v>
                </c:pt>
                <c:pt idx="10">
                  <c:v>Australia</c:v>
                </c:pt>
                <c:pt idx="11">
                  <c:v>Japan</c:v>
                </c:pt>
                <c:pt idx="12">
                  <c:v>Spain</c:v>
                </c:pt>
                <c:pt idx="13">
                  <c:v>Average*</c:v>
                </c:pt>
                <c:pt idx="14">
                  <c:v>Germany</c:v>
                </c:pt>
                <c:pt idx="15">
                  <c:v>USA</c:v>
                </c:pt>
                <c:pt idx="16">
                  <c:v>Sweden</c:v>
                </c:pt>
                <c:pt idx="17">
                  <c:v>Canada</c:v>
                </c:pt>
              </c:strCache>
            </c:strRef>
          </c:cat>
          <c:val>
            <c:numRef>
              <c:f>Sheet1!$C$2:$C$19</c:f>
              <c:numCache>
                <c:formatCode>0.00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9.7852028639618123</c:v>
                </c:pt>
                <c:pt idx="9">
                  <c:v>0</c:v>
                </c:pt>
                <c:pt idx="10">
                  <c:v>16.38795986622074</c:v>
                </c:pt>
                <c:pt idx="11">
                  <c:v>0</c:v>
                </c:pt>
                <c:pt idx="12">
                  <c:v>15.934065934065933</c:v>
                </c:pt>
                <c:pt idx="13">
                  <c:v>17.391304347826082</c:v>
                </c:pt>
                <c:pt idx="14">
                  <c:v>23.655913978494624</c:v>
                </c:pt>
                <c:pt idx="15">
                  <c:v>20.703125</c:v>
                </c:pt>
                <c:pt idx="16">
                  <c:v>0</c:v>
                </c:pt>
                <c:pt idx="17">
                  <c:v>38.040345821325651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A3-4215-99E2-6F0F963B13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overlap val="100"/>
        <c:axId val="421829288"/>
        <c:axId val="421826768"/>
      </c:barChart>
      <c:catAx>
        <c:axId val="42182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1826768"/>
        <c:crosses val="autoZero"/>
        <c:auto val="1"/>
        <c:lblAlgn val="ctr"/>
        <c:lblOffset val="100"/>
        <c:noMultiLvlLbl val="0"/>
      </c:catAx>
      <c:valAx>
        <c:axId val="42182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Percentage of total tax revenue</a:t>
                </a:r>
              </a:p>
            </c:rich>
          </c:tx>
          <c:layout>
            <c:manualLayout>
              <c:xMode val="edge"/>
              <c:yMode val="edge"/>
              <c:x val="2.5641025641025641E-3"/>
              <c:y val="0.120127770603174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;[Red]0" sourceLinked="0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1829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37564102564102"/>
          <c:y val="0.10779716487238912"/>
          <c:w val="0.3035433070866142"/>
          <c:h val="6.8112051642106958E-2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9BB1B-A7EF-4C69-A96C-C8964F546EE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A814D-40B4-4BF9-9C26-E75496124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39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A814D-40B4-4BF9-9C26-E754961248E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7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8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5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57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5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4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34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13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13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29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8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94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FABF31-B303-41D9-B5BC-8E387D15EE8C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A6812-0D7A-4900-A539-B23F32C85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20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51913A7-D076-467D-D8D8-EB07966D8B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0057584"/>
              </p:ext>
            </p:extLst>
          </p:nvPr>
        </p:nvGraphicFramePr>
        <p:xfrm>
          <a:off x="7503" y="-10541"/>
          <a:ext cx="9906000" cy="6273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A65F84C-D605-3FFD-A8BA-95A3CF76FF32}"/>
              </a:ext>
            </a:extLst>
          </p:cNvPr>
          <p:cNvSpPr txBox="1"/>
          <p:nvPr/>
        </p:nvSpPr>
        <p:spPr>
          <a:xfrm>
            <a:off x="1" y="6319233"/>
            <a:ext cx="9906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Local and regional/state tax revenues as a % of total tax revenues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58542E-A186-6859-7FFF-C23844F8A50A}"/>
              </a:ext>
            </a:extLst>
          </p:cNvPr>
          <p:cNvSpPr txBox="1"/>
          <p:nvPr/>
        </p:nvSpPr>
        <p:spPr>
          <a:xfrm>
            <a:off x="8285409" y="5984314"/>
            <a:ext cx="13347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*Unweighted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66C48F-3662-4174-8463-A2FC255B0B80}"/>
              </a:ext>
            </a:extLst>
          </p:cNvPr>
          <p:cNvSpPr txBox="1"/>
          <p:nvPr/>
        </p:nvSpPr>
        <p:spPr>
          <a:xfrm>
            <a:off x="618186" y="6005779"/>
            <a:ext cx="36674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Source: </a:t>
            </a:r>
            <a:r>
              <a:rPr lang="en-GB" sz="1600" i="1" dirty="0"/>
              <a:t>Revenue Statistics 2025</a:t>
            </a:r>
            <a:r>
              <a:rPr lang="en-GB" sz="1600" dirty="0"/>
              <a:t>, OECD</a:t>
            </a:r>
          </a:p>
        </p:txBody>
      </p:sp>
    </p:spTree>
    <p:extLst>
      <p:ext uri="{BB962C8B-B14F-4D97-AF65-F5344CB8AC3E}">
        <p14:creationId xmlns:p14="http://schemas.microsoft.com/office/powerpoint/2010/main" val="3215446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29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4</cp:revision>
  <dcterms:created xsi:type="dcterms:W3CDTF">2026-07-02T10:54:47Z</dcterms:created>
  <dcterms:modified xsi:type="dcterms:W3CDTF">2026-07-02T13:28:04Z</dcterms:modified>
</cp:coreProperties>
</file>