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41094" firstSlideNum="6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85" autoAdjust="0"/>
    <p:restoredTop sz="90929"/>
  </p:normalViewPr>
  <p:slideViewPr>
    <p:cSldViewPr>
      <p:cViewPr varScale="1">
        <p:scale>
          <a:sx n="96" d="100"/>
          <a:sy n="96" d="100"/>
        </p:scale>
        <p:origin x="94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000003591939507"/>
          <c:y val="4.5023775067190401E-2"/>
          <c:w val="0.87"/>
          <c:h val="0.76158254757260613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Sheet1!$A$2</c:f>
              <c:strCache>
                <c:ptCount val="1"/>
                <c:pt idx="0">
                  <c:v>2000-07</c:v>
                </c:pt>
              </c:strCache>
            </c:strRef>
          </c:tx>
          <c:spPr>
            <a:solidFill>
              <a:srgbClr val="C00000"/>
            </a:solidFill>
            <a:ln w="28932">
              <a:noFill/>
            </a:ln>
          </c:spPr>
          <c:invertIfNegative val="0"/>
          <c:cat>
            <c:strRef>
              <c:f>Sheet1!$B$1:$L$1</c:f>
              <c:strCache>
                <c:ptCount val="11"/>
                <c:pt idx="0">
                  <c:v>UK</c:v>
                </c:pt>
                <c:pt idx="1">
                  <c:v>USA</c:v>
                </c:pt>
                <c:pt idx="2">
                  <c:v>Mature economies</c:v>
                </c:pt>
                <c:pt idx="3">
                  <c:v>Japan</c:v>
                </c:pt>
                <c:pt idx="4">
                  <c:v>France</c:v>
                </c:pt>
                <c:pt idx="5">
                  <c:v>Germany</c:v>
                </c:pt>
                <c:pt idx="6">
                  <c:v>Euro area</c:v>
                </c:pt>
                <c:pt idx="7">
                  <c:v>Australia</c:v>
                </c:pt>
                <c:pt idx="8">
                  <c:v>Canada</c:v>
                </c:pt>
                <c:pt idx="9">
                  <c:v>Italy</c:v>
                </c:pt>
                <c:pt idx="10">
                  <c:v>Ireland</c:v>
                </c:pt>
              </c:strCache>
            </c:strRef>
          </c:cat>
          <c:val>
            <c:numRef>
              <c:f>Sheet1!$B$2:$L$2</c:f>
              <c:numCache>
                <c:formatCode>General</c:formatCode>
                <c:ptCount val="11"/>
                <c:pt idx="0">
                  <c:v>2.2000000000000002</c:v>
                </c:pt>
                <c:pt idx="1">
                  <c:v>2.6</c:v>
                </c:pt>
                <c:pt idx="2">
                  <c:v>2.2999999999999998</c:v>
                </c:pt>
                <c:pt idx="3">
                  <c:v>2.2000000000000002</c:v>
                </c:pt>
                <c:pt idx="4">
                  <c:v>1.5</c:v>
                </c:pt>
                <c:pt idx="5">
                  <c:v>1.6</c:v>
                </c:pt>
                <c:pt idx="6">
                  <c:v>1.4</c:v>
                </c:pt>
                <c:pt idx="7">
                  <c:v>1.4</c:v>
                </c:pt>
                <c:pt idx="8">
                  <c:v>1.3</c:v>
                </c:pt>
                <c:pt idx="9">
                  <c:v>0.4</c:v>
                </c:pt>
                <c:pt idx="10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80-40CA-9C99-EEB4EFC0EACE}"/>
            </c:ext>
          </c:extLst>
        </c:ser>
        <c:ser>
          <c:idx val="0"/>
          <c:order val="1"/>
          <c:tx>
            <c:strRef>
              <c:f>Sheet1!$A$3</c:f>
              <c:strCache>
                <c:ptCount val="1"/>
                <c:pt idx="0">
                  <c:v>2010-17</c:v>
                </c:pt>
              </c:strCache>
            </c:strRef>
          </c:tx>
          <c:spPr>
            <a:solidFill>
              <a:srgbClr val="00B050"/>
            </a:solidFill>
            <a:ln w="28932">
              <a:noFill/>
            </a:ln>
          </c:spPr>
          <c:invertIfNegative val="0"/>
          <c:cat>
            <c:strRef>
              <c:f>Sheet1!$B$1:$L$1</c:f>
              <c:strCache>
                <c:ptCount val="11"/>
                <c:pt idx="0">
                  <c:v>UK</c:v>
                </c:pt>
                <c:pt idx="1">
                  <c:v>USA</c:v>
                </c:pt>
                <c:pt idx="2">
                  <c:v>Mature economies</c:v>
                </c:pt>
                <c:pt idx="3">
                  <c:v>Japan</c:v>
                </c:pt>
                <c:pt idx="4">
                  <c:v>France</c:v>
                </c:pt>
                <c:pt idx="5">
                  <c:v>Germany</c:v>
                </c:pt>
                <c:pt idx="6">
                  <c:v>Euro area</c:v>
                </c:pt>
                <c:pt idx="7">
                  <c:v>Australia</c:v>
                </c:pt>
                <c:pt idx="8">
                  <c:v>Canada</c:v>
                </c:pt>
                <c:pt idx="9">
                  <c:v>Italy</c:v>
                </c:pt>
                <c:pt idx="10">
                  <c:v>Ireland</c:v>
                </c:pt>
              </c:strCache>
            </c:strRef>
          </c:cat>
          <c:val>
            <c:numRef>
              <c:f>Sheet1!$B$3:$L$3</c:f>
              <c:numCache>
                <c:formatCode>General</c:formatCode>
                <c:ptCount val="11"/>
                <c:pt idx="0">
                  <c:v>0.5</c:v>
                </c:pt>
                <c:pt idx="1">
                  <c:v>1</c:v>
                </c:pt>
                <c:pt idx="2">
                  <c:v>1.2</c:v>
                </c:pt>
                <c:pt idx="3">
                  <c:v>1.5</c:v>
                </c:pt>
                <c:pt idx="4">
                  <c:v>0.9</c:v>
                </c:pt>
                <c:pt idx="5">
                  <c:v>1.2</c:v>
                </c:pt>
                <c:pt idx="6">
                  <c:v>1</c:v>
                </c:pt>
                <c:pt idx="7">
                  <c:v>1.1000000000000001</c:v>
                </c:pt>
                <c:pt idx="8">
                  <c:v>1.1000000000000001</c:v>
                </c:pt>
                <c:pt idx="9">
                  <c:v>0.5</c:v>
                </c:pt>
                <c:pt idx="1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80-40CA-9C99-EEB4EFC0EA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01881056"/>
        <c:axId val="1"/>
      </c:barChart>
      <c:catAx>
        <c:axId val="201881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617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1700" b="0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1"/>
        <c:noMultiLvlLbl val="0"/>
      </c:catAx>
      <c:valAx>
        <c:axId val="1"/>
        <c:scaling>
          <c:orientation val="minMax"/>
          <c:max val="4"/>
        </c:scaling>
        <c:delete val="0"/>
        <c:axPos val="l"/>
        <c:majorGridlines>
          <c:spPr>
            <a:ln w="3617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8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1800" dirty="0">
                    <a:effectLst/>
                  </a:rPr>
                  <a:t>Annual growth rate (%)</a:t>
                </a:r>
                <a:endParaRPr lang="en-GB" dirty="0">
                  <a:effectLst/>
                </a:endParaRPr>
              </a:p>
            </c:rich>
          </c:tx>
          <c:layout>
            <c:manualLayout>
              <c:xMode val="edge"/>
              <c:yMode val="edge"/>
              <c:x val="2.3333333333333334E-2"/>
              <c:y val="0.3127962085308057"/>
            </c:manualLayout>
          </c:layout>
          <c:overlay val="0"/>
          <c:spPr>
            <a:noFill/>
            <a:ln w="28932">
              <a:noFill/>
            </a:ln>
          </c:spPr>
        </c:title>
        <c:numFmt formatCode="0.0" sourceLinked="0"/>
        <c:majorTickMark val="out"/>
        <c:minorTickMark val="none"/>
        <c:tickLblPos val="nextTo"/>
        <c:spPr>
          <a:ln w="36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1881056"/>
        <c:crosses val="autoZero"/>
        <c:crossBetween val="between"/>
      </c:valAx>
      <c:spPr>
        <a:solidFill>
          <a:srgbClr val="FFFFFF"/>
        </a:solidFill>
        <a:ln w="3175">
          <a:solidFill>
            <a:schemeClr val="tx1"/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1800" b="0" i="0" u="none" strike="noStrike" baseline="0">
                <a:solidFill>
                  <a:srgbClr val="80008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800" b="0" i="0" u="none" strike="noStrike" baseline="0">
                <a:solidFill>
                  <a:srgbClr val="00B05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56166666666666665"/>
          <c:y val="7.3459715639810422E-2"/>
          <c:w val="0.14768001117093188"/>
          <c:h val="0.11527686801342381"/>
        </c:manualLayout>
      </c:layout>
      <c:overlay val="0"/>
      <c:spPr>
        <a:solidFill>
          <a:srgbClr val="FFFFE5"/>
        </a:solidFill>
        <a:ln w="14466">
          <a:solidFill>
            <a:srgbClr val="800000"/>
          </a:solidFill>
          <a:prstDash val="solid"/>
        </a:ln>
      </c:spPr>
      <c:txPr>
        <a:bodyPr/>
        <a:lstStyle/>
        <a:p>
          <a:pPr>
            <a:defRPr sz="18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05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260E78B-D11B-477A-BEE2-391CCCEAE05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693778-C3A1-4317-94B9-52F92353F58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75C8D253-D364-46F2-A5B3-B948998B57FB}" type="datetimeFigureOut">
              <a:rPr lang="en-GB" altLang="en-US"/>
              <a:pPr>
                <a:defRPr/>
              </a:pPr>
              <a:t>18/04/2019</a:t>
            </a:fld>
            <a:endParaRPr lang="en-GB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16D3D1B-9575-4D5E-AEEB-28E5ABDA2CC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7FB9400-69C2-493B-A8BD-CD607DAED5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  <a:endParaRPr lang="en-GB" altLang="en-US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9DB03E-D12A-484F-AC71-E291BDF4C02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C4BC7-99B2-4937-BE53-DD2CB2CDDA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71F2AA2-FB5B-40A3-8F2E-3FEB8C1BE2A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96C73B32-A7A1-420C-A5B7-99E25B174DA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C78797A-55F3-462C-BF79-91E86CD7F4F4}" type="slidenum">
              <a:rPr lang="en-GB" altLang="en-US"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GB" altLang="en-US">
              <a:cs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E545789E-5D8C-4A45-B0D9-E61CBEB5A8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9D0EED6C-8CE2-441C-A8D9-00B5E84197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20966-F766-4632-95BC-31BACE34DD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0141CD-6A20-4F84-9D72-27E6D348C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515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7EE03-E66B-4DEE-9931-231D9750E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5A2DA6-9358-4D1F-8B8A-3BADBD14BD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57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E135C4-5479-4E89-A528-27EE6A24FC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4413" cy="617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BFA8FB-68B9-449D-A303-0F05DA866E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176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2184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0E4DF-2E33-4CA5-B06A-0C3DA6048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805CA-AE6A-4A05-A9F6-D319C24D9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3079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C0CB0-3BF8-44BA-9BF2-F5F2A6613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85676-3CDC-411B-A1D2-FDA8A3BB6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1987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5066B-AB81-4654-A15F-5E299CDB9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72565-9B51-42DA-8DB2-3DE6A60AA8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9C7E23-04D8-41F4-914D-C2A32B21D1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406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E7975-6464-49F4-B643-00BC166FB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00843C-8275-44B6-9447-746836059C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E4F192-4448-499E-83D5-6BED63B59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BB7984-83C6-48C3-9C8B-8D1EDD314D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3F4D2E-85FD-454B-9C1F-A1208C2D23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48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EE512-006D-44F5-9595-F90B100BF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593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9199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5AB1A-71AF-4316-B42A-F91394DB4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A0C07-D019-4B5C-BB32-6B5044927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16F8F7-00C8-433F-A975-592868D527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80530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350C1-5088-479D-ABCC-02E1BDFB5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A5F1FD-924C-4549-8331-9BBCDDCB12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3D0579-E7B0-4425-A5FC-6B9E6EC8DB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4020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>
            <a:extLst>
              <a:ext uri="{FF2B5EF4-FFF2-40B4-BE49-F238E27FC236}">
                <a16:creationId xmlns:a16="http://schemas.microsoft.com/office/drawing/2014/main" id="{E9A20377-9CB8-4784-B684-EF9A6AD6BE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2413" cy="5334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folHlink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folHlink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folHlink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folHlink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folHlink"/>
          </a:solidFill>
          <a:latin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folHlink"/>
          </a:solidFill>
          <a:latin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folHlink"/>
          </a:solidFill>
          <a:latin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folHlink"/>
          </a:solidFill>
          <a:latin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folHlink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731D7664-B758-46A1-8334-03363658B7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7900865"/>
              </p:ext>
            </p:extLst>
          </p:nvPr>
        </p:nvGraphicFramePr>
        <p:xfrm>
          <a:off x="-57720" y="94350"/>
          <a:ext cx="9094216" cy="5562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5" name="Text Box 14">
            <a:extLst>
              <a:ext uri="{FF2B5EF4-FFF2-40B4-BE49-F238E27FC236}">
                <a16:creationId xmlns:a16="http://schemas.microsoft.com/office/drawing/2014/main" id="{C1DD738F-C4AB-4B51-8DD3-40205AB97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59635" y="6555341"/>
            <a:ext cx="9144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GB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Box 14">
            <a:extLst>
              <a:ext uri="{FF2B5EF4-FFF2-40B4-BE49-F238E27FC236}">
                <a16:creationId xmlns:a16="http://schemas.microsoft.com/office/drawing/2014/main" id="{A43E7071-7A2D-4601-B672-0D9E2D89E1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3654" y="5656900"/>
            <a:ext cx="9191307" cy="634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Aft>
                <a:spcPct val="20000"/>
              </a:spcAft>
            </a:pPr>
            <a:r>
              <a:rPr lang="en-GB" altLang="en-US" sz="1100" dirty="0">
                <a:latin typeface="Arial" panose="020B0604020202020204" pitchFamily="34" charset="0"/>
              </a:rPr>
              <a:t>Note: Mature economies include all 28 members of the European Union as well as Iceland, Norway and Switzerland,  Australia, Canada, Israel, Hong Kong, South Korea, New Zealand, Singapore, and Taiwan.</a:t>
            </a:r>
          </a:p>
          <a:p>
            <a:pPr>
              <a:spcAft>
                <a:spcPct val="20000"/>
              </a:spcAft>
            </a:pPr>
            <a:r>
              <a:rPr lang="en-GB" altLang="en-US" sz="1100" dirty="0">
                <a:latin typeface="Arial" panose="020B0604020202020204" pitchFamily="34" charset="0"/>
              </a:rPr>
              <a:t>Source: Based on data from </a:t>
            </a:r>
            <a:r>
              <a:rPr lang="en-GB" altLang="en-US" sz="1100" i="1" dirty="0">
                <a:latin typeface="Arial" panose="020B0604020202020204" pitchFamily="34" charset="0"/>
              </a:rPr>
              <a:t>The Conference Board Total Economy Database™ Summary Tables </a:t>
            </a:r>
            <a:r>
              <a:rPr lang="en-GB" altLang="en-US" sz="1100" dirty="0">
                <a:latin typeface="Arial" panose="020B0604020202020204" pitchFamily="34" charset="0"/>
              </a:rPr>
              <a:t>(April 2019) 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DEE8C6C9-D861-4DEB-8A5B-37EAD393C0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6350169"/>
            <a:ext cx="914400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tIns="9144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</a:rPr>
              <a:t>3. Labour Productivity Growth: Before and after Financial Crisis</a:t>
            </a: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 animBg="0"/>
        </p:bldSub>
      </p:bldGraphic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CC"/>
      </a:dk2>
      <a:lt2>
        <a:srgbClr val="000000"/>
      </a:lt2>
      <a:accent1>
        <a:srgbClr val="800080"/>
      </a:accent1>
      <a:accent2>
        <a:srgbClr val="CC0000"/>
      </a:accent2>
      <a:accent3>
        <a:srgbClr val="FFFFFF"/>
      </a:accent3>
      <a:accent4>
        <a:srgbClr val="000000"/>
      </a:accent4>
      <a:accent5>
        <a:srgbClr val="C0AAC0"/>
      </a:accent5>
      <a:accent6>
        <a:srgbClr val="B90000"/>
      </a:accent6>
      <a:hlink>
        <a:srgbClr val="663300"/>
      </a:hlink>
      <a:folHlink>
        <a:srgbClr val="006600"/>
      </a:folHlink>
    </a:clrScheme>
    <a:fontScheme name="Default Desig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altLang="en-US" sz="2400" b="0" i="0" u="none" strike="noStrike" cap="none" normalizeH="0" baseline="0" noProof="1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altLang="en-US" sz="2400" b="0" i="0" u="none" strike="noStrike" cap="none" normalizeH="0" baseline="0" noProof="1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76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Default Design</vt:lpstr>
      <vt:lpstr>PowerPoint Presentation</vt:lpstr>
    </vt:vector>
  </TitlesOfParts>
  <Company>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Garratt, Dean</cp:lastModifiedBy>
  <cp:revision>14</cp:revision>
  <dcterms:created xsi:type="dcterms:W3CDTF">2017-08-08T13:16:47Z</dcterms:created>
  <dcterms:modified xsi:type="dcterms:W3CDTF">2019-04-18T10:52:48Z</dcterms:modified>
</cp:coreProperties>
</file>