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008000"/>
    <a:srgbClr val="0000FF"/>
    <a:srgbClr val="660066"/>
    <a:srgbClr val="FFF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61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781152713623338E-2"/>
          <c:y val="2.7793542513282806E-2"/>
          <c:w val="0.8735294643175312"/>
          <c:h val="0.8964271829820603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hybrid working</c:v>
                </c:pt>
              </c:strCache>
            </c:strRef>
          </c:tx>
          <c:spPr>
            <a:ln w="44450" cap="rnd">
              <a:solidFill>
                <a:srgbClr val="006666"/>
              </a:solidFill>
              <a:round/>
            </a:ln>
            <a:effectLst/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 formatCode="mmm\-yy">
                  <c:v>43983</c:v>
                </c:pt>
                <c:pt idx="2" formatCode="mmm\-yy">
                  <c:v>44013</c:v>
                </c:pt>
                <c:pt idx="4" formatCode="mmm\-yy">
                  <c:v>44044</c:v>
                </c:pt>
                <c:pt idx="6" formatCode="mmm\-yy">
                  <c:v>44075</c:v>
                </c:pt>
                <c:pt idx="8" formatCode="mmm\-yy">
                  <c:v>44105</c:v>
                </c:pt>
                <c:pt idx="10" formatCode="mmm\-yy">
                  <c:v>44136</c:v>
                </c:pt>
                <c:pt idx="12" formatCode="mmm\-yy">
                  <c:v>44166</c:v>
                </c:pt>
                <c:pt idx="14" formatCode="mmm\-yy">
                  <c:v>44197</c:v>
                </c:pt>
                <c:pt idx="16" formatCode="mmm\-yy">
                  <c:v>44228</c:v>
                </c:pt>
                <c:pt idx="18" formatCode="mmm\-yy">
                  <c:v>44256</c:v>
                </c:pt>
                <c:pt idx="20" formatCode="mmm\-yy">
                  <c:v>44287</c:v>
                </c:pt>
                <c:pt idx="22" formatCode="mmm\-yy">
                  <c:v>44317</c:v>
                </c:pt>
                <c:pt idx="24" formatCode="mmm\-yy">
                  <c:v>44348</c:v>
                </c:pt>
                <c:pt idx="26" formatCode="mmm\-yy">
                  <c:v>44378</c:v>
                </c:pt>
                <c:pt idx="28" formatCode="mmm\-yy">
                  <c:v>44409</c:v>
                </c:pt>
                <c:pt idx="30" formatCode="mmm\-yy">
                  <c:v>44440</c:v>
                </c:pt>
                <c:pt idx="32" formatCode="mmm\-yy">
                  <c:v>44470</c:v>
                </c:pt>
                <c:pt idx="34" formatCode="mmm\-yy">
                  <c:v>44501</c:v>
                </c:pt>
                <c:pt idx="36" formatCode="mmm\-yy">
                  <c:v>44531</c:v>
                </c:pt>
                <c:pt idx="38" formatCode="mmm\-yy">
                  <c:v>44562</c:v>
                </c:pt>
                <c:pt idx="40" formatCode="mmm\-yy">
                  <c:v>44593</c:v>
                </c:pt>
                <c:pt idx="42" formatCode="mmm\-yy">
                  <c:v>44621</c:v>
                </c:pt>
                <c:pt idx="44" formatCode="mmm\-yy">
                  <c:v>44652</c:v>
                </c:pt>
                <c:pt idx="46" formatCode="mmm\-yy">
                  <c:v>44682</c:v>
                </c:pt>
                <c:pt idx="48" formatCode="mmm\-yy">
                  <c:v>44713</c:v>
                </c:pt>
                <c:pt idx="50" formatCode="mmm\-yy">
                  <c:v>44743</c:v>
                </c:pt>
                <c:pt idx="52" formatCode="mmm\-yy">
                  <c:v>44774</c:v>
                </c:pt>
                <c:pt idx="54" formatCode="mmm\-yy">
                  <c:v>44805</c:v>
                </c:pt>
                <c:pt idx="56" formatCode="mmm\-yy">
                  <c:v>44835</c:v>
                </c:pt>
                <c:pt idx="58" formatCode="mmm\-yy">
                  <c:v>44866</c:v>
                </c:pt>
                <c:pt idx="60" formatCode="mmm\-yy">
                  <c:v>44896</c:v>
                </c:pt>
                <c:pt idx="62" formatCode="mmm\-yy">
                  <c:v>44927</c:v>
                </c:pt>
                <c:pt idx="64" formatCode="mmm\-yy">
                  <c:v>44958</c:v>
                </c:pt>
                <c:pt idx="66" formatCode="mmm\-yy">
                  <c:v>44986</c:v>
                </c:pt>
                <c:pt idx="68" formatCode="mmm\-yy">
                  <c:v>45017</c:v>
                </c:pt>
                <c:pt idx="70" formatCode="mmm\-yy">
                  <c:v>45047</c:v>
                </c:pt>
                <c:pt idx="72" formatCode="mmm\-yy">
                  <c:v>45078</c:v>
                </c:pt>
                <c:pt idx="74" formatCode="mmm\-yy">
                  <c:v>45108</c:v>
                </c:pt>
                <c:pt idx="76" formatCode="mmm\-yy">
                  <c:v>45139</c:v>
                </c:pt>
                <c:pt idx="78" formatCode="mmm\-yy">
                  <c:v>45170</c:v>
                </c:pt>
                <c:pt idx="80" formatCode="mmm\-yy">
                  <c:v>45200</c:v>
                </c:pt>
                <c:pt idx="82" formatCode="mmm\-yy">
                  <c:v>45231</c:v>
                </c:pt>
                <c:pt idx="84" formatCode="mmm\-yy">
                  <c:v>45261</c:v>
                </c:pt>
                <c:pt idx="86" formatCode="mmm\-yy">
                  <c:v>45292</c:v>
                </c:pt>
                <c:pt idx="88" formatCode="mmm\-yy">
                  <c:v>45323</c:v>
                </c:pt>
                <c:pt idx="90" formatCode="mmm\-yy">
                  <c:v>45352</c:v>
                </c:pt>
                <c:pt idx="92" formatCode="mmm\-yy">
                  <c:v>45383</c:v>
                </c:pt>
                <c:pt idx="94" formatCode="mmm\-yy">
                  <c:v>45413</c:v>
                </c:pt>
                <c:pt idx="96" formatCode="mmm\-yy">
                  <c:v>45444</c:v>
                </c:pt>
                <c:pt idx="98" formatCode="mmm\-yy">
                  <c:v>45474</c:v>
                </c:pt>
                <c:pt idx="100" formatCode="mmm\-yy">
                  <c:v>45505</c:v>
                </c:pt>
                <c:pt idx="102" formatCode="mmm\-yy">
                  <c:v>45536</c:v>
                </c:pt>
                <c:pt idx="104" formatCode="mmm\-yy">
                  <c:v>45566</c:v>
                </c:pt>
                <c:pt idx="106" formatCode="mmm\-yy">
                  <c:v>45597</c:v>
                </c:pt>
              </c:numCache>
            </c:numRef>
          </c:cat>
          <c:val>
            <c:numRef>
              <c:f>Sheet1!$B$2:$B$109</c:f>
              <c:numCache>
                <c:formatCode>General</c:formatCode>
                <c:ptCount val="108"/>
                <c:pt idx="0">
                  <c:v>8</c:v>
                </c:pt>
                <c:pt idx="1">
                  <c:v>8</c:v>
                </c:pt>
                <c:pt idx="2">
                  <c:v>9</c:v>
                </c:pt>
                <c:pt idx="3">
                  <c:v>9</c:v>
                </c:pt>
                <c:pt idx="4">
                  <c:v>7</c:v>
                </c:pt>
                <c:pt idx="5">
                  <c:v>8</c:v>
                </c:pt>
                <c:pt idx="6">
                  <c:v>12</c:v>
                </c:pt>
                <c:pt idx="7">
                  <c:v>10</c:v>
                </c:pt>
                <c:pt idx="8">
                  <c:v>11</c:v>
                </c:pt>
                <c:pt idx="9">
                  <c:v>11</c:v>
                </c:pt>
                <c:pt idx="10">
                  <c:v>11</c:v>
                </c:pt>
                <c:pt idx="11">
                  <c:v>7</c:v>
                </c:pt>
                <c:pt idx="12">
                  <c:v>10</c:v>
                </c:pt>
                <c:pt idx="13">
                  <c:v>10</c:v>
                </c:pt>
                <c:pt idx="14">
                  <c:v>9</c:v>
                </c:pt>
                <c:pt idx="15">
                  <c:v>9</c:v>
                </c:pt>
                <c:pt idx="16">
                  <c:v>11</c:v>
                </c:pt>
                <c:pt idx="17">
                  <c:v>10</c:v>
                </c:pt>
                <c:pt idx="18">
                  <c:v>10</c:v>
                </c:pt>
                <c:pt idx="19">
                  <c:v>9</c:v>
                </c:pt>
                <c:pt idx="20">
                  <c:v>10</c:v>
                </c:pt>
                <c:pt idx="21">
                  <c:v>10</c:v>
                </c:pt>
                <c:pt idx="22">
                  <c:v>10</c:v>
                </c:pt>
                <c:pt idx="23">
                  <c:v>13</c:v>
                </c:pt>
                <c:pt idx="24">
                  <c:v>12</c:v>
                </c:pt>
                <c:pt idx="25">
                  <c:v>15</c:v>
                </c:pt>
                <c:pt idx="26">
                  <c:v>13</c:v>
                </c:pt>
                <c:pt idx="27">
                  <c:v>14</c:v>
                </c:pt>
                <c:pt idx="28">
                  <c:v>11</c:v>
                </c:pt>
                <c:pt idx="29">
                  <c:v>8</c:v>
                </c:pt>
                <c:pt idx="30">
                  <c:v>12</c:v>
                </c:pt>
                <c:pt idx="31">
                  <c:v>13</c:v>
                </c:pt>
                <c:pt idx="32">
                  <c:v>16</c:v>
                </c:pt>
                <c:pt idx="33">
                  <c:v>17</c:v>
                </c:pt>
                <c:pt idx="34">
                  <c:v>14</c:v>
                </c:pt>
                <c:pt idx="35">
                  <c:v>15</c:v>
                </c:pt>
                <c:pt idx="36">
                  <c:v>18</c:v>
                </c:pt>
                <c:pt idx="37">
                  <c:v>11</c:v>
                </c:pt>
                <c:pt idx="38">
                  <c:v>8</c:v>
                </c:pt>
                <c:pt idx="39">
                  <c:v>13</c:v>
                </c:pt>
                <c:pt idx="40">
                  <c:v>13</c:v>
                </c:pt>
                <c:pt idx="41">
                  <c:v>13</c:v>
                </c:pt>
                <c:pt idx="42">
                  <c:v>13</c:v>
                </c:pt>
                <c:pt idx="43" formatCode="0">
                  <c:v>14</c:v>
                </c:pt>
                <c:pt idx="44" formatCode="0">
                  <c:v>20</c:v>
                </c:pt>
                <c:pt idx="45" formatCode="0">
                  <c:v>21</c:v>
                </c:pt>
                <c:pt idx="46" formatCode="0">
                  <c:v>24</c:v>
                </c:pt>
                <c:pt idx="47" formatCode="0">
                  <c:v>23</c:v>
                </c:pt>
                <c:pt idx="48" formatCode="0">
                  <c:v>17</c:v>
                </c:pt>
                <c:pt idx="49" formatCode="0">
                  <c:v>21</c:v>
                </c:pt>
                <c:pt idx="50" formatCode="0">
                  <c:v>24</c:v>
                </c:pt>
                <c:pt idx="51" formatCode="0">
                  <c:v>21</c:v>
                </c:pt>
                <c:pt idx="52" formatCode="0">
                  <c:v>18</c:v>
                </c:pt>
                <c:pt idx="53" formatCode="0">
                  <c:v>21</c:v>
                </c:pt>
                <c:pt idx="54" formatCode="0">
                  <c:v>22</c:v>
                </c:pt>
                <c:pt idx="55" formatCode="0">
                  <c:v>22</c:v>
                </c:pt>
                <c:pt idx="56" formatCode="0">
                  <c:v>22</c:v>
                </c:pt>
                <c:pt idx="57" formatCode="0">
                  <c:v>24</c:v>
                </c:pt>
                <c:pt idx="58" formatCode="0">
                  <c:v>25</c:v>
                </c:pt>
                <c:pt idx="59" formatCode="0">
                  <c:v>25</c:v>
                </c:pt>
                <c:pt idx="60" formatCode="0">
                  <c:v>25</c:v>
                </c:pt>
                <c:pt idx="61" formatCode="0">
                  <c:v>24</c:v>
                </c:pt>
                <c:pt idx="62" formatCode="0">
                  <c:v>13</c:v>
                </c:pt>
                <c:pt idx="63" formatCode="0">
                  <c:v>25</c:v>
                </c:pt>
                <c:pt idx="64" formatCode="0">
                  <c:v>27</c:v>
                </c:pt>
                <c:pt idx="65" formatCode="0">
                  <c:v>26</c:v>
                </c:pt>
                <c:pt idx="66" formatCode="0">
                  <c:v>25</c:v>
                </c:pt>
                <c:pt idx="67" formatCode="0">
                  <c:v>26</c:v>
                </c:pt>
                <c:pt idx="68" formatCode="0">
                  <c:v>26</c:v>
                </c:pt>
                <c:pt idx="69" formatCode="0">
                  <c:v>23</c:v>
                </c:pt>
                <c:pt idx="70" formatCode="0">
                  <c:v>26</c:v>
                </c:pt>
                <c:pt idx="71" formatCode="0">
                  <c:v>28</c:v>
                </c:pt>
                <c:pt idx="72" formatCode="0">
                  <c:v>25</c:v>
                </c:pt>
                <c:pt idx="73" formatCode="0">
                  <c:v>25</c:v>
                </c:pt>
                <c:pt idx="74" formatCode="0">
                  <c:v>24</c:v>
                </c:pt>
                <c:pt idx="75" formatCode="0">
                  <c:v>26</c:v>
                </c:pt>
                <c:pt idx="76" formatCode="0">
                  <c:v>28</c:v>
                </c:pt>
                <c:pt idx="77" formatCode="0">
                  <c:v>23</c:v>
                </c:pt>
                <c:pt idx="78" formatCode="0">
                  <c:v>25</c:v>
                </c:pt>
                <c:pt idx="79" formatCode="0">
                  <c:v>27</c:v>
                </c:pt>
                <c:pt idx="80" formatCode="0">
                  <c:v>30</c:v>
                </c:pt>
                <c:pt idx="81" formatCode="0">
                  <c:v>30</c:v>
                </c:pt>
                <c:pt idx="82" formatCode="0">
                  <c:v>31</c:v>
                </c:pt>
                <c:pt idx="83" formatCode="0">
                  <c:v>28</c:v>
                </c:pt>
                <c:pt idx="84" formatCode="0">
                  <c:v>29</c:v>
                </c:pt>
                <c:pt idx="85" formatCode="0">
                  <c:v>24</c:v>
                </c:pt>
                <c:pt idx="86" formatCode="0">
                  <c:v>15</c:v>
                </c:pt>
                <c:pt idx="87" formatCode="0">
                  <c:v>29</c:v>
                </c:pt>
                <c:pt idx="88" formatCode="0">
                  <c:v>25</c:v>
                </c:pt>
                <c:pt idx="89" formatCode="0">
                  <c:v>27</c:v>
                </c:pt>
                <c:pt idx="90" formatCode="0">
                  <c:v>29</c:v>
                </c:pt>
                <c:pt idx="91" formatCode="0">
                  <c:v>28</c:v>
                </c:pt>
                <c:pt idx="92" formatCode="0">
                  <c:v>27</c:v>
                </c:pt>
                <c:pt idx="93" formatCode="0">
                  <c:v>21</c:v>
                </c:pt>
                <c:pt idx="94" formatCode="0">
                  <c:v>30</c:v>
                </c:pt>
                <c:pt idx="95" formatCode="0">
                  <c:v>28</c:v>
                </c:pt>
                <c:pt idx="96" formatCode="#,##0">
                  <c:v>28</c:v>
                </c:pt>
                <c:pt idx="97" formatCode="#,##0">
                  <c:v>28</c:v>
                </c:pt>
                <c:pt idx="98" formatCode="#,##0">
                  <c:v>24</c:v>
                </c:pt>
                <c:pt idx="99" formatCode="#,##0">
                  <c:v>24</c:v>
                </c:pt>
                <c:pt idx="100" formatCode="0">
                  <c:v>23</c:v>
                </c:pt>
                <c:pt idx="101" formatCode="0">
                  <c:v>23</c:v>
                </c:pt>
                <c:pt idx="102">
                  <c:v>27</c:v>
                </c:pt>
                <c:pt idx="103">
                  <c:v>27</c:v>
                </c:pt>
                <c:pt idx="104">
                  <c:v>28</c:v>
                </c:pt>
                <c:pt idx="105">
                  <c:v>28</c:v>
                </c:pt>
                <c:pt idx="106">
                  <c:v>26</c:v>
                </c:pt>
                <c:pt idx="107" formatCode="0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34E-4A33-82A8-3A0B8B0763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0261024"/>
        <c:axId val="610265344"/>
      </c:lineChart>
      <c:dateAx>
        <c:axId val="610261024"/>
        <c:scaling>
          <c:orientation val="minMax"/>
        </c:scaling>
        <c:delete val="0"/>
        <c:axPos val="b"/>
        <c:numFmt formatCode="mmm\-yy" sourceLinked="1"/>
        <c:majorTickMark val="out"/>
        <c:minorTickMark val="out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10265344"/>
        <c:crosses val="autoZero"/>
        <c:auto val="1"/>
        <c:lblOffset val="100"/>
        <c:baseTimeUnit val="days"/>
        <c:majorUnit val="6"/>
        <c:majorTimeUnit val="months"/>
        <c:minorUnit val="3"/>
        <c:minorTimeUnit val="months"/>
      </c:dateAx>
      <c:valAx>
        <c:axId val="610265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21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Percentage of working adults</a:t>
                </a:r>
              </a:p>
            </c:rich>
          </c:tx>
          <c:layout>
            <c:manualLayout>
              <c:xMode val="edge"/>
              <c:yMode val="edge"/>
              <c:x val="1.1760550349338926E-4"/>
              <c:y val="0.2009524743066193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1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out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10261024"/>
        <c:crosses val="autoZero"/>
        <c:crossBetween val="between"/>
        <c:minorUnit val="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2B7617-8943-4E06-8DE6-CB9914D9DD47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054E6-D664-4371-93C5-2450C416A2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600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5054E6-D664-4371-93C5-2450C416A29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633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605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19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737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81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35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57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135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817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93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469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54AB-E8D2-47BB-9D39-71C789C6ADDC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47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EE54AB-E8D2-47BB-9D39-71C789C6ADDC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6B4DE7-64B6-4542-9A31-D36385E24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71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D6F3D49-E054-1D71-F053-2D96AC6CB9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1716101"/>
              </p:ext>
            </p:extLst>
          </p:nvPr>
        </p:nvGraphicFramePr>
        <p:xfrm>
          <a:off x="0" y="31073"/>
          <a:ext cx="9905999" cy="591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04DAB30-A1EE-A1FC-53D3-901F5C78ADEC}"/>
              </a:ext>
            </a:extLst>
          </p:cNvPr>
          <p:cNvSpPr txBox="1"/>
          <p:nvPr/>
        </p:nvSpPr>
        <p:spPr>
          <a:xfrm>
            <a:off x="-1" y="6324528"/>
            <a:ext cx="99059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Hybrid working (percentage of workers)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F44380-60B5-9AD4-E0DC-8DC376BAB72F}"/>
              </a:ext>
            </a:extLst>
          </p:cNvPr>
          <p:cNvSpPr txBox="1"/>
          <p:nvPr/>
        </p:nvSpPr>
        <p:spPr>
          <a:xfrm>
            <a:off x="523177" y="5961308"/>
            <a:ext cx="908697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5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500" i="1" dirty="0">
                <a:latin typeface="Arial" panose="020B0604020202020204" pitchFamily="34" charset="0"/>
                <a:cs typeface="Arial" panose="020B0604020202020204" pitchFamily="34" charset="0"/>
              </a:rPr>
              <a:t>Public opinions and social trends, Great Britain: working arrangements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Table 6 (ONS, 20/12/24)</a:t>
            </a:r>
            <a:endParaRPr lang="en-GB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522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367</TotalTime>
  <Words>33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Sloman</dc:creator>
  <cp:lastModifiedBy>John Sloman</cp:lastModifiedBy>
  <cp:revision>9</cp:revision>
  <dcterms:created xsi:type="dcterms:W3CDTF">2024-08-26T11:21:26Z</dcterms:created>
  <dcterms:modified xsi:type="dcterms:W3CDTF">2025-01-06T21:53:01Z</dcterms:modified>
</cp:coreProperties>
</file>