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72" y="1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762618331416437"/>
          <c:y val="7.9904576060349244E-2"/>
          <c:w val="0.78752654162611702"/>
          <c:h val="0.77669201138377941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Growth in employees</c:v>
                </c:pt>
              </c:strCache>
            </c:strRef>
          </c:tx>
          <c:spPr>
            <a:ln w="31735">
              <a:solidFill>
                <a:schemeClr val="accent6">
                  <a:lumMod val="75000"/>
                </a:schemeClr>
              </a:solidFill>
              <a:prstDash val="solid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Sheet1!$B$2:$B$20</c:f>
              <c:numCache>
                <c:formatCode>General</c:formatCode>
                <c:ptCount val="19"/>
                <c:pt idx="0">
                  <c:v>2.17</c:v>
                </c:pt>
                <c:pt idx="1">
                  <c:v>1.62</c:v>
                </c:pt>
                <c:pt idx="2">
                  <c:v>1.33</c:v>
                </c:pt>
                <c:pt idx="3">
                  <c:v>0.74</c:v>
                </c:pt>
                <c:pt idx="4">
                  <c:v>1.22</c:v>
                </c:pt>
                <c:pt idx="5">
                  <c:v>-0.49</c:v>
                </c:pt>
                <c:pt idx="6">
                  <c:v>1.52</c:v>
                </c:pt>
                <c:pt idx="7">
                  <c:v>0.69</c:v>
                </c:pt>
                <c:pt idx="8">
                  <c:v>0.89</c:v>
                </c:pt>
                <c:pt idx="9">
                  <c:v>1.22</c:v>
                </c:pt>
                <c:pt idx="10">
                  <c:v>-0.05</c:v>
                </c:pt>
                <c:pt idx="11">
                  <c:v>-2.02</c:v>
                </c:pt>
                <c:pt idx="12">
                  <c:v>0.46</c:v>
                </c:pt>
                <c:pt idx="13">
                  <c:v>-0.3</c:v>
                </c:pt>
                <c:pt idx="14">
                  <c:v>1.45</c:v>
                </c:pt>
                <c:pt idx="15">
                  <c:v>1</c:v>
                </c:pt>
                <c:pt idx="16">
                  <c:v>2.35</c:v>
                </c:pt>
                <c:pt idx="17">
                  <c:v>1.67</c:v>
                </c:pt>
                <c:pt idx="18">
                  <c:v>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04E-43AD-8141-236FE466E959}"/>
            </c:ext>
          </c:extLst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Growth in net capital stock</c:v>
                </c:pt>
              </c:strCache>
            </c:strRef>
          </c:tx>
          <c:spPr>
            <a:ln w="22776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Sheet1!$C$2:$C$20</c:f>
              <c:numCache>
                <c:formatCode>General</c:formatCode>
                <c:ptCount val="19"/>
                <c:pt idx="0">
                  <c:v>2.66</c:v>
                </c:pt>
                <c:pt idx="1">
                  <c:v>2.17</c:v>
                </c:pt>
                <c:pt idx="2">
                  <c:v>1.77</c:v>
                </c:pt>
                <c:pt idx="3">
                  <c:v>1.81</c:v>
                </c:pt>
                <c:pt idx="4">
                  <c:v>2.5099999999999998</c:v>
                </c:pt>
                <c:pt idx="5">
                  <c:v>0.9</c:v>
                </c:pt>
                <c:pt idx="6">
                  <c:v>3.18</c:v>
                </c:pt>
                <c:pt idx="7">
                  <c:v>2.04</c:v>
                </c:pt>
                <c:pt idx="8">
                  <c:v>1.43</c:v>
                </c:pt>
                <c:pt idx="9">
                  <c:v>1.35</c:v>
                </c:pt>
                <c:pt idx="10">
                  <c:v>0.69</c:v>
                </c:pt>
                <c:pt idx="11">
                  <c:v>1.62</c:v>
                </c:pt>
                <c:pt idx="12">
                  <c:v>0.94</c:v>
                </c:pt>
                <c:pt idx="13">
                  <c:v>0.61</c:v>
                </c:pt>
                <c:pt idx="14">
                  <c:v>0.62</c:v>
                </c:pt>
                <c:pt idx="15">
                  <c:v>-0.99</c:v>
                </c:pt>
                <c:pt idx="16">
                  <c:v>1.93</c:v>
                </c:pt>
                <c:pt idx="17">
                  <c:v>1.18</c:v>
                </c:pt>
                <c:pt idx="18">
                  <c:v>1.51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04E-43AD-8141-236FE466E95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Growth in net capital stock per employee</c:v>
                </c:pt>
              </c:strCache>
            </c:strRef>
          </c:tx>
          <c:spPr>
            <a:ln w="22776">
              <a:solidFill>
                <a:srgbClr val="0000FF"/>
              </a:solidFill>
              <a:prstDash val="solid"/>
            </a:ln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</c:spPr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Sheet1!$D$2:$D$20</c:f>
              <c:numCache>
                <c:formatCode>General</c:formatCode>
                <c:ptCount val="19"/>
                <c:pt idx="0">
                  <c:v>0.48</c:v>
                </c:pt>
                <c:pt idx="1">
                  <c:v>0.54</c:v>
                </c:pt>
                <c:pt idx="2">
                  <c:v>0.43</c:v>
                </c:pt>
                <c:pt idx="3">
                  <c:v>1.06</c:v>
                </c:pt>
                <c:pt idx="4">
                  <c:v>1.27</c:v>
                </c:pt>
                <c:pt idx="5">
                  <c:v>1.39</c:v>
                </c:pt>
                <c:pt idx="6">
                  <c:v>1.63</c:v>
                </c:pt>
                <c:pt idx="7">
                  <c:v>1.34</c:v>
                </c:pt>
                <c:pt idx="8">
                  <c:v>0.54</c:v>
                </c:pt>
                <c:pt idx="9">
                  <c:v>0.12</c:v>
                </c:pt>
                <c:pt idx="10">
                  <c:v>0.74</c:v>
                </c:pt>
                <c:pt idx="11">
                  <c:v>3.71</c:v>
                </c:pt>
                <c:pt idx="12">
                  <c:v>0.47</c:v>
                </c:pt>
                <c:pt idx="13">
                  <c:v>0.91</c:v>
                </c:pt>
                <c:pt idx="14">
                  <c:v>-0.82</c:v>
                </c:pt>
                <c:pt idx="15">
                  <c:v>-1.96</c:v>
                </c:pt>
                <c:pt idx="16">
                  <c:v>-0.4</c:v>
                </c:pt>
                <c:pt idx="17">
                  <c:v>-0.48</c:v>
                </c:pt>
                <c:pt idx="18">
                  <c:v>0.91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04E-43AD-8141-236FE466E959}"/>
            </c:ext>
          </c:extLst>
        </c:ser>
        <c:ser>
          <c:idx val="0"/>
          <c:order val="3"/>
          <c:tx>
            <c:strRef>
              <c:f>Sheet1!$E$1</c:f>
              <c:strCache>
                <c:ptCount val="1"/>
                <c:pt idx="0">
                  <c:v>Axis</c:v>
                </c:pt>
              </c:strCache>
            </c:strRef>
          </c:tx>
          <c:spPr>
            <a:ln w="12700">
              <a:solidFill>
                <a:schemeClr val="bg2">
                  <a:lumMod val="50000"/>
                </a:schemeClr>
              </a:solidFill>
            </a:ln>
          </c:spPr>
          <c:marker>
            <c:symbol val="none"/>
          </c:marker>
          <c:cat>
            <c:numRef>
              <c:f>Sheet1!$A$2:$A$20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Sheet1!$E$2:$E$20</c:f>
              <c:numCache>
                <c:formatCode>#,##0.0</c:formatCode>
                <c:ptCount val="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 formatCode="General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5-E677-49E4-8157-CD8BE4D7B3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23485000"/>
        <c:axId val="1"/>
      </c:lineChart>
      <c:catAx>
        <c:axId val="2234850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455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1"/>
        <c:crossesAt val="-40"/>
        <c:auto val="0"/>
        <c:lblAlgn val="ctr"/>
        <c:lblOffset val="100"/>
        <c:noMultiLvlLbl val="0"/>
      </c:catAx>
      <c:valAx>
        <c:axId val="1"/>
        <c:scaling>
          <c:orientation val="minMax"/>
          <c:max val="4"/>
          <c:min val="-3"/>
        </c:scaling>
        <c:delete val="0"/>
        <c:axPos val="l"/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dirty="0"/>
                  <a:t>Annual rate of growth, %</a:t>
                </a:r>
              </a:p>
            </c:rich>
          </c:tx>
          <c:layout>
            <c:manualLayout>
              <c:xMode val="edge"/>
              <c:yMode val="edge"/>
              <c:x val="0"/>
              <c:y val="0.17399618837454237"/>
            </c:manualLayout>
          </c:layout>
          <c:overlay val="0"/>
          <c:spPr>
            <a:noFill/>
            <a:ln w="45552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455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/>
            </a:pPr>
            <a:endParaRPr lang="en-US"/>
          </a:p>
        </c:txPr>
        <c:crossAx val="223485000"/>
        <c:crosses val="autoZero"/>
        <c:crossBetween val="midCat"/>
        <c:majorUnit val="1"/>
      </c:valAx>
      <c:spPr>
        <a:solidFill>
          <a:srgbClr val="FFFFFF"/>
        </a:solidFill>
        <a:ln w="45552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1800">
                <a:solidFill>
                  <a:schemeClr val="accent6">
                    <a:lumMod val="75000"/>
                  </a:schemeClr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8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8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3"/>
        <c:delete val="1"/>
      </c:legendEntry>
      <c:layout>
        <c:manualLayout>
          <c:xMode val="edge"/>
          <c:yMode val="edge"/>
          <c:x val="0.16703322499258469"/>
          <c:y val="0.71007169182975627"/>
          <c:w val="0.53654478928051974"/>
          <c:h val="0.135187150879604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398" b="0" i="0" u="none" strike="noStrike" baseline="0">
          <a:solidFill>
            <a:schemeClr val="tx1"/>
          </a:solidFill>
          <a:latin typeface="Arial" panose="020B0604020202020204" pitchFamily="34" charset="0"/>
          <a:ea typeface="Calibri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1D842D1-3474-4106-AE4C-A61D524EED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368E9A-A774-4A0E-B531-E7A36ECCFEB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7D65A16-57C7-4070-94DD-B1EED438F6A9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73FBC4B-822D-48D7-9532-D9EC487E97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B2FF4FF-13BD-42EC-9BAD-0A9A46C233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2AC0-E03C-4FE1-9AE0-94F49E2B9D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0F486-92B6-474E-A683-621CA2A18B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67DCC12-8FF8-4E4A-BC94-7C2B173252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BF9F85EF-6536-4F27-8795-383680472F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64C7B25-CE42-4119-984D-5D5DE10506A4}" type="slidenum">
              <a:rPr lang="en-GB" altLang="en-US" smtClean="0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1835E10-EE22-49ED-9945-2699BB5505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A03D071-EA32-4D8C-B45C-D9C46AA7E6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F3393-1F86-4FDB-A019-8B127D945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8DFEF-1810-4555-B3A7-2CEF3DDB5B46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8FEE6D-EE72-4164-BF57-68EAC8DFE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68A3B-0126-49DC-87C6-C0A0843A0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54567-4990-4673-BFD0-FB643CECC5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645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7B616-0DA3-4898-A0A7-E99F9F641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A3BFC-3432-434C-AD90-4B3984F87CF5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1D93B-2D12-4868-AF61-E01A3A9BD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F362E5-52AE-4AB3-81D4-18F8951C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B17FB-57D8-492E-BE25-3565599757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091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C00B9-8268-4D93-878E-3C419CB3D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85134-249B-4F4D-A401-3BF8F5691174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C0DBC-73BC-49AB-8131-3ACCD7785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45923-826F-4F1F-A05B-F9CFD1B08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AA714-5EE1-49B3-9D69-41B4584014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3711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7F368-8CEA-4C19-AEEE-17AB8703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BA1B8-0839-47F6-9597-BBE257812C85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01F93-B367-45F9-81BB-144C18005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E881F-EABD-42FB-876E-327CAC8E0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C98E7-0CF3-46AB-B0C4-7B41FDAF13A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1504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B00B4-A98A-42BA-AFE9-324852DA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99F70-5668-4136-B32A-2266C91D59FC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09613-F999-4A14-85B2-A59E1673B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6A75F-FF94-4CBA-908D-DFC281BD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1D08F-1821-4265-A6E6-F97A9A54A8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649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44909C-C989-4A0F-93F3-A92F74651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525F8C-FCDC-4D2A-A9B2-F2DD53FE13F4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371D62F-C292-4B48-9C79-A7239A30C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749DF8-1FD8-4C60-BF61-076C2763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94320-93BF-4A10-BB06-2B1D0B58B9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68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F82722D-31B6-4525-A824-7BE0604C4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BCCE-8A6E-4ED6-8194-AC3C2E2E8D9A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5684EF-88F5-4D22-A3E7-E17E2ABDF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ACA182-EFE1-4463-8311-3FDCDFF34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99F41-8371-4D67-905D-385FDDA47E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812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0BBC2DE-D16D-4F5D-B2B2-C78AF4DDB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3EB74-09A5-4F9B-AB82-8B005836C934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8D34180-3A34-46BB-A930-7D19D4698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03F06FF-FF7F-414E-B2A6-F2AB8DCCB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9B870-A8FF-4441-8047-43954A0B9D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466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57FD1CE-E914-4CB8-92FE-AFA9AA2CF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1ABAC6-79A0-4116-9B64-F998D34854FF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3FC5B39-C4B1-494F-8B51-9D3A6A5A9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2BF5AD0-CA81-4E38-947E-94253CCC7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95495-5375-4739-9697-C88A0069B7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9359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7BB4F1D-7B97-4383-9385-742B6B857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F73AAB-449C-4084-9341-540DD1BAFF89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0214DC6-2F9A-4D40-9A0F-E6CA316AB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F3E00F8-09A2-477C-9B2C-331CFB995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C43A1-7585-4B1C-B79B-1821F79C99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34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825C64B-DE43-45A7-BB14-5E2599E76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46CED-280A-4C5C-AC73-67D763F83AAA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23983E5-3CC0-4815-A549-561638AC7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1019C3-A09B-4BB4-BC38-715DBF7A0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91AE0F-A506-41C7-AF9A-28779D69FC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86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17E964AC-66C5-424A-94F8-B3D7A561F88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18AEFE1-F159-44E1-94E4-115FBD12D94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8F428-463F-46A7-8118-456194530C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5AE2BA-EFD3-45BF-802A-B3991204360D}" type="datetimeFigureOut">
              <a:rPr lang="en-GB"/>
              <a:pPr>
                <a:defRPr/>
              </a:pPr>
              <a:t>22/12/2017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B501EF-3D41-45DC-8C4E-EA167A228D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4527C-6E7E-4EA2-8A38-5502E32AC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0132B35-0894-4E92-B185-36ACE558931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ns.gov.uk/economy/nationalaccounts/uksectoraccounts/bulletins/capitalstocksconsumptionoffixedcapital/201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0E2B6403-CC9F-40A0-9834-5044E43ED03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4834473"/>
              </p:ext>
            </p:extLst>
          </p:nvPr>
        </p:nvGraphicFramePr>
        <p:xfrm>
          <a:off x="50799" y="50800"/>
          <a:ext cx="8954464" cy="5973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Rectangle 1">
            <a:extLst>
              <a:ext uri="{FF2B5EF4-FFF2-40B4-BE49-F238E27FC236}">
                <a16:creationId xmlns:a16="http://schemas.microsoft.com/office/drawing/2014/main" id="{0F61AA99-02DC-4D7F-A09D-011A390A92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96038"/>
            <a:ext cx="9144000" cy="477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2500" dirty="0">
                <a:latin typeface="Arial" panose="020B0604020202020204" pitchFamily="34" charset="0"/>
                <a:cs typeface="Times New Roman" panose="02020603050405020304" pitchFamily="18" charset="0"/>
              </a:rPr>
              <a:t>2. Growth in net capital stock per employee</a:t>
            </a:r>
            <a:endParaRPr lang="en-GB" altLang="en-US" sz="25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3CA85C-5C10-4966-B80F-82AFC633804E}"/>
              </a:ext>
            </a:extLst>
          </p:cNvPr>
          <p:cNvSpPr/>
          <p:nvPr/>
        </p:nvSpPr>
        <p:spPr>
          <a:xfrm>
            <a:off x="65088" y="5932488"/>
            <a:ext cx="9013825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Source: </a:t>
            </a:r>
            <a:r>
              <a:rPr lang="en-GB" sz="1400" i="1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4"/>
              </a:rPr>
              <a:t>Capital stocks, consumption of fixed capital in the UK: 2017</a:t>
            </a:r>
            <a:r>
              <a:rPr lang="en-GB" sz="1400" spc="-1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(ONS)</a:t>
            </a:r>
          </a:p>
        </p:txBody>
      </p:sp>
    </p:spTree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1373</TotalTime>
  <Words>34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Nottingham Trent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Garratt, Dean</dc:creator>
  <cp:lastModifiedBy>Dean Garratt</cp:lastModifiedBy>
  <cp:revision>72</cp:revision>
  <dcterms:created xsi:type="dcterms:W3CDTF">2015-12-17T12:14:16Z</dcterms:created>
  <dcterms:modified xsi:type="dcterms:W3CDTF">2017-12-22T20:37:47Z</dcterms:modified>
</cp:coreProperties>
</file>