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"/>
  </p:notesMasterIdLst>
  <p:sldIdLst>
    <p:sldId id="969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8A00"/>
    <a:srgbClr val="0000CC"/>
    <a:srgbClr val="FF00FF"/>
    <a:srgbClr val="996600"/>
    <a:srgbClr val="808000"/>
    <a:srgbClr val="009999"/>
    <a:srgbClr val="9900CC"/>
    <a:srgbClr val="4D4D4D"/>
    <a:srgbClr val="FFFFCC"/>
    <a:srgbClr val="F9F8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67" autoAdjust="0"/>
    <p:restoredTop sz="90929"/>
  </p:normalViewPr>
  <p:slideViewPr>
    <p:cSldViewPr snapToGrid="0">
      <p:cViewPr varScale="1">
        <p:scale>
          <a:sx n="95" d="100"/>
          <a:sy n="95" d="100"/>
        </p:scale>
        <p:origin x="1334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11777019892423"/>
          <c:y val="4.0120739765965481E-2"/>
          <c:w val="0.8554073579981335"/>
          <c:h val="0.88195772809840678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ln w="14531">
              <a:solidFill>
                <a:srgbClr val="000000"/>
              </a:solidFill>
              <a:prstDash val="solid"/>
            </a:ln>
          </c:spPr>
          <c:marker>
            <c:symbol val="none"/>
          </c:marker>
          <c:dPt>
            <c:idx val="50"/>
            <c:bubble3D val="0"/>
            <c:spPr>
              <a:ln w="9525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BACA-4F4C-B0C8-2984A2BFED88}"/>
              </c:ext>
            </c:extLst>
          </c:dPt>
          <c:cat>
            <c:numRef>
              <c:f>Sheet1!$B$1:$AA$1</c:f>
              <c:numCache>
                <c:formatCode>0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 formatCode="General">
                  <c:v>2014</c:v>
                </c:pt>
                <c:pt idx="15" formatCode="General">
                  <c:v>2015</c:v>
                </c:pt>
                <c:pt idx="16" formatCode="General">
                  <c:v>2016</c:v>
                </c:pt>
                <c:pt idx="17" formatCode="General">
                  <c:v>2017</c:v>
                </c:pt>
                <c:pt idx="18" formatCode="General">
                  <c:v>2018</c:v>
                </c:pt>
                <c:pt idx="19" formatCode="General">
                  <c:v>2019</c:v>
                </c:pt>
                <c:pt idx="20" formatCode="General">
                  <c:v>2020</c:v>
                </c:pt>
                <c:pt idx="21" formatCode="General">
                  <c:v>2021</c:v>
                </c:pt>
                <c:pt idx="22" formatCode="General">
                  <c:v>2022</c:v>
                </c:pt>
                <c:pt idx="23" formatCode="General">
                  <c:v>2023</c:v>
                </c:pt>
                <c:pt idx="24" formatCode="General">
                  <c:v>2024</c:v>
                </c:pt>
                <c:pt idx="25" formatCode="General">
                  <c:v>2025</c:v>
                </c:pt>
              </c:numCache>
            </c:numRef>
          </c:cat>
          <c:val>
            <c:numRef>
              <c:f>Sheet1!$B$2:$AA$2</c:f>
              <c:numCache>
                <c:formatCode>General</c:formatCode>
                <c:ptCount val="26"/>
                <c:pt idx="0">
                  <c:v>0</c:v>
                </c:pt>
                <c:pt idx="2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ACA-4F4C-B0C8-2984A2BFED88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UK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Sheet1!$B$1:$AA$1</c:f>
              <c:numCache>
                <c:formatCode>0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 formatCode="General">
                  <c:v>2014</c:v>
                </c:pt>
                <c:pt idx="15" formatCode="General">
                  <c:v>2015</c:v>
                </c:pt>
                <c:pt idx="16" formatCode="General">
                  <c:v>2016</c:v>
                </c:pt>
                <c:pt idx="17" formatCode="General">
                  <c:v>2017</c:v>
                </c:pt>
                <c:pt idx="18" formatCode="General">
                  <c:v>2018</c:v>
                </c:pt>
                <c:pt idx="19" formatCode="General">
                  <c:v>2019</c:v>
                </c:pt>
                <c:pt idx="20" formatCode="General">
                  <c:v>2020</c:v>
                </c:pt>
                <c:pt idx="21" formatCode="General">
                  <c:v>2021</c:v>
                </c:pt>
                <c:pt idx="22" formatCode="General">
                  <c:v>2022</c:v>
                </c:pt>
                <c:pt idx="23" formatCode="General">
                  <c:v>2023</c:v>
                </c:pt>
                <c:pt idx="24" formatCode="General">
                  <c:v>2024</c:v>
                </c:pt>
                <c:pt idx="25" formatCode="General">
                  <c:v>2025</c:v>
                </c:pt>
              </c:numCache>
            </c:numRef>
          </c:cat>
          <c:val>
            <c:numRef>
              <c:f>Sheet1!$B$3:$AA$3</c:f>
              <c:numCache>
                <c:formatCode>0.00</c:formatCode>
                <c:ptCount val="26"/>
                <c:pt idx="0">
                  <c:v>3.4369999999999998</c:v>
                </c:pt>
                <c:pt idx="1">
                  <c:v>2.9740000000000002</c:v>
                </c:pt>
                <c:pt idx="2">
                  <c:v>2.3239999999999998</c:v>
                </c:pt>
                <c:pt idx="3">
                  <c:v>3.286</c:v>
                </c:pt>
                <c:pt idx="4">
                  <c:v>2.3740000000000001</c:v>
                </c:pt>
                <c:pt idx="5">
                  <c:v>3.18</c:v>
                </c:pt>
                <c:pt idx="6">
                  <c:v>2.7879999999999998</c:v>
                </c:pt>
                <c:pt idx="7">
                  <c:v>2.431</c:v>
                </c:pt>
                <c:pt idx="8">
                  <c:v>-0.28100000000000003</c:v>
                </c:pt>
                <c:pt idx="9">
                  <c:v>-4.2480000000000002</c:v>
                </c:pt>
                <c:pt idx="10">
                  <c:v>1.95</c:v>
                </c:pt>
                <c:pt idx="11">
                  <c:v>1.54</c:v>
                </c:pt>
                <c:pt idx="12">
                  <c:v>1.4790000000000001</c:v>
                </c:pt>
                <c:pt idx="13">
                  <c:v>2.14</c:v>
                </c:pt>
                <c:pt idx="14">
                  <c:v>2.6080000000000001</c:v>
                </c:pt>
                <c:pt idx="15">
                  <c:v>2.355</c:v>
                </c:pt>
                <c:pt idx="16">
                  <c:v>1.9179999999999999</c:v>
                </c:pt>
                <c:pt idx="17">
                  <c:v>1.8919999999999999</c:v>
                </c:pt>
                <c:pt idx="18">
                  <c:v>1.341</c:v>
                </c:pt>
                <c:pt idx="19">
                  <c:v>1.4630000000000001</c:v>
                </c:pt>
                <c:pt idx="20">
                  <c:v>-9.7620000000000005</c:v>
                </c:pt>
                <c:pt idx="21">
                  <c:v>5.9210000000000003</c:v>
                </c:pt>
                <c:pt idx="22">
                  <c:v>3.1709999999999998</c:v>
                </c:pt>
                <c:pt idx="23">
                  <c:v>1.861</c:v>
                </c:pt>
                <c:pt idx="24">
                  <c:v>1.7490000000000001</c:v>
                </c:pt>
                <c:pt idx="25">
                  <c:v>1.633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ACA-4F4C-B0C8-2984A2BFED88}"/>
            </c:ext>
          </c:extLst>
        </c:ser>
        <c:ser>
          <c:idx val="4"/>
          <c:order val="2"/>
          <c:tx>
            <c:strRef>
              <c:f>Sheet1!$A$4</c:f>
              <c:strCache>
                <c:ptCount val="1"/>
                <c:pt idx="0">
                  <c:v>USA</c:v>
                </c:pt>
              </c:strCache>
            </c:strRef>
          </c:tx>
          <c:spPr>
            <a:ln w="41275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Sheet1!$B$1:$AA$1</c:f>
              <c:numCache>
                <c:formatCode>0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 formatCode="General">
                  <c:v>2014</c:v>
                </c:pt>
                <c:pt idx="15" formatCode="General">
                  <c:v>2015</c:v>
                </c:pt>
                <c:pt idx="16" formatCode="General">
                  <c:v>2016</c:v>
                </c:pt>
                <c:pt idx="17" formatCode="General">
                  <c:v>2017</c:v>
                </c:pt>
                <c:pt idx="18" formatCode="General">
                  <c:v>2018</c:v>
                </c:pt>
                <c:pt idx="19" formatCode="General">
                  <c:v>2019</c:v>
                </c:pt>
                <c:pt idx="20" formatCode="General">
                  <c:v>2020</c:v>
                </c:pt>
                <c:pt idx="21" formatCode="General">
                  <c:v>2021</c:v>
                </c:pt>
                <c:pt idx="22" formatCode="General">
                  <c:v>2022</c:v>
                </c:pt>
                <c:pt idx="23" formatCode="General">
                  <c:v>2023</c:v>
                </c:pt>
                <c:pt idx="24" formatCode="General">
                  <c:v>2024</c:v>
                </c:pt>
                <c:pt idx="25" formatCode="General">
                  <c:v>2025</c:v>
                </c:pt>
              </c:numCache>
            </c:numRef>
          </c:cat>
          <c:val>
            <c:numRef>
              <c:f>Sheet1!$B$4:$AA$4</c:f>
              <c:numCache>
                <c:formatCode>0.00</c:formatCode>
                <c:ptCount val="26"/>
                <c:pt idx="0">
                  <c:v>4.1269999999999998</c:v>
                </c:pt>
                <c:pt idx="1">
                  <c:v>0.999</c:v>
                </c:pt>
                <c:pt idx="2">
                  <c:v>1.742</c:v>
                </c:pt>
                <c:pt idx="3">
                  <c:v>2.8610000000000002</c:v>
                </c:pt>
                <c:pt idx="4">
                  <c:v>3.7989999999999999</c:v>
                </c:pt>
                <c:pt idx="5">
                  <c:v>3.5129999999999999</c:v>
                </c:pt>
                <c:pt idx="6">
                  <c:v>2.855</c:v>
                </c:pt>
                <c:pt idx="7">
                  <c:v>1.8759999999999999</c:v>
                </c:pt>
                <c:pt idx="8">
                  <c:v>-0.13700000000000001</c:v>
                </c:pt>
                <c:pt idx="9">
                  <c:v>-2.5369999999999999</c:v>
                </c:pt>
                <c:pt idx="10">
                  <c:v>2.5640000000000001</c:v>
                </c:pt>
                <c:pt idx="11">
                  <c:v>1.5509999999999999</c:v>
                </c:pt>
                <c:pt idx="12">
                  <c:v>2.2490000000000001</c:v>
                </c:pt>
                <c:pt idx="13">
                  <c:v>1.8420000000000001</c:v>
                </c:pt>
                <c:pt idx="14">
                  <c:v>2.5259999999999998</c:v>
                </c:pt>
                <c:pt idx="15">
                  <c:v>3.0760000000000001</c:v>
                </c:pt>
                <c:pt idx="16">
                  <c:v>1.7110000000000001</c:v>
                </c:pt>
                <c:pt idx="17">
                  <c:v>2.3330000000000002</c:v>
                </c:pt>
                <c:pt idx="18">
                  <c:v>2.9969999999999999</c:v>
                </c:pt>
                <c:pt idx="19">
                  <c:v>2.161</c:v>
                </c:pt>
                <c:pt idx="20">
                  <c:v>-4.2720000000000002</c:v>
                </c:pt>
                <c:pt idx="21">
                  <c:v>3.0779999999999998</c:v>
                </c:pt>
                <c:pt idx="22">
                  <c:v>2.9409999999999998</c:v>
                </c:pt>
                <c:pt idx="23">
                  <c:v>2.2629999999999999</c:v>
                </c:pt>
                <c:pt idx="24">
                  <c:v>1.901</c:v>
                </c:pt>
                <c:pt idx="25">
                  <c:v>1.831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ACA-4F4C-B0C8-2984A2BFED88}"/>
            </c:ext>
          </c:extLst>
        </c:ser>
        <c:ser>
          <c:idx val="2"/>
          <c:order val="3"/>
          <c:tx>
            <c:strRef>
              <c:f>Sheet1!$A$5</c:f>
              <c:strCache>
                <c:ptCount val="1"/>
                <c:pt idx="0">
                  <c:v>Eurozone</c:v>
                </c:pt>
              </c:strCache>
            </c:strRef>
          </c:tx>
          <c:spPr>
            <a:ln w="44450">
              <a:solidFill>
                <a:srgbClr val="008000"/>
              </a:solidFill>
              <a:prstDash val="solid"/>
            </a:ln>
          </c:spPr>
          <c:marker>
            <c:symbol val="none"/>
          </c:marker>
          <c:cat>
            <c:numRef>
              <c:f>Sheet1!$B$1:$AA$1</c:f>
              <c:numCache>
                <c:formatCode>0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 formatCode="General">
                  <c:v>2014</c:v>
                </c:pt>
                <c:pt idx="15" formatCode="General">
                  <c:v>2015</c:v>
                </c:pt>
                <c:pt idx="16" formatCode="General">
                  <c:v>2016</c:v>
                </c:pt>
                <c:pt idx="17" formatCode="General">
                  <c:v>2017</c:v>
                </c:pt>
                <c:pt idx="18" formatCode="General">
                  <c:v>2018</c:v>
                </c:pt>
                <c:pt idx="19" formatCode="General">
                  <c:v>2019</c:v>
                </c:pt>
                <c:pt idx="20" formatCode="General">
                  <c:v>2020</c:v>
                </c:pt>
                <c:pt idx="21" formatCode="General">
                  <c:v>2021</c:v>
                </c:pt>
                <c:pt idx="22" formatCode="General">
                  <c:v>2022</c:v>
                </c:pt>
                <c:pt idx="23" formatCode="General">
                  <c:v>2023</c:v>
                </c:pt>
                <c:pt idx="24" formatCode="General">
                  <c:v>2024</c:v>
                </c:pt>
                <c:pt idx="25" formatCode="General">
                  <c:v>2025</c:v>
                </c:pt>
              </c:numCache>
            </c:numRef>
          </c:cat>
          <c:val>
            <c:numRef>
              <c:f>Sheet1!$B$5:$AA$5</c:f>
              <c:numCache>
                <c:formatCode>0.00</c:formatCode>
                <c:ptCount val="26"/>
                <c:pt idx="0">
                  <c:v>3.8239999999999998</c:v>
                </c:pt>
                <c:pt idx="1">
                  <c:v>2.169</c:v>
                </c:pt>
                <c:pt idx="2">
                  <c:v>0.91</c:v>
                </c:pt>
                <c:pt idx="3">
                  <c:v>0.64500000000000002</c:v>
                </c:pt>
                <c:pt idx="4">
                  <c:v>2.2759999999999998</c:v>
                </c:pt>
                <c:pt idx="5">
                  <c:v>1.6639999999999999</c:v>
                </c:pt>
                <c:pt idx="6">
                  <c:v>3.2170000000000001</c:v>
                </c:pt>
                <c:pt idx="7">
                  <c:v>2.988</c:v>
                </c:pt>
                <c:pt idx="8">
                  <c:v>0.41</c:v>
                </c:pt>
                <c:pt idx="9">
                  <c:v>-4.4989999999999997</c:v>
                </c:pt>
                <c:pt idx="10">
                  <c:v>2.133</c:v>
                </c:pt>
                <c:pt idx="11">
                  <c:v>1.6910000000000001</c:v>
                </c:pt>
                <c:pt idx="12">
                  <c:v>-0.88900000000000001</c:v>
                </c:pt>
                <c:pt idx="13">
                  <c:v>-0.247</c:v>
                </c:pt>
                <c:pt idx="14">
                  <c:v>1.401</c:v>
                </c:pt>
                <c:pt idx="15">
                  <c:v>2.0369999999999999</c:v>
                </c:pt>
                <c:pt idx="16">
                  <c:v>1.8759999999999999</c:v>
                </c:pt>
                <c:pt idx="17">
                  <c:v>2.6150000000000002</c:v>
                </c:pt>
                <c:pt idx="18">
                  <c:v>1.839</c:v>
                </c:pt>
                <c:pt idx="19">
                  <c:v>1.2729999999999999</c:v>
                </c:pt>
                <c:pt idx="20">
                  <c:v>-8.2620000000000005</c:v>
                </c:pt>
                <c:pt idx="21">
                  <c:v>5.1529999999999996</c:v>
                </c:pt>
                <c:pt idx="22">
                  <c:v>3.101</c:v>
                </c:pt>
                <c:pt idx="23">
                  <c:v>2.2130000000000001</c:v>
                </c:pt>
                <c:pt idx="24">
                  <c:v>1.702</c:v>
                </c:pt>
                <c:pt idx="25">
                  <c:v>1.417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ACA-4F4C-B0C8-2984A2BFED88}"/>
            </c:ext>
          </c:extLst>
        </c:ser>
        <c:ser>
          <c:idx val="3"/>
          <c:order val="4"/>
          <c:tx>
            <c:strRef>
              <c:f>Sheet1!$A$6</c:f>
              <c:strCache>
                <c:ptCount val="1"/>
                <c:pt idx="0">
                  <c:v>Japan</c:v>
                </c:pt>
              </c:strCache>
            </c:strRef>
          </c:tx>
          <c:spPr>
            <a:ln w="34925">
              <a:solidFill>
                <a:srgbClr val="E88A00"/>
              </a:solidFill>
            </a:ln>
          </c:spPr>
          <c:marker>
            <c:symbol val="none"/>
          </c:marker>
          <c:cat>
            <c:numRef>
              <c:f>Sheet1!$B$1:$AA$1</c:f>
              <c:numCache>
                <c:formatCode>0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 formatCode="General">
                  <c:v>2014</c:v>
                </c:pt>
                <c:pt idx="15" formatCode="General">
                  <c:v>2015</c:v>
                </c:pt>
                <c:pt idx="16" formatCode="General">
                  <c:v>2016</c:v>
                </c:pt>
                <c:pt idx="17" formatCode="General">
                  <c:v>2017</c:v>
                </c:pt>
                <c:pt idx="18" formatCode="General">
                  <c:v>2018</c:v>
                </c:pt>
                <c:pt idx="19" formatCode="General">
                  <c:v>2019</c:v>
                </c:pt>
                <c:pt idx="20" formatCode="General">
                  <c:v>2020</c:v>
                </c:pt>
                <c:pt idx="21" formatCode="General">
                  <c:v>2021</c:v>
                </c:pt>
                <c:pt idx="22" formatCode="General">
                  <c:v>2022</c:v>
                </c:pt>
                <c:pt idx="23" formatCode="General">
                  <c:v>2023</c:v>
                </c:pt>
                <c:pt idx="24" formatCode="General">
                  <c:v>2024</c:v>
                </c:pt>
                <c:pt idx="25" formatCode="General">
                  <c:v>2025</c:v>
                </c:pt>
              </c:numCache>
            </c:numRef>
          </c:cat>
          <c:val>
            <c:numRef>
              <c:f>Sheet1!$B$6:$AA$6</c:f>
              <c:numCache>
                <c:formatCode>0.00</c:formatCode>
                <c:ptCount val="26"/>
                <c:pt idx="0">
                  <c:v>2.78</c:v>
                </c:pt>
                <c:pt idx="1">
                  <c:v>0.40600000000000003</c:v>
                </c:pt>
                <c:pt idx="2">
                  <c:v>0.11799999999999999</c:v>
                </c:pt>
                <c:pt idx="3">
                  <c:v>1.528</c:v>
                </c:pt>
                <c:pt idx="4">
                  <c:v>2.2050000000000001</c:v>
                </c:pt>
                <c:pt idx="5">
                  <c:v>1.663</c:v>
                </c:pt>
                <c:pt idx="6">
                  <c:v>1.42</c:v>
                </c:pt>
                <c:pt idx="7">
                  <c:v>1.6539999999999999</c:v>
                </c:pt>
                <c:pt idx="8">
                  <c:v>-1.0940000000000001</c:v>
                </c:pt>
                <c:pt idx="9">
                  <c:v>-5.4160000000000004</c:v>
                </c:pt>
                <c:pt idx="10">
                  <c:v>4.1920000000000002</c:v>
                </c:pt>
                <c:pt idx="11">
                  <c:v>-0.115</c:v>
                </c:pt>
                <c:pt idx="12">
                  <c:v>1.4950000000000001</c:v>
                </c:pt>
                <c:pt idx="13">
                  <c:v>2</c:v>
                </c:pt>
                <c:pt idx="14">
                  <c:v>0.375</c:v>
                </c:pt>
                <c:pt idx="15">
                  <c:v>1.2230000000000001</c:v>
                </c:pt>
                <c:pt idx="16">
                  <c:v>0.52200000000000002</c:v>
                </c:pt>
                <c:pt idx="17">
                  <c:v>2.1680000000000001</c:v>
                </c:pt>
                <c:pt idx="18">
                  <c:v>0.27600000000000002</c:v>
                </c:pt>
                <c:pt idx="19">
                  <c:v>0.67100000000000004</c:v>
                </c:pt>
                <c:pt idx="20">
                  <c:v>-5.2729999999999997</c:v>
                </c:pt>
                <c:pt idx="21">
                  <c:v>2.3210000000000002</c:v>
                </c:pt>
                <c:pt idx="22">
                  <c:v>1.66</c:v>
                </c:pt>
                <c:pt idx="23">
                  <c:v>1.2330000000000001</c:v>
                </c:pt>
                <c:pt idx="24">
                  <c:v>0.95699999999999996</c:v>
                </c:pt>
                <c:pt idx="25">
                  <c:v>0.56299999999999994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5F55-4D81-BFA2-9BEC4CD99894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World</c:v>
                </c:pt>
              </c:strCache>
            </c:strRef>
          </c:tx>
          <c:spPr>
            <a:ln w="38100">
              <a:solidFill>
                <a:schemeClr val="tx1"/>
              </a:solidFill>
              <a:prstDash val="dash"/>
            </a:ln>
          </c:spPr>
          <c:marker>
            <c:symbol val="none"/>
          </c:marker>
          <c:cat>
            <c:numRef>
              <c:f>Sheet1!$B$1:$AA$1</c:f>
              <c:numCache>
                <c:formatCode>0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 formatCode="General">
                  <c:v>2014</c:v>
                </c:pt>
                <c:pt idx="15" formatCode="General">
                  <c:v>2015</c:v>
                </c:pt>
                <c:pt idx="16" formatCode="General">
                  <c:v>2016</c:v>
                </c:pt>
                <c:pt idx="17" formatCode="General">
                  <c:v>2017</c:v>
                </c:pt>
                <c:pt idx="18" formatCode="General">
                  <c:v>2018</c:v>
                </c:pt>
                <c:pt idx="19" formatCode="General">
                  <c:v>2019</c:v>
                </c:pt>
                <c:pt idx="20" formatCode="General">
                  <c:v>2020</c:v>
                </c:pt>
                <c:pt idx="21" formatCode="General">
                  <c:v>2021</c:v>
                </c:pt>
                <c:pt idx="22" formatCode="General">
                  <c:v>2022</c:v>
                </c:pt>
                <c:pt idx="23" formatCode="General">
                  <c:v>2023</c:v>
                </c:pt>
                <c:pt idx="24" formatCode="General">
                  <c:v>2024</c:v>
                </c:pt>
                <c:pt idx="25" formatCode="General">
                  <c:v>2025</c:v>
                </c:pt>
              </c:numCache>
            </c:numRef>
          </c:cat>
          <c:val>
            <c:numRef>
              <c:f>Sheet1!$B$7:$AA$7</c:f>
              <c:numCache>
                <c:formatCode>0.00</c:formatCode>
                <c:ptCount val="26"/>
                <c:pt idx="0">
                  <c:v>4.8120000000000003</c:v>
                </c:pt>
                <c:pt idx="1">
                  <c:v>2.468</c:v>
                </c:pt>
                <c:pt idx="2">
                  <c:v>2.952</c:v>
                </c:pt>
                <c:pt idx="3">
                  <c:v>4.282</c:v>
                </c:pt>
                <c:pt idx="4">
                  <c:v>5.4240000000000004</c:v>
                </c:pt>
                <c:pt idx="5">
                  <c:v>4.8979999999999997</c:v>
                </c:pt>
                <c:pt idx="6">
                  <c:v>5.45</c:v>
                </c:pt>
                <c:pt idx="7">
                  <c:v>5.5359999999999996</c:v>
                </c:pt>
                <c:pt idx="8">
                  <c:v>3.02</c:v>
                </c:pt>
                <c:pt idx="9">
                  <c:v>-8.3000000000000004E-2</c:v>
                </c:pt>
                <c:pt idx="10">
                  <c:v>5.399</c:v>
                </c:pt>
                <c:pt idx="11">
                  <c:v>4.2919999999999998</c:v>
                </c:pt>
                <c:pt idx="12">
                  <c:v>3.5419999999999998</c:v>
                </c:pt>
                <c:pt idx="13">
                  <c:v>3.46</c:v>
                </c:pt>
                <c:pt idx="14">
                  <c:v>3.528</c:v>
                </c:pt>
                <c:pt idx="15">
                  <c:v>3.4489999999999998</c:v>
                </c:pt>
                <c:pt idx="16">
                  <c:v>3.2730000000000001</c:v>
                </c:pt>
                <c:pt idx="17">
                  <c:v>3.81</c:v>
                </c:pt>
                <c:pt idx="18">
                  <c:v>3.5070000000000001</c:v>
                </c:pt>
                <c:pt idx="19">
                  <c:v>2.7959999999999998</c:v>
                </c:pt>
                <c:pt idx="20">
                  <c:v>-4.359</c:v>
                </c:pt>
                <c:pt idx="21">
                  <c:v>5.1520000000000001</c:v>
                </c:pt>
                <c:pt idx="22">
                  <c:v>4.1890000000000001</c:v>
                </c:pt>
                <c:pt idx="23">
                  <c:v>3.8359999999999999</c:v>
                </c:pt>
                <c:pt idx="24">
                  <c:v>3.6280000000000001</c:v>
                </c:pt>
                <c:pt idx="25">
                  <c:v>3.5169999999999999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5F55-4D81-BFA2-9BEC4CD998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0294472"/>
        <c:axId val="1"/>
      </c:lineChart>
      <c:catAx>
        <c:axId val="240294472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10"/>
        <c:auto val="0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6"/>
          <c:min val="-1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Annual % change in real GDP </a:t>
                </a:r>
              </a:p>
            </c:rich>
          </c:tx>
          <c:layout>
            <c:manualLayout>
              <c:xMode val="edge"/>
              <c:yMode val="edge"/>
              <c:x val="2.2234173258483662E-3"/>
              <c:y val="0.21498515182415687"/>
            </c:manualLayout>
          </c:layout>
          <c:overlay val="0"/>
          <c:spPr>
            <a:noFill/>
            <a:ln w="29062">
              <a:noFill/>
            </a:ln>
          </c:spPr>
        </c:title>
        <c:numFmt formatCode="0_ ;\−0\ " sourceLinked="0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40294472"/>
        <c:crosses val="autoZero"/>
        <c:crossBetween val="midCat"/>
        <c:majorUnit val="2"/>
      </c:valAx>
      <c:spPr>
        <a:solidFill>
          <a:schemeClr val="bg1"/>
        </a:solidFill>
        <a:ln w="29062">
          <a:noFill/>
        </a:ln>
      </c:spPr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20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000" b="0" i="0" u="none" strike="noStrike" baseline="0">
                <a:solidFill>
                  <a:srgbClr val="008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2000" b="0" i="0" u="none" strike="noStrike" baseline="0">
                <a:solidFill>
                  <a:srgbClr val="E88A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3357673901953146"/>
          <c:y val="0.73345974028547656"/>
          <c:w val="0.47868439872248331"/>
          <c:h val="0.14721159577359569"/>
        </c:manualLayout>
      </c:layout>
      <c:overlay val="0"/>
      <c:spPr>
        <a:solidFill>
          <a:srgbClr val="FFFFCC"/>
        </a:solidFill>
        <a:ln w="22225">
          <a:solidFill>
            <a:schemeClr val="accent1"/>
          </a:solidFill>
          <a:prstDash val="solid"/>
        </a:ln>
      </c:spPr>
      <c:txPr>
        <a:bodyPr/>
        <a:lstStyle/>
        <a:p>
          <a:pPr>
            <a:defRPr sz="2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06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171867E-EBD2-458D-8912-89AD0D13749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FFD2ADA-C6F7-4482-B5E7-7BB13947ACF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36F43BAD-DE05-4D40-B6E8-A6B4E94FFEA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1754D273-F5DA-4510-A426-9D20A4CEFE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D154B528-8880-4400-A628-1148CADA499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A09D521-D909-4F31-BD9D-1B384F477D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52D2D9F-6745-48CD-9AC1-5FC758D6E46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05C9FCE-2341-464D-9EBD-E916EBE592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21AF1A-CD1A-419D-B9D4-B532A7B00453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300482" name="Rectangle 7">
            <a:extLst>
              <a:ext uri="{FF2B5EF4-FFF2-40B4-BE49-F238E27FC236}">
                <a16:creationId xmlns:a16="http://schemas.microsoft.com/office/drawing/2014/main" id="{C0FF90A8-F296-450F-B049-E508F345BD9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E9CF9EB-9EF2-43FB-B4E7-30860064BD20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1300483" name="Rectangle 2">
            <a:extLst>
              <a:ext uri="{FF2B5EF4-FFF2-40B4-BE49-F238E27FC236}">
                <a16:creationId xmlns:a16="http://schemas.microsoft.com/office/drawing/2014/main" id="{E3A60C4A-7EBB-4358-A713-18196D1DA6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n-US" altLang="en-US"/>
          </a:p>
        </p:txBody>
      </p:sp>
      <p:sp>
        <p:nvSpPr>
          <p:cNvPr id="1300484" name="Rectangle 3">
            <a:extLst>
              <a:ext uri="{FF2B5EF4-FFF2-40B4-BE49-F238E27FC236}">
                <a16:creationId xmlns:a16="http://schemas.microsoft.com/office/drawing/2014/main" id="{48BAB137-E3C8-4BFF-BD2A-98B9BE2B0C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 w="12700"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371445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D0D0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16" name="Rectangle 20">
            <a:extLst>
              <a:ext uri="{FF2B5EF4-FFF2-40B4-BE49-F238E27FC236}">
                <a16:creationId xmlns:a16="http://schemas.microsoft.com/office/drawing/2014/main" id="{439CE3AB-E292-4C09-8F97-B32BC92C8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2241550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A403BA4C-B253-484B-82D4-FDBAE4A6A9B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47146" y="2951163"/>
            <a:ext cx="9004829" cy="1089025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lnSpc>
                <a:spcPct val="100000"/>
              </a:lnSpc>
              <a:buFont typeface="Wingdings 2" panose="05020102010507070707" pitchFamily="18" charset="2"/>
              <a:buNone/>
              <a:defRPr sz="4400">
                <a:solidFill>
                  <a:srgbClr val="000066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pPr lvl="0"/>
            <a:r>
              <a:rPr lang="en-US" altLang="en-US" noProof="0" dirty="0"/>
              <a:t>Click to edit Master subtitle style</a:t>
            </a:r>
            <a:endParaRPr lang="en-GB" altLang="en-US" noProof="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09E75A9-6880-4509-9D09-9F7FE494827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2F8AC65-77C9-4B22-9139-051CCC688DC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757FC51-62FA-467C-A837-B3630A47D74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D5A55A-9FB8-4A64-BA91-0842DBD43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AEA780-3796-413F-853F-39A0156F7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818B4DB6-441C-400A-8362-E5F1169AB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5100" y="2379663"/>
            <a:ext cx="9568921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55317" name="Rectangle 21">
            <a:extLst>
              <a:ext uri="{FF2B5EF4-FFF2-40B4-BE49-F238E27FC236}">
                <a16:creationId xmlns:a16="http://schemas.microsoft.com/office/drawing/2014/main" id="{65667BD0-0703-4F8C-A073-FBD87DA06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6445D5D7-804F-4593-BBBE-0410DBA3384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0"/>
            <a:ext cx="9906000" cy="24509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841BADFC-AA03-4006-8805-66993F9168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-59506"/>
            <a:ext cx="9906000" cy="2332938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7F8E1A-B50F-40A9-B681-EC1CC4C1F09D}"/>
              </a:ext>
            </a:extLst>
          </p:cNvPr>
          <p:cNvSpPr/>
          <p:nvPr userDrawn="1"/>
        </p:nvSpPr>
        <p:spPr bwMode="auto">
          <a:xfrm>
            <a:off x="76593" y="2273432"/>
            <a:ext cx="9714869" cy="17753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666699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C8D742-6507-4472-B951-0DC1A67DDF3E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C130E9A-9589-4BAE-8D10-56B553219412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434B53A-DAF4-4B8E-9299-6A3D79F15E59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2746CB-7B07-4A0E-843B-1757597F74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3894845-E4F4-4521-9834-F911C73994E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26" name="Straight Connector 25">
            <a:extLst>
              <a:ext uri="{FF2B5EF4-FFF2-40B4-BE49-F238E27FC236}">
                <a16:creationId xmlns:a16="http://schemas.microsoft.com/office/drawing/2014/main" id="{7DAC37C7-DE90-4059-A355-2CD2F341125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2369180"/>
            <a:ext cx="9568921" cy="0"/>
          </a:xfrm>
          <a:prstGeom prst="line">
            <a:avLst/>
          </a:prstGeom>
          <a:noFill/>
          <a:ln w="9525" cap="flat" cmpd="sng" algn="ctr">
            <a:solidFill>
              <a:srgbClr val="DCD3E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9" name="Rectangle 21">
            <a:extLst>
              <a:ext uri="{FF2B5EF4-FFF2-40B4-BE49-F238E27FC236}">
                <a16:creationId xmlns:a16="http://schemas.microsoft.com/office/drawing/2014/main" id="{3E9B8D43-30F2-40B7-8F9E-AB95AEE9AD0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8AD5BB-F309-4494-A427-98A00CA21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89"/>
            <a:ext cx="9245600" cy="1794694"/>
          </a:xfrm>
          <a:prstGeom prst="rect">
            <a:avLst/>
          </a:prstGeom>
          <a:effectLst/>
        </p:spPr>
        <p:txBody>
          <a:bodyPr/>
          <a:lstStyle>
            <a:lvl1pPr>
              <a:defRPr sz="4800">
                <a:solidFill>
                  <a:srgbClr val="800080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9684D70-C3A5-48E2-AC8F-DB4E494DDBA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6378" y="166578"/>
            <a:ext cx="9564203" cy="6531083"/>
          </a:xfrm>
          <a:prstGeom prst="rect">
            <a:avLst/>
          </a:prstGeom>
          <a:noFill/>
          <a:ln w="15875" algn="ctr">
            <a:solidFill>
              <a:srgbClr val="33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F065200-4004-4C04-B165-0EF83C3E8C4A}"/>
              </a:ext>
            </a:extLst>
          </p:cNvPr>
          <p:cNvGrpSpPr/>
          <p:nvPr userDrawn="1"/>
        </p:nvGrpSpPr>
        <p:grpSpPr>
          <a:xfrm>
            <a:off x="4708525" y="2058989"/>
            <a:ext cx="492204" cy="587057"/>
            <a:chOff x="5809298" y="2058988"/>
            <a:chExt cx="605790" cy="587057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F347634-5871-4665-97D8-D102D339AABC}"/>
                </a:ext>
              </a:extLst>
            </p:cNvPr>
            <p:cNvSpPr/>
            <p:nvPr userDrawn="1"/>
          </p:nvSpPr>
          <p:spPr>
            <a:xfrm>
              <a:off x="5809298" y="2058988"/>
              <a:ext cx="605790" cy="587057"/>
            </a:xfrm>
            <a:prstGeom prst="ellipse">
              <a:avLst/>
            </a:prstGeom>
            <a:solidFill>
              <a:srgbClr val="FFFFFF"/>
            </a:solidFill>
            <a:ln w="15875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CB120FA-EDFA-49D9-9440-94708EBCE41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875974" y="2122170"/>
              <a:ext cx="477112" cy="464370"/>
            </a:xfrm>
            <a:prstGeom prst="ellipse">
              <a:avLst/>
            </a:prstGeom>
            <a:solidFill>
              <a:srgbClr val="FFFFFF"/>
            </a:solidFill>
            <a:ln w="50800" cap="rnd" cmpd="dbl" algn="ctr">
              <a:solidFill>
                <a:srgbClr val="660066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lt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07484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 build="p" autoUpdateAnimBg="0">
        <p:tmplLst>
          <p:tmpl lvl="1">
            <p:tnLst>
              <p:par>
                <p:cTn presetID="23" presetClass="entr" presetSubtype="27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30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2/3*#ppt_w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2/3*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07363-1893-4DD6-86F9-228FB36B5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90"/>
            <a:ext cx="9245600" cy="785025"/>
          </a:xfrm>
          <a:prstGeom prst="rect">
            <a:avLst/>
          </a:prstGeom>
        </p:spPr>
        <p:txBody>
          <a:bodyPr/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20798-5084-402D-B3F2-19A20E095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761" y="1524000"/>
            <a:ext cx="9245600" cy="4889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777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691A-6120-4447-A6C8-E29110EC2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90"/>
            <a:ext cx="9245600" cy="758825"/>
          </a:xfrm>
          <a:prstGeom prst="rect">
            <a:avLst/>
          </a:prstGeom>
          <a:effectLst>
            <a:outerShdw dist="17780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80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720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710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8" r:id="rId3"/>
    <p:sldLayoutId id="2147483679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990033"/>
        </a:buClr>
        <a:buSzPct val="85000"/>
        <a:buFont typeface="Wingdings 2" panose="05020102010507070707" pitchFamily="18" charset="2"/>
        <a:buChar char="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007A31"/>
        </a:buClr>
        <a:buSzPct val="70000"/>
        <a:buFont typeface="Wingdings" panose="05000000000000000000" pitchFamily="2" charset="2"/>
        <a:buChar char="¡"/>
        <a:defRPr sz="2600" kern="1200">
          <a:solidFill>
            <a:srgbClr val="004358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6E9798"/>
        </a:buClr>
        <a:buSzPct val="75000"/>
        <a:buFont typeface="Wingdings 2" panose="05020102010507070707" pitchFamily="18" charset="2"/>
        <a:buChar char="÷"/>
        <a:defRPr sz="2300" kern="1200">
          <a:solidFill>
            <a:srgbClr val="131575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B56403"/>
        </a:buClr>
        <a:buSzPct val="65000"/>
        <a:buFont typeface="Wingdings 2" panose="05020102010507070707" pitchFamily="18" charset="2"/>
        <a:buChar char="°"/>
        <a:defRPr sz="2000" kern="1200">
          <a:solidFill>
            <a:srgbClr val="4F4A68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B1AA7A8-9CB3-48F9-BD28-F1A88EF0054E}"/>
              </a:ext>
            </a:extLst>
          </p:cNvPr>
          <p:cNvSpPr/>
          <p:nvPr/>
        </p:nvSpPr>
        <p:spPr bwMode="auto">
          <a:xfrm>
            <a:off x="10720388" y="1552326"/>
            <a:ext cx="45719" cy="45719"/>
          </a:xfrm>
          <a:prstGeom prst="round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C6991698-AFB7-434F-B95F-98E4254E4A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8394794"/>
              </p:ext>
            </p:extLst>
          </p:nvPr>
        </p:nvGraphicFramePr>
        <p:xfrm>
          <a:off x="0" y="-1978"/>
          <a:ext cx="9912669" cy="5853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14">
            <a:extLst>
              <a:ext uri="{FF2B5EF4-FFF2-40B4-BE49-F238E27FC236}">
                <a16:creationId xmlns:a16="http://schemas.microsoft.com/office/drawing/2014/main" id="{6B5BA24E-E543-4620-B9D5-C08AA4C44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28" y="5911506"/>
            <a:ext cx="9881944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400" i="1" dirty="0">
                <a:latin typeface="Arial" panose="020B0604020202020204" pitchFamily="34" charset="0"/>
              </a:rPr>
              <a:t>Notes</a:t>
            </a:r>
            <a:r>
              <a:rPr lang="en-GB" altLang="en-US" sz="1400" dirty="0">
                <a:latin typeface="Arial" panose="020B0604020202020204" pitchFamily="34" charset="0"/>
              </a:rPr>
              <a:t>: 2020</a:t>
            </a:r>
            <a:r>
              <a:rPr lang="en-GB" alt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GB" altLang="en-US" sz="1400" dirty="0">
                <a:latin typeface="Arial" panose="020B0604020202020204" pitchFamily="34" charset="0"/>
              </a:rPr>
              <a:t>25 based on various forecasts</a:t>
            </a:r>
          </a:p>
          <a:p>
            <a:r>
              <a:rPr lang="en-GB" altLang="en-US" sz="1400" i="1" dirty="0">
                <a:latin typeface="Arial" panose="020B0604020202020204" pitchFamily="34" charset="0"/>
              </a:rPr>
              <a:t>Source</a:t>
            </a:r>
            <a:r>
              <a:rPr lang="en-GB" altLang="en-US" sz="1400" dirty="0">
                <a:latin typeface="Arial" panose="020B0604020202020204" pitchFamily="34" charset="0"/>
              </a:rPr>
              <a:t>: Figures based on data in </a:t>
            </a:r>
            <a:r>
              <a:rPr lang="en-GB" altLang="en-US" sz="1400" i="1" dirty="0">
                <a:latin typeface="Arial" panose="020B0604020202020204" pitchFamily="34" charset="0"/>
              </a:rPr>
              <a:t>World Economic Outlook Database</a:t>
            </a:r>
            <a:r>
              <a:rPr lang="en-GB" altLang="en-US" sz="1400" dirty="0">
                <a:latin typeface="Arial" panose="020B0604020202020204" pitchFamily="34" charset="0"/>
              </a:rPr>
              <a:t> (IMF, October 2020)</a:t>
            </a:r>
          </a:p>
        </p:txBody>
      </p:sp>
      <p:sp>
        <p:nvSpPr>
          <p:cNvPr id="1299459" name="Rectangle 13">
            <a:extLst>
              <a:ext uri="{FF2B5EF4-FFF2-40B4-BE49-F238E27FC236}">
                <a16:creationId xmlns:a16="http://schemas.microsoft.com/office/drawing/2014/main" id="{59E8F44C-9325-4F2A-9301-E20B9E82A4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697" y="6340638"/>
            <a:ext cx="9912669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600" dirty="0">
                <a:latin typeface="Arial" panose="020B0604020202020204" pitchFamily="34" charset="0"/>
              </a:rPr>
              <a:t>Economic growth rates</a:t>
            </a:r>
          </a:p>
        </p:txBody>
      </p:sp>
    </p:spTree>
    <p:extLst>
      <p:ext uri="{BB962C8B-B14F-4D97-AF65-F5344CB8AC3E}">
        <p14:creationId xmlns:p14="http://schemas.microsoft.com/office/powerpoint/2010/main" val="390981122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C">
  <a:themeElements>
    <a:clrScheme name="">
      <a:dk1>
        <a:srgbClr val="000000"/>
      </a:dk1>
      <a:lt1>
        <a:srgbClr val="FFFFFF"/>
      </a:lt1>
      <a:dk2>
        <a:srgbClr val="0035AA"/>
      </a:dk2>
      <a:lt2>
        <a:srgbClr val="000000"/>
      </a:lt2>
      <a:accent1>
        <a:srgbClr val="800080"/>
      </a:accent1>
      <a:accent2>
        <a:srgbClr val="C40038"/>
      </a:accent2>
      <a:accent3>
        <a:srgbClr val="FFFFFF"/>
      </a:accent3>
      <a:accent4>
        <a:srgbClr val="000000"/>
      </a:accent4>
      <a:accent5>
        <a:srgbClr val="C0AAC0"/>
      </a:accent5>
      <a:accent6>
        <a:srgbClr val="B10032"/>
      </a:accent6>
      <a:hlink>
        <a:srgbClr val="663300"/>
      </a:hlink>
      <a:folHlink>
        <a:srgbClr val="01791B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C" id="{8A80812A-DC50-4E0C-B6F6-5C904049641D}" vid="{FCDC5463-A5AC-4932-A7C0-812FF7DBE42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5AA"/>
    </a:dk2>
    <a:lt2>
      <a:srgbClr val="000000"/>
    </a:lt2>
    <a:accent1>
      <a:srgbClr val="800080"/>
    </a:accent1>
    <a:accent2>
      <a:srgbClr val="C40038"/>
    </a:accent2>
    <a:accent3>
      <a:srgbClr val="FFFFFF"/>
    </a:accent3>
    <a:accent4>
      <a:srgbClr val="000000"/>
    </a:accent4>
    <a:accent5>
      <a:srgbClr val="C0AAC0"/>
    </a:accent5>
    <a:accent6>
      <a:srgbClr val="B10032"/>
    </a:accent6>
    <a:hlink>
      <a:srgbClr val="663300"/>
    </a:hlink>
    <a:folHlink>
      <a:srgbClr val="00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ThemeC</Template>
  <TotalTime>3565</TotalTime>
  <Words>35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Georgia</vt:lpstr>
      <vt:lpstr>Times New Roman</vt:lpstr>
      <vt:lpstr>Wingdings</vt:lpstr>
      <vt:lpstr>Wingdings 2</vt:lpstr>
      <vt:lpstr>ThemeC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266</cp:revision>
  <dcterms:created xsi:type="dcterms:W3CDTF">2002-11-17T23:04:00Z</dcterms:created>
  <dcterms:modified xsi:type="dcterms:W3CDTF">2020-10-25T09:30:56Z</dcterms:modified>
</cp:coreProperties>
</file>