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707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DC"/>
    <a:srgbClr val="FFFFD7"/>
    <a:srgbClr val="3864B2"/>
    <a:srgbClr val="660066"/>
    <a:srgbClr val="F00000"/>
    <a:srgbClr val="D00000"/>
    <a:srgbClr val="A8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965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703565376849355"/>
          <c:y val="4.5572649540027307E-2"/>
          <c:w val="0.85674631536442558"/>
          <c:h val="0.85981002088743819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10-year government bond nominal yield</c:v>
                </c:pt>
              </c:strCache>
            </c:strRef>
          </c:tx>
          <c:spPr>
            <a:ln w="38100">
              <a:solidFill>
                <a:srgbClr val="C00000"/>
              </a:solidFill>
              <a:prstDash val="solid"/>
            </a:ln>
          </c:spPr>
          <c:marker>
            <c:symbol val="none"/>
          </c:marker>
          <c:cat>
            <c:numRef>
              <c:f>Sheet1!$A$2:$A$136</c:f>
              <c:numCache>
                <c:formatCode>mmm\-yy</c:formatCode>
                <c:ptCount val="135"/>
                <c:pt idx="0">
                  <c:v>32933</c:v>
                </c:pt>
                <c:pt idx="1">
                  <c:v>33025</c:v>
                </c:pt>
                <c:pt idx="2">
                  <c:v>33117</c:v>
                </c:pt>
                <c:pt idx="3">
                  <c:v>33208</c:v>
                </c:pt>
                <c:pt idx="4">
                  <c:v>33298</c:v>
                </c:pt>
                <c:pt idx="5">
                  <c:v>33390</c:v>
                </c:pt>
                <c:pt idx="6">
                  <c:v>33482</c:v>
                </c:pt>
                <c:pt idx="7">
                  <c:v>33573</c:v>
                </c:pt>
                <c:pt idx="8">
                  <c:v>33664</c:v>
                </c:pt>
                <c:pt idx="9">
                  <c:v>33756</c:v>
                </c:pt>
                <c:pt idx="10">
                  <c:v>33848</c:v>
                </c:pt>
                <c:pt idx="11">
                  <c:v>33939</c:v>
                </c:pt>
                <c:pt idx="12">
                  <c:v>34029</c:v>
                </c:pt>
                <c:pt idx="13">
                  <c:v>34121</c:v>
                </c:pt>
                <c:pt idx="14">
                  <c:v>34213</c:v>
                </c:pt>
                <c:pt idx="15">
                  <c:v>34304</c:v>
                </c:pt>
                <c:pt idx="16">
                  <c:v>34394</c:v>
                </c:pt>
                <c:pt idx="17">
                  <c:v>34486</c:v>
                </c:pt>
                <c:pt idx="18">
                  <c:v>34578</c:v>
                </c:pt>
                <c:pt idx="19">
                  <c:v>34669</c:v>
                </c:pt>
                <c:pt idx="20">
                  <c:v>34759</c:v>
                </c:pt>
                <c:pt idx="21">
                  <c:v>34851</c:v>
                </c:pt>
                <c:pt idx="22">
                  <c:v>34943</c:v>
                </c:pt>
                <c:pt idx="23">
                  <c:v>35034</c:v>
                </c:pt>
                <c:pt idx="24">
                  <c:v>35125</c:v>
                </c:pt>
                <c:pt idx="25">
                  <c:v>35217</c:v>
                </c:pt>
                <c:pt idx="26">
                  <c:v>35309</c:v>
                </c:pt>
                <c:pt idx="27">
                  <c:v>35400</c:v>
                </c:pt>
                <c:pt idx="28">
                  <c:v>35490</c:v>
                </c:pt>
                <c:pt idx="29">
                  <c:v>35582</c:v>
                </c:pt>
                <c:pt idx="30">
                  <c:v>35674</c:v>
                </c:pt>
                <c:pt idx="31">
                  <c:v>35765</c:v>
                </c:pt>
                <c:pt idx="32">
                  <c:v>35855</c:v>
                </c:pt>
                <c:pt idx="33">
                  <c:v>35947</c:v>
                </c:pt>
                <c:pt idx="34">
                  <c:v>36039</c:v>
                </c:pt>
                <c:pt idx="35">
                  <c:v>36130</c:v>
                </c:pt>
                <c:pt idx="36">
                  <c:v>36220</c:v>
                </c:pt>
                <c:pt idx="37">
                  <c:v>36312</c:v>
                </c:pt>
                <c:pt idx="38">
                  <c:v>36404</c:v>
                </c:pt>
                <c:pt idx="39">
                  <c:v>36495</c:v>
                </c:pt>
                <c:pt idx="40">
                  <c:v>36586</c:v>
                </c:pt>
                <c:pt idx="41">
                  <c:v>36678</c:v>
                </c:pt>
                <c:pt idx="42">
                  <c:v>36770</c:v>
                </c:pt>
                <c:pt idx="43">
                  <c:v>36861</c:v>
                </c:pt>
                <c:pt idx="44">
                  <c:v>36951</c:v>
                </c:pt>
                <c:pt idx="45">
                  <c:v>37043</c:v>
                </c:pt>
                <c:pt idx="46">
                  <c:v>37135</c:v>
                </c:pt>
                <c:pt idx="47">
                  <c:v>37226</c:v>
                </c:pt>
                <c:pt idx="48">
                  <c:v>37316</c:v>
                </c:pt>
                <c:pt idx="49">
                  <c:v>37408</c:v>
                </c:pt>
                <c:pt idx="50">
                  <c:v>37500</c:v>
                </c:pt>
                <c:pt idx="51">
                  <c:v>37591</c:v>
                </c:pt>
                <c:pt idx="52">
                  <c:v>37681</c:v>
                </c:pt>
                <c:pt idx="53">
                  <c:v>37773</c:v>
                </c:pt>
                <c:pt idx="54">
                  <c:v>37865</c:v>
                </c:pt>
                <c:pt idx="55">
                  <c:v>37956</c:v>
                </c:pt>
                <c:pt idx="56">
                  <c:v>38047</c:v>
                </c:pt>
                <c:pt idx="57">
                  <c:v>38139</c:v>
                </c:pt>
                <c:pt idx="58">
                  <c:v>38231</c:v>
                </c:pt>
                <c:pt idx="59">
                  <c:v>38322</c:v>
                </c:pt>
                <c:pt idx="60">
                  <c:v>38412</c:v>
                </c:pt>
                <c:pt idx="61">
                  <c:v>38504</c:v>
                </c:pt>
                <c:pt idx="62">
                  <c:v>38596</c:v>
                </c:pt>
                <c:pt idx="63">
                  <c:v>38687</c:v>
                </c:pt>
                <c:pt idx="64">
                  <c:v>38777</c:v>
                </c:pt>
                <c:pt idx="65">
                  <c:v>38869</c:v>
                </c:pt>
                <c:pt idx="66">
                  <c:v>38961</c:v>
                </c:pt>
                <c:pt idx="67">
                  <c:v>39052</c:v>
                </c:pt>
                <c:pt idx="68">
                  <c:v>39142</c:v>
                </c:pt>
                <c:pt idx="69">
                  <c:v>39234</c:v>
                </c:pt>
                <c:pt idx="70">
                  <c:v>39326</c:v>
                </c:pt>
                <c:pt idx="71">
                  <c:v>39417</c:v>
                </c:pt>
                <c:pt idx="72">
                  <c:v>39508</c:v>
                </c:pt>
                <c:pt idx="73">
                  <c:v>39600</c:v>
                </c:pt>
                <c:pt idx="74">
                  <c:v>39692</c:v>
                </c:pt>
                <c:pt idx="75">
                  <c:v>39783</c:v>
                </c:pt>
                <c:pt idx="76">
                  <c:v>39873</c:v>
                </c:pt>
                <c:pt idx="77">
                  <c:v>39965</c:v>
                </c:pt>
                <c:pt idx="78">
                  <c:v>40057</c:v>
                </c:pt>
                <c:pt idx="79">
                  <c:v>40148</c:v>
                </c:pt>
                <c:pt idx="80">
                  <c:v>40238</c:v>
                </c:pt>
                <c:pt idx="81">
                  <c:v>40330</c:v>
                </c:pt>
                <c:pt idx="82">
                  <c:v>40422</c:v>
                </c:pt>
                <c:pt idx="83">
                  <c:v>40513</c:v>
                </c:pt>
                <c:pt idx="84">
                  <c:v>40603</c:v>
                </c:pt>
                <c:pt idx="85">
                  <c:v>40695</c:v>
                </c:pt>
                <c:pt idx="86">
                  <c:v>40787</c:v>
                </c:pt>
                <c:pt idx="87">
                  <c:v>40878</c:v>
                </c:pt>
                <c:pt idx="88">
                  <c:v>40969</c:v>
                </c:pt>
                <c:pt idx="89">
                  <c:v>41061</c:v>
                </c:pt>
                <c:pt idx="90">
                  <c:v>41153</c:v>
                </c:pt>
                <c:pt idx="91">
                  <c:v>41244</c:v>
                </c:pt>
                <c:pt idx="92">
                  <c:v>41334</c:v>
                </c:pt>
                <c:pt idx="93">
                  <c:v>41426</c:v>
                </c:pt>
                <c:pt idx="94">
                  <c:v>41518</c:v>
                </c:pt>
                <c:pt idx="95">
                  <c:v>41609</c:v>
                </c:pt>
                <c:pt idx="96">
                  <c:v>41699</c:v>
                </c:pt>
                <c:pt idx="97">
                  <c:v>41791</c:v>
                </c:pt>
                <c:pt idx="98">
                  <c:v>41883</c:v>
                </c:pt>
                <c:pt idx="99">
                  <c:v>41974</c:v>
                </c:pt>
                <c:pt idx="100">
                  <c:v>42064</c:v>
                </c:pt>
                <c:pt idx="101">
                  <c:v>42156</c:v>
                </c:pt>
                <c:pt idx="102">
                  <c:v>42248</c:v>
                </c:pt>
                <c:pt idx="103">
                  <c:v>42339</c:v>
                </c:pt>
                <c:pt idx="104">
                  <c:v>42430</c:v>
                </c:pt>
                <c:pt idx="105">
                  <c:v>42522</c:v>
                </c:pt>
                <c:pt idx="106">
                  <c:v>42614</c:v>
                </c:pt>
                <c:pt idx="107">
                  <c:v>42705</c:v>
                </c:pt>
                <c:pt idx="108">
                  <c:v>42795</c:v>
                </c:pt>
                <c:pt idx="109">
                  <c:v>42887</c:v>
                </c:pt>
                <c:pt idx="110">
                  <c:v>42979</c:v>
                </c:pt>
                <c:pt idx="111">
                  <c:v>43070</c:v>
                </c:pt>
                <c:pt idx="112">
                  <c:v>43160</c:v>
                </c:pt>
                <c:pt idx="113">
                  <c:v>43252</c:v>
                </c:pt>
                <c:pt idx="114">
                  <c:v>43344</c:v>
                </c:pt>
                <c:pt idx="115">
                  <c:v>43435</c:v>
                </c:pt>
                <c:pt idx="116">
                  <c:v>43525</c:v>
                </c:pt>
                <c:pt idx="117">
                  <c:v>43617</c:v>
                </c:pt>
                <c:pt idx="118">
                  <c:v>43709</c:v>
                </c:pt>
                <c:pt idx="119">
                  <c:v>43800</c:v>
                </c:pt>
                <c:pt idx="120">
                  <c:v>43891</c:v>
                </c:pt>
                <c:pt idx="121">
                  <c:v>43983</c:v>
                </c:pt>
                <c:pt idx="122">
                  <c:v>44075</c:v>
                </c:pt>
                <c:pt idx="123">
                  <c:v>44166</c:v>
                </c:pt>
                <c:pt idx="124">
                  <c:v>44256</c:v>
                </c:pt>
                <c:pt idx="125">
                  <c:v>44348</c:v>
                </c:pt>
                <c:pt idx="126">
                  <c:v>44440</c:v>
                </c:pt>
                <c:pt idx="127">
                  <c:v>44531</c:v>
                </c:pt>
                <c:pt idx="128">
                  <c:v>44621</c:v>
                </c:pt>
                <c:pt idx="129">
                  <c:v>44713</c:v>
                </c:pt>
                <c:pt idx="130">
                  <c:v>44805</c:v>
                </c:pt>
                <c:pt idx="131">
                  <c:v>44896</c:v>
                </c:pt>
                <c:pt idx="132">
                  <c:v>44986</c:v>
                </c:pt>
                <c:pt idx="133">
                  <c:v>45078</c:v>
                </c:pt>
                <c:pt idx="134">
                  <c:v>45170</c:v>
                </c:pt>
              </c:numCache>
            </c:numRef>
          </c:cat>
          <c:val>
            <c:numRef>
              <c:f>Sheet1!$B$2:$B$136</c:f>
              <c:numCache>
                <c:formatCode>General</c:formatCode>
                <c:ptCount val="135"/>
                <c:pt idx="0">
                  <c:v>11.5444</c:v>
                </c:pt>
                <c:pt idx="1">
                  <c:v>12.172499999999999</c:v>
                </c:pt>
                <c:pt idx="2">
                  <c:v>11.9184</c:v>
                </c:pt>
                <c:pt idx="3" formatCode="0.00">
                  <c:v>11.27</c:v>
                </c:pt>
                <c:pt idx="4">
                  <c:v>10.359400000000001</c:v>
                </c:pt>
                <c:pt idx="5">
                  <c:v>10.4031</c:v>
                </c:pt>
                <c:pt idx="6">
                  <c:v>10.0204</c:v>
                </c:pt>
                <c:pt idx="7">
                  <c:v>9.7632999999999992</c:v>
                </c:pt>
                <c:pt idx="8">
                  <c:v>9.5340000000000007</c:v>
                </c:pt>
                <c:pt idx="9">
                  <c:v>9.2368000000000006</c:v>
                </c:pt>
                <c:pt idx="10">
                  <c:v>9.2196999999999996</c:v>
                </c:pt>
                <c:pt idx="11">
                  <c:v>8.4937000000000005</c:v>
                </c:pt>
                <c:pt idx="12">
                  <c:v>8.0831</c:v>
                </c:pt>
                <c:pt idx="13">
                  <c:v>8.0837000000000003</c:v>
                </c:pt>
                <c:pt idx="14">
                  <c:v>7.3235999999999999</c:v>
                </c:pt>
                <c:pt idx="15">
                  <c:v>6.7782999999999998</c:v>
                </c:pt>
                <c:pt idx="16">
                  <c:v>6.8780999999999999</c:v>
                </c:pt>
                <c:pt idx="17">
                  <c:v>8.2990999999999993</c:v>
                </c:pt>
                <c:pt idx="18">
                  <c:v>8.6961999999999993</c:v>
                </c:pt>
                <c:pt idx="19">
                  <c:v>8.6666000000000007</c:v>
                </c:pt>
                <c:pt idx="20">
                  <c:v>8.6594999999999995</c:v>
                </c:pt>
                <c:pt idx="21">
                  <c:v>8.2308000000000003</c:v>
                </c:pt>
                <c:pt idx="22">
                  <c:v>8.1090999999999998</c:v>
                </c:pt>
                <c:pt idx="23">
                  <c:v>7.8022999999999998</c:v>
                </c:pt>
                <c:pt idx="24">
                  <c:v>7.7483000000000004</c:v>
                </c:pt>
                <c:pt idx="25">
                  <c:v>8.0673999999999992</c:v>
                </c:pt>
                <c:pt idx="26">
                  <c:v>7.8531000000000004</c:v>
                </c:pt>
                <c:pt idx="27">
                  <c:v>7.5685000000000002</c:v>
                </c:pt>
                <c:pt idx="28">
                  <c:v>7.4061000000000003</c:v>
                </c:pt>
                <c:pt idx="29">
                  <c:v>7.3234000000000004</c:v>
                </c:pt>
                <c:pt idx="30">
                  <c:v>6.9874999999999998</c:v>
                </c:pt>
                <c:pt idx="31">
                  <c:v>6.5012999999999996</c:v>
                </c:pt>
                <c:pt idx="32">
                  <c:v>6.0444000000000004</c:v>
                </c:pt>
                <c:pt idx="33">
                  <c:v>5.8190999999999997</c:v>
                </c:pt>
                <c:pt idx="34">
                  <c:v>5.5209999999999999</c:v>
                </c:pt>
                <c:pt idx="35">
                  <c:v>4.8223000000000003</c:v>
                </c:pt>
                <c:pt idx="36">
                  <c:v>4.4673999999999996</c:v>
                </c:pt>
                <c:pt idx="37">
                  <c:v>4.8990999999999998</c:v>
                </c:pt>
                <c:pt idx="38">
                  <c:v>5.4991000000000003</c:v>
                </c:pt>
                <c:pt idx="39">
                  <c:v>5.5266999999999999</c:v>
                </c:pt>
                <c:pt idx="40">
                  <c:v>5.5986000000000002</c:v>
                </c:pt>
                <c:pt idx="41">
                  <c:v>5.3093000000000004</c:v>
                </c:pt>
                <c:pt idx="42">
                  <c:v>5.3193000000000001</c:v>
                </c:pt>
                <c:pt idx="43">
                  <c:v>5.0838000000000001</c:v>
                </c:pt>
                <c:pt idx="44">
                  <c:v>4.7906000000000004</c:v>
                </c:pt>
                <c:pt idx="45">
                  <c:v>5.0903</c:v>
                </c:pt>
                <c:pt idx="46">
                  <c:v>5.0610999999999997</c:v>
                </c:pt>
                <c:pt idx="47">
                  <c:v>4.7771999999999997</c:v>
                </c:pt>
                <c:pt idx="48">
                  <c:v>5.0175000000000001</c:v>
                </c:pt>
                <c:pt idx="49">
                  <c:v>5.2065000000000001</c:v>
                </c:pt>
                <c:pt idx="50">
                  <c:v>4.7575000000000003</c:v>
                </c:pt>
                <c:pt idx="51">
                  <c:v>4.6070000000000002</c:v>
                </c:pt>
                <c:pt idx="52">
                  <c:v>4.3118999999999996</c:v>
                </c:pt>
                <c:pt idx="53">
                  <c:v>4.2637</c:v>
                </c:pt>
                <c:pt idx="54">
                  <c:v>4.5715000000000003</c:v>
                </c:pt>
                <c:pt idx="55">
                  <c:v>4.9527999999999999</c:v>
                </c:pt>
                <c:pt idx="56">
                  <c:v>4.7648999999999999</c:v>
                </c:pt>
                <c:pt idx="57">
                  <c:v>5.0929000000000002</c:v>
                </c:pt>
                <c:pt idx="58">
                  <c:v>5.0087999999999999</c:v>
                </c:pt>
                <c:pt idx="59">
                  <c:v>4.6638999999999999</c:v>
                </c:pt>
                <c:pt idx="60">
                  <c:v>4.6445999999999996</c:v>
                </c:pt>
                <c:pt idx="61">
                  <c:v>4.4391999999999996</c:v>
                </c:pt>
                <c:pt idx="62">
                  <c:v>4.2786</c:v>
                </c:pt>
                <c:pt idx="63">
                  <c:v>4.2946999999999997</c:v>
                </c:pt>
                <c:pt idx="64">
                  <c:v>4.1870000000000003</c:v>
                </c:pt>
                <c:pt idx="65">
                  <c:v>4.6158000000000001</c:v>
                </c:pt>
                <c:pt idx="66">
                  <c:v>4.6211000000000002</c:v>
                </c:pt>
                <c:pt idx="67">
                  <c:v>4.5922000000000001</c:v>
                </c:pt>
                <c:pt idx="68">
                  <c:v>4.8605999999999998</c:v>
                </c:pt>
                <c:pt idx="69">
                  <c:v>5.2126000000000001</c:v>
                </c:pt>
                <c:pt idx="70">
                  <c:v>5.1897000000000002</c:v>
                </c:pt>
                <c:pt idx="71">
                  <c:v>4.7998000000000003</c:v>
                </c:pt>
                <c:pt idx="72">
                  <c:v>4.5223000000000004</c:v>
                </c:pt>
                <c:pt idx="73">
                  <c:v>4.9036999999999997</c:v>
                </c:pt>
                <c:pt idx="74">
                  <c:v>4.7877999999999998</c:v>
                </c:pt>
                <c:pt idx="75">
                  <c:v>4.165</c:v>
                </c:pt>
                <c:pt idx="76">
                  <c:v>3.5295000000000001</c:v>
                </c:pt>
                <c:pt idx="77">
                  <c:v>3.5872000000000002</c:v>
                </c:pt>
                <c:pt idx="78">
                  <c:v>3.7334999999999998</c:v>
                </c:pt>
                <c:pt idx="79">
                  <c:v>3.7361</c:v>
                </c:pt>
                <c:pt idx="80">
                  <c:v>4.0540000000000003</c:v>
                </c:pt>
                <c:pt idx="81">
                  <c:v>3.8195999999999999</c:v>
                </c:pt>
                <c:pt idx="82">
                  <c:v>3.2904</c:v>
                </c:pt>
                <c:pt idx="83">
                  <c:v>3.3294999999999999</c:v>
                </c:pt>
                <c:pt idx="84">
                  <c:v>3.7799</c:v>
                </c:pt>
                <c:pt idx="85">
                  <c:v>3.5489000000000002</c:v>
                </c:pt>
                <c:pt idx="86">
                  <c:v>2.8601999999999999</c:v>
                </c:pt>
                <c:pt idx="87">
                  <c:v>2.3361999999999998</c:v>
                </c:pt>
                <c:pt idx="88">
                  <c:v>2.2191000000000001</c:v>
                </c:pt>
                <c:pt idx="89">
                  <c:v>1.9726999999999999</c:v>
                </c:pt>
                <c:pt idx="90">
                  <c:v>1.6814</c:v>
                </c:pt>
                <c:pt idx="91">
                  <c:v>1.7948999999999999</c:v>
                </c:pt>
                <c:pt idx="92">
                  <c:v>2.0781999999999998</c:v>
                </c:pt>
                <c:pt idx="93">
                  <c:v>2.0068999999999999</c:v>
                </c:pt>
                <c:pt idx="94">
                  <c:v>2.6684000000000001</c:v>
                </c:pt>
                <c:pt idx="95">
                  <c:v>2.7887</c:v>
                </c:pt>
                <c:pt idx="96">
                  <c:v>2.8376000000000001</c:v>
                </c:pt>
                <c:pt idx="97">
                  <c:v>2.7423000000000002</c:v>
                </c:pt>
                <c:pt idx="98">
                  <c:v>2.5908000000000002</c:v>
                </c:pt>
                <c:pt idx="99">
                  <c:v>2.1151</c:v>
                </c:pt>
                <c:pt idx="100">
                  <c:v>1.7074</c:v>
                </c:pt>
                <c:pt idx="101">
                  <c:v>1.9883999999999999</c:v>
                </c:pt>
                <c:pt idx="102">
                  <c:v>2.0015999999999998</c:v>
                </c:pt>
                <c:pt idx="103">
                  <c:v>1.9147000000000001</c:v>
                </c:pt>
                <c:pt idx="104">
                  <c:v>1.6072</c:v>
                </c:pt>
                <c:pt idx="105">
                  <c:v>1.4683999999999999</c:v>
                </c:pt>
                <c:pt idx="106">
                  <c:v>0.83930000000000005</c:v>
                </c:pt>
                <c:pt idx="107">
                  <c:v>1.2969999999999999</c:v>
                </c:pt>
                <c:pt idx="108">
                  <c:v>1.3031999999999999</c:v>
                </c:pt>
                <c:pt idx="109">
                  <c:v>1.0942000000000001</c:v>
                </c:pt>
                <c:pt idx="110">
                  <c:v>1.2116</c:v>
                </c:pt>
                <c:pt idx="111">
                  <c:v>1.3323</c:v>
                </c:pt>
                <c:pt idx="112">
                  <c:v>1.4982</c:v>
                </c:pt>
                <c:pt idx="113">
                  <c:v>1.4779</c:v>
                </c:pt>
                <c:pt idx="114">
                  <c:v>1.4227000000000001</c:v>
                </c:pt>
                <c:pt idx="115">
                  <c:v>1.4452</c:v>
                </c:pt>
                <c:pt idx="116">
                  <c:v>1.2517</c:v>
                </c:pt>
                <c:pt idx="117">
                  <c:v>1.0807</c:v>
                </c:pt>
                <c:pt idx="118">
                  <c:v>0.67369999999999997</c:v>
                </c:pt>
                <c:pt idx="119">
                  <c:v>0.73970000000000002</c:v>
                </c:pt>
                <c:pt idx="120">
                  <c:v>0.60499999999999998</c:v>
                </c:pt>
                <c:pt idx="121">
                  <c:v>0.30299999999999999</c:v>
                </c:pt>
                <c:pt idx="122">
                  <c:v>0.25009999999999999</c:v>
                </c:pt>
                <c:pt idx="123">
                  <c:v>0.33679999999999999</c:v>
                </c:pt>
                <c:pt idx="124">
                  <c:v>0.62280000000000002</c:v>
                </c:pt>
                <c:pt idx="125">
                  <c:v>0.86970000000000003</c:v>
                </c:pt>
                <c:pt idx="126">
                  <c:v>0.71579999999999999</c:v>
                </c:pt>
                <c:pt idx="127">
                  <c:v>0.95309999999999995</c:v>
                </c:pt>
                <c:pt idx="128">
                  <c:v>1.4196</c:v>
                </c:pt>
                <c:pt idx="129">
                  <c:v>2.0430000000000001</c:v>
                </c:pt>
                <c:pt idx="130">
                  <c:v>2.6528</c:v>
                </c:pt>
                <c:pt idx="131">
                  <c:v>3.6747000000000001</c:v>
                </c:pt>
                <c:pt idx="132">
                  <c:v>3.544</c:v>
                </c:pt>
                <c:pt idx="133">
                  <c:v>4.0166000000000004</c:v>
                </c:pt>
                <c:pt idx="134">
                  <c:v>4.4634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8C8-40BE-AF73-7E34DAB440A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Nominal economic growth</c:v>
                </c:pt>
              </c:strCache>
            </c:strRef>
          </c:tx>
          <c:spPr>
            <a:ln w="34925">
              <a:solidFill>
                <a:srgbClr val="0066CC"/>
              </a:solidFill>
            </a:ln>
          </c:spPr>
          <c:marker>
            <c:symbol val="none"/>
          </c:marker>
          <c:cat>
            <c:numRef>
              <c:f>Sheet1!$A$2:$A$136</c:f>
              <c:numCache>
                <c:formatCode>mmm\-yy</c:formatCode>
                <c:ptCount val="135"/>
                <c:pt idx="0">
                  <c:v>32933</c:v>
                </c:pt>
                <c:pt idx="1">
                  <c:v>33025</c:v>
                </c:pt>
                <c:pt idx="2">
                  <c:v>33117</c:v>
                </c:pt>
                <c:pt idx="3">
                  <c:v>33208</c:v>
                </c:pt>
                <c:pt idx="4">
                  <c:v>33298</c:v>
                </c:pt>
                <c:pt idx="5">
                  <c:v>33390</c:v>
                </c:pt>
                <c:pt idx="6">
                  <c:v>33482</c:v>
                </c:pt>
                <c:pt idx="7">
                  <c:v>33573</c:v>
                </c:pt>
                <c:pt idx="8">
                  <c:v>33664</c:v>
                </c:pt>
                <c:pt idx="9">
                  <c:v>33756</c:v>
                </c:pt>
                <c:pt idx="10">
                  <c:v>33848</c:v>
                </c:pt>
                <c:pt idx="11">
                  <c:v>33939</c:v>
                </c:pt>
                <c:pt idx="12">
                  <c:v>34029</c:v>
                </c:pt>
                <c:pt idx="13">
                  <c:v>34121</c:v>
                </c:pt>
                <c:pt idx="14">
                  <c:v>34213</c:v>
                </c:pt>
                <c:pt idx="15">
                  <c:v>34304</c:v>
                </c:pt>
                <c:pt idx="16">
                  <c:v>34394</c:v>
                </c:pt>
                <c:pt idx="17">
                  <c:v>34486</c:v>
                </c:pt>
                <c:pt idx="18">
                  <c:v>34578</c:v>
                </c:pt>
                <c:pt idx="19">
                  <c:v>34669</c:v>
                </c:pt>
                <c:pt idx="20">
                  <c:v>34759</c:v>
                </c:pt>
                <c:pt idx="21">
                  <c:v>34851</c:v>
                </c:pt>
                <c:pt idx="22">
                  <c:v>34943</c:v>
                </c:pt>
                <c:pt idx="23">
                  <c:v>35034</c:v>
                </c:pt>
                <c:pt idx="24">
                  <c:v>35125</c:v>
                </c:pt>
                <c:pt idx="25">
                  <c:v>35217</c:v>
                </c:pt>
                <c:pt idx="26">
                  <c:v>35309</c:v>
                </c:pt>
                <c:pt idx="27">
                  <c:v>35400</c:v>
                </c:pt>
                <c:pt idx="28">
                  <c:v>35490</c:v>
                </c:pt>
                <c:pt idx="29">
                  <c:v>35582</c:v>
                </c:pt>
                <c:pt idx="30">
                  <c:v>35674</c:v>
                </c:pt>
                <c:pt idx="31">
                  <c:v>35765</c:v>
                </c:pt>
                <c:pt idx="32">
                  <c:v>35855</c:v>
                </c:pt>
                <c:pt idx="33">
                  <c:v>35947</c:v>
                </c:pt>
                <c:pt idx="34">
                  <c:v>36039</c:v>
                </c:pt>
                <c:pt idx="35">
                  <c:v>36130</c:v>
                </c:pt>
                <c:pt idx="36">
                  <c:v>36220</c:v>
                </c:pt>
                <c:pt idx="37">
                  <c:v>36312</c:v>
                </c:pt>
                <c:pt idx="38">
                  <c:v>36404</c:v>
                </c:pt>
                <c:pt idx="39">
                  <c:v>36495</c:v>
                </c:pt>
                <c:pt idx="40">
                  <c:v>36586</c:v>
                </c:pt>
                <c:pt idx="41">
                  <c:v>36678</c:v>
                </c:pt>
                <c:pt idx="42">
                  <c:v>36770</c:v>
                </c:pt>
                <c:pt idx="43">
                  <c:v>36861</c:v>
                </c:pt>
                <c:pt idx="44">
                  <c:v>36951</c:v>
                </c:pt>
                <c:pt idx="45">
                  <c:v>37043</c:v>
                </c:pt>
                <c:pt idx="46">
                  <c:v>37135</c:v>
                </c:pt>
                <c:pt idx="47">
                  <c:v>37226</c:v>
                </c:pt>
                <c:pt idx="48">
                  <c:v>37316</c:v>
                </c:pt>
                <c:pt idx="49">
                  <c:v>37408</c:v>
                </c:pt>
                <c:pt idx="50">
                  <c:v>37500</c:v>
                </c:pt>
                <c:pt idx="51">
                  <c:v>37591</c:v>
                </c:pt>
                <c:pt idx="52">
                  <c:v>37681</c:v>
                </c:pt>
                <c:pt idx="53">
                  <c:v>37773</c:v>
                </c:pt>
                <c:pt idx="54">
                  <c:v>37865</c:v>
                </c:pt>
                <c:pt idx="55">
                  <c:v>37956</c:v>
                </c:pt>
                <c:pt idx="56">
                  <c:v>38047</c:v>
                </c:pt>
                <c:pt idx="57">
                  <c:v>38139</c:v>
                </c:pt>
                <c:pt idx="58">
                  <c:v>38231</c:v>
                </c:pt>
                <c:pt idx="59">
                  <c:v>38322</c:v>
                </c:pt>
                <c:pt idx="60">
                  <c:v>38412</c:v>
                </c:pt>
                <c:pt idx="61">
                  <c:v>38504</c:v>
                </c:pt>
                <c:pt idx="62">
                  <c:v>38596</c:v>
                </c:pt>
                <c:pt idx="63">
                  <c:v>38687</c:v>
                </c:pt>
                <c:pt idx="64">
                  <c:v>38777</c:v>
                </c:pt>
                <c:pt idx="65">
                  <c:v>38869</c:v>
                </c:pt>
                <c:pt idx="66">
                  <c:v>38961</c:v>
                </c:pt>
                <c:pt idx="67">
                  <c:v>39052</c:v>
                </c:pt>
                <c:pt idx="68">
                  <c:v>39142</c:v>
                </c:pt>
                <c:pt idx="69">
                  <c:v>39234</c:v>
                </c:pt>
                <c:pt idx="70">
                  <c:v>39326</c:v>
                </c:pt>
                <c:pt idx="71">
                  <c:v>39417</c:v>
                </c:pt>
                <c:pt idx="72">
                  <c:v>39508</c:v>
                </c:pt>
                <c:pt idx="73">
                  <c:v>39600</c:v>
                </c:pt>
                <c:pt idx="74">
                  <c:v>39692</c:v>
                </c:pt>
                <c:pt idx="75">
                  <c:v>39783</c:v>
                </c:pt>
                <c:pt idx="76">
                  <c:v>39873</c:v>
                </c:pt>
                <c:pt idx="77">
                  <c:v>39965</c:v>
                </c:pt>
                <c:pt idx="78">
                  <c:v>40057</c:v>
                </c:pt>
                <c:pt idx="79">
                  <c:v>40148</c:v>
                </c:pt>
                <c:pt idx="80">
                  <c:v>40238</c:v>
                </c:pt>
                <c:pt idx="81">
                  <c:v>40330</c:v>
                </c:pt>
                <c:pt idx="82">
                  <c:v>40422</c:v>
                </c:pt>
                <c:pt idx="83">
                  <c:v>40513</c:v>
                </c:pt>
                <c:pt idx="84">
                  <c:v>40603</c:v>
                </c:pt>
                <c:pt idx="85">
                  <c:v>40695</c:v>
                </c:pt>
                <c:pt idx="86">
                  <c:v>40787</c:v>
                </c:pt>
                <c:pt idx="87">
                  <c:v>40878</c:v>
                </c:pt>
                <c:pt idx="88">
                  <c:v>40969</c:v>
                </c:pt>
                <c:pt idx="89">
                  <c:v>41061</c:v>
                </c:pt>
                <c:pt idx="90">
                  <c:v>41153</c:v>
                </c:pt>
                <c:pt idx="91">
                  <c:v>41244</c:v>
                </c:pt>
                <c:pt idx="92">
                  <c:v>41334</c:v>
                </c:pt>
                <c:pt idx="93">
                  <c:v>41426</c:v>
                </c:pt>
                <c:pt idx="94">
                  <c:v>41518</c:v>
                </c:pt>
                <c:pt idx="95">
                  <c:v>41609</c:v>
                </c:pt>
                <c:pt idx="96">
                  <c:v>41699</c:v>
                </c:pt>
                <c:pt idx="97">
                  <c:v>41791</c:v>
                </c:pt>
                <c:pt idx="98">
                  <c:v>41883</c:v>
                </c:pt>
                <c:pt idx="99">
                  <c:v>41974</c:v>
                </c:pt>
                <c:pt idx="100">
                  <c:v>42064</c:v>
                </c:pt>
                <c:pt idx="101">
                  <c:v>42156</c:v>
                </c:pt>
                <c:pt idx="102">
                  <c:v>42248</c:v>
                </c:pt>
                <c:pt idx="103">
                  <c:v>42339</c:v>
                </c:pt>
                <c:pt idx="104">
                  <c:v>42430</c:v>
                </c:pt>
                <c:pt idx="105">
                  <c:v>42522</c:v>
                </c:pt>
                <c:pt idx="106">
                  <c:v>42614</c:v>
                </c:pt>
                <c:pt idx="107">
                  <c:v>42705</c:v>
                </c:pt>
                <c:pt idx="108">
                  <c:v>42795</c:v>
                </c:pt>
                <c:pt idx="109">
                  <c:v>42887</c:v>
                </c:pt>
                <c:pt idx="110">
                  <c:v>42979</c:v>
                </c:pt>
                <c:pt idx="111">
                  <c:v>43070</c:v>
                </c:pt>
                <c:pt idx="112">
                  <c:v>43160</c:v>
                </c:pt>
                <c:pt idx="113">
                  <c:v>43252</c:v>
                </c:pt>
                <c:pt idx="114">
                  <c:v>43344</c:v>
                </c:pt>
                <c:pt idx="115">
                  <c:v>43435</c:v>
                </c:pt>
                <c:pt idx="116">
                  <c:v>43525</c:v>
                </c:pt>
                <c:pt idx="117">
                  <c:v>43617</c:v>
                </c:pt>
                <c:pt idx="118">
                  <c:v>43709</c:v>
                </c:pt>
                <c:pt idx="119">
                  <c:v>43800</c:v>
                </c:pt>
                <c:pt idx="120">
                  <c:v>43891</c:v>
                </c:pt>
                <c:pt idx="121">
                  <c:v>43983</c:v>
                </c:pt>
                <c:pt idx="122">
                  <c:v>44075</c:v>
                </c:pt>
                <c:pt idx="123">
                  <c:v>44166</c:v>
                </c:pt>
                <c:pt idx="124">
                  <c:v>44256</c:v>
                </c:pt>
                <c:pt idx="125">
                  <c:v>44348</c:v>
                </c:pt>
                <c:pt idx="126">
                  <c:v>44440</c:v>
                </c:pt>
                <c:pt idx="127">
                  <c:v>44531</c:v>
                </c:pt>
                <c:pt idx="128">
                  <c:v>44621</c:v>
                </c:pt>
                <c:pt idx="129">
                  <c:v>44713</c:v>
                </c:pt>
                <c:pt idx="130">
                  <c:v>44805</c:v>
                </c:pt>
                <c:pt idx="131">
                  <c:v>44896</c:v>
                </c:pt>
                <c:pt idx="132">
                  <c:v>44986</c:v>
                </c:pt>
                <c:pt idx="133">
                  <c:v>45078</c:v>
                </c:pt>
                <c:pt idx="134">
                  <c:v>45170</c:v>
                </c:pt>
              </c:numCache>
            </c:numRef>
          </c:cat>
          <c:val>
            <c:numRef>
              <c:f>Sheet1!$C$2:$C$136</c:f>
              <c:numCache>
                <c:formatCode>0.0</c:formatCode>
                <c:ptCount val="135"/>
                <c:pt idx="0">
                  <c:v>9.6999999999999993</c:v>
                </c:pt>
                <c:pt idx="1">
                  <c:v>10.199999999999999</c:v>
                </c:pt>
                <c:pt idx="2">
                  <c:v>9.5</c:v>
                </c:pt>
                <c:pt idx="3">
                  <c:v>7.3</c:v>
                </c:pt>
                <c:pt idx="4">
                  <c:v>6.2</c:v>
                </c:pt>
                <c:pt idx="5">
                  <c:v>5.5</c:v>
                </c:pt>
                <c:pt idx="6">
                  <c:v>4.2</c:v>
                </c:pt>
                <c:pt idx="7">
                  <c:v>5.0999999999999996</c:v>
                </c:pt>
                <c:pt idx="8">
                  <c:v>4.8</c:v>
                </c:pt>
                <c:pt idx="9">
                  <c:v>3.5</c:v>
                </c:pt>
                <c:pt idx="10">
                  <c:v>3</c:v>
                </c:pt>
                <c:pt idx="11">
                  <c:v>3</c:v>
                </c:pt>
                <c:pt idx="12">
                  <c:v>4.5</c:v>
                </c:pt>
                <c:pt idx="13">
                  <c:v>4.4000000000000004</c:v>
                </c:pt>
                <c:pt idx="14">
                  <c:v>6</c:v>
                </c:pt>
                <c:pt idx="15">
                  <c:v>6.5</c:v>
                </c:pt>
                <c:pt idx="16">
                  <c:v>5.4</c:v>
                </c:pt>
                <c:pt idx="17">
                  <c:v>5.7</c:v>
                </c:pt>
                <c:pt idx="18">
                  <c:v>5</c:v>
                </c:pt>
                <c:pt idx="19">
                  <c:v>5.0999999999999996</c:v>
                </c:pt>
                <c:pt idx="20">
                  <c:v>4.4000000000000004</c:v>
                </c:pt>
                <c:pt idx="21">
                  <c:v>5</c:v>
                </c:pt>
                <c:pt idx="22">
                  <c:v>5.6</c:v>
                </c:pt>
                <c:pt idx="23">
                  <c:v>5.2</c:v>
                </c:pt>
                <c:pt idx="24">
                  <c:v>6.1</c:v>
                </c:pt>
                <c:pt idx="25">
                  <c:v>7.3</c:v>
                </c:pt>
                <c:pt idx="26">
                  <c:v>7.1</c:v>
                </c:pt>
                <c:pt idx="27">
                  <c:v>6.7</c:v>
                </c:pt>
                <c:pt idx="28">
                  <c:v>5.0999999999999996</c:v>
                </c:pt>
                <c:pt idx="29">
                  <c:v>4.3</c:v>
                </c:pt>
                <c:pt idx="30">
                  <c:v>5.9</c:v>
                </c:pt>
                <c:pt idx="31">
                  <c:v>3.8</c:v>
                </c:pt>
                <c:pt idx="32">
                  <c:v>5.6</c:v>
                </c:pt>
                <c:pt idx="33">
                  <c:v>5.0999999999999996</c:v>
                </c:pt>
                <c:pt idx="34">
                  <c:v>3</c:v>
                </c:pt>
                <c:pt idx="35">
                  <c:v>5.2</c:v>
                </c:pt>
                <c:pt idx="36">
                  <c:v>4</c:v>
                </c:pt>
                <c:pt idx="37">
                  <c:v>4.0999999999999996</c:v>
                </c:pt>
                <c:pt idx="38">
                  <c:v>4.3</c:v>
                </c:pt>
                <c:pt idx="39">
                  <c:v>5.5</c:v>
                </c:pt>
                <c:pt idx="40">
                  <c:v>6.4</c:v>
                </c:pt>
                <c:pt idx="41">
                  <c:v>6.1</c:v>
                </c:pt>
                <c:pt idx="42">
                  <c:v>5.6</c:v>
                </c:pt>
                <c:pt idx="43">
                  <c:v>4</c:v>
                </c:pt>
                <c:pt idx="44">
                  <c:v>4</c:v>
                </c:pt>
                <c:pt idx="45">
                  <c:v>4.5999999999999996</c:v>
                </c:pt>
                <c:pt idx="46">
                  <c:v>4.3</c:v>
                </c:pt>
                <c:pt idx="47">
                  <c:v>3.6</c:v>
                </c:pt>
                <c:pt idx="48">
                  <c:v>3.4</c:v>
                </c:pt>
                <c:pt idx="49">
                  <c:v>3.2</c:v>
                </c:pt>
                <c:pt idx="50">
                  <c:v>3.8</c:v>
                </c:pt>
                <c:pt idx="51">
                  <c:v>5.5</c:v>
                </c:pt>
                <c:pt idx="52">
                  <c:v>5.0999999999999996</c:v>
                </c:pt>
                <c:pt idx="53">
                  <c:v>5.9</c:v>
                </c:pt>
                <c:pt idx="54">
                  <c:v>6.1</c:v>
                </c:pt>
                <c:pt idx="55">
                  <c:v>5.3</c:v>
                </c:pt>
                <c:pt idx="56">
                  <c:v>5</c:v>
                </c:pt>
                <c:pt idx="57">
                  <c:v>5.3</c:v>
                </c:pt>
                <c:pt idx="58">
                  <c:v>4.4000000000000004</c:v>
                </c:pt>
                <c:pt idx="59">
                  <c:v>5.7</c:v>
                </c:pt>
                <c:pt idx="60">
                  <c:v>5.8</c:v>
                </c:pt>
                <c:pt idx="61">
                  <c:v>5.8</c:v>
                </c:pt>
                <c:pt idx="62">
                  <c:v>6.2</c:v>
                </c:pt>
                <c:pt idx="63">
                  <c:v>5.4</c:v>
                </c:pt>
                <c:pt idx="64">
                  <c:v>5.8</c:v>
                </c:pt>
                <c:pt idx="65">
                  <c:v>5.3</c:v>
                </c:pt>
                <c:pt idx="66">
                  <c:v>5.4</c:v>
                </c:pt>
                <c:pt idx="67">
                  <c:v>4.5</c:v>
                </c:pt>
                <c:pt idx="68">
                  <c:v>4.4000000000000004</c:v>
                </c:pt>
                <c:pt idx="69">
                  <c:v>5.3</c:v>
                </c:pt>
                <c:pt idx="70">
                  <c:v>4.9000000000000004</c:v>
                </c:pt>
                <c:pt idx="71">
                  <c:v>5.0999999999999996</c:v>
                </c:pt>
                <c:pt idx="72">
                  <c:v>5.4</c:v>
                </c:pt>
                <c:pt idx="73">
                  <c:v>3.8</c:v>
                </c:pt>
                <c:pt idx="74">
                  <c:v>2.8</c:v>
                </c:pt>
                <c:pt idx="75">
                  <c:v>0.8</c:v>
                </c:pt>
                <c:pt idx="76">
                  <c:v>-2.7</c:v>
                </c:pt>
                <c:pt idx="77">
                  <c:v>-3.6</c:v>
                </c:pt>
                <c:pt idx="78">
                  <c:v>-2.8</c:v>
                </c:pt>
                <c:pt idx="79">
                  <c:v>-2.1</c:v>
                </c:pt>
                <c:pt idx="80">
                  <c:v>2.4</c:v>
                </c:pt>
                <c:pt idx="81">
                  <c:v>3.8</c:v>
                </c:pt>
                <c:pt idx="82">
                  <c:v>4</c:v>
                </c:pt>
                <c:pt idx="83">
                  <c:v>5.2</c:v>
                </c:pt>
                <c:pt idx="84">
                  <c:v>4.7</c:v>
                </c:pt>
                <c:pt idx="85">
                  <c:v>2.8</c:v>
                </c:pt>
                <c:pt idx="86">
                  <c:v>2.9</c:v>
                </c:pt>
                <c:pt idx="87">
                  <c:v>3.1</c:v>
                </c:pt>
                <c:pt idx="88">
                  <c:v>2.4</c:v>
                </c:pt>
                <c:pt idx="89">
                  <c:v>3.1</c:v>
                </c:pt>
                <c:pt idx="90">
                  <c:v>3.6</c:v>
                </c:pt>
                <c:pt idx="91">
                  <c:v>3.2</c:v>
                </c:pt>
                <c:pt idx="92">
                  <c:v>3.2</c:v>
                </c:pt>
                <c:pt idx="93">
                  <c:v>4.0999999999999996</c:v>
                </c:pt>
                <c:pt idx="94">
                  <c:v>4.0999999999999996</c:v>
                </c:pt>
                <c:pt idx="95">
                  <c:v>4.4000000000000004</c:v>
                </c:pt>
                <c:pt idx="96">
                  <c:v>4.5</c:v>
                </c:pt>
                <c:pt idx="97">
                  <c:v>4.4000000000000004</c:v>
                </c:pt>
                <c:pt idx="98">
                  <c:v>4.8</c:v>
                </c:pt>
                <c:pt idx="99">
                  <c:v>4.5</c:v>
                </c:pt>
                <c:pt idx="100">
                  <c:v>3.7</c:v>
                </c:pt>
                <c:pt idx="101">
                  <c:v>3.2</c:v>
                </c:pt>
                <c:pt idx="102">
                  <c:v>2</c:v>
                </c:pt>
                <c:pt idx="103">
                  <c:v>2.7</c:v>
                </c:pt>
                <c:pt idx="104">
                  <c:v>3.2</c:v>
                </c:pt>
                <c:pt idx="105">
                  <c:v>3.6</c:v>
                </c:pt>
                <c:pt idx="106">
                  <c:v>4.3</c:v>
                </c:pt>
                <c:pt idx="107">
                  <c:v>4.5</c:v>
                </c:pt>
                <c:pt idx="108">
                  <c:v>4.9000000000000004</c:v>
                </c:pt>
                <c:pt idx="109">
                  <c:v>4.8</c:v>
                </c:pt>
                <c:pt idx="110">
                  <c:v>4.0999999999999996</c:v>
                </c:pt>
                <c:pt idx="111">
                  <c:v>4.4000000000000004</c:v>
                </c:pt>
                <c:pt idx="112">
                  <c:v>3.4</c:v>
                </c:pt>
                <c:pt idx="113">
                  <c:v>3.5</c:v>
                </c:pt>
                <c:pt idx="114">
                  <c:v>3.6</c:v>
                </c:pt>
                <c:pt idx="115">
                  <c:v>2.9</c:v>
                </c:pt>
                <c:pt idx="116">
                  <c:v>3.4</c:v>
                </c:pt>
                <c:pt idx="117">
                  <c:v>3.8</c:v>
                </c:pt>
                <c:pt idx="118">
                  <c:v>4.2</c:v>
                </c:pt>
                <c:pt idx="119">
                  <c:v>3.8</c:v>
                </c:pt>
                <c:pt idx="120">
                  <c:v>1.2</c:v>
                </c:pt>
                <c:pt idx="121">
                  <c:v>-14.4</c:v>
                </c:pt>
                <c:pt idx="122">
                  <c:v>-5.2</c:v>
                </c:pt>
                <c:pt idx="123">
                  <c:v>-4.8</c:v>
                </c:pt>
                <c:pt idx="124">
                  <c:v>-3.3</c:v>
                </c:pt>
                <c:pt idx="125">
                  <c:v>19.399999999999999</c:v>
                </c:pt>
                <c:pt idx="126">
                  <c:v>9</c:v>
                </c:pt>
                <c:pt idx="127">
                  <c:v>10.8</c:v>
                </c:pt>
                <c:pt idx="128">
                  <c:v>13.2</c:v>
                </c:pt>
                <c:pt idx="129">
                  <c:v>9.5</c:v>
                </c:pt>
                <c:pt idx="130">
                  <c:v>8.5</c:v>
                </c:pt>
                <c:pt idx="131">
                  <c:v>8</c:v>
                </c:pt>
                <c:pt idx="132">
                  <c:v>8.1</c:v>
                </c:pt>
                <c:pt idx="133">
                  <c:v>8.5</c:v>
                </c:pt>
                <c:pt idx="134">
                  <c:v>8.6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8F9-4AC6-B730-F7341C5A23D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spPr>
            <a:ln w="12700">
              <a:solidFill>
                <a:schemeClr val="tx1"/>
              </a:solidFill>
            </a:ln>
          </c:spPr>
          <c:marker>
            <c:symbol val="none"/>
          </c:marker>
          <c:cat>
            <c:numRef>
              <c:f>Sheet1!$A$2:$A$136</c:f>
              <c:numCache>
                <c:formatCode>mmm\-yy</c:formatCode>
                <c:ptCount val="135"/>
                <c:pt idx="0">
                  <c:v>32933</c:v>
                </c:pt>
                <c:pt idx="1">
                  <c:v>33025</c:v>
                </c:pt>
                <c:pt idx="2">
                  <c:v>33117</c:v>
                </c:pt>
                <c:pt idx="3">
                  <c:v>33208</c:v>
                </c:pt>
                <c:pt idx="4">
                  <c:v>33298</c:v>
                </c:pt>
                <c:pt idx="5">
                  <c:v>33390</c:v>
                </c:pt>
                <c:pt idx="6">
                  <c:v>33482</c:v>
                </c:pt>
                <c:pt idx="7">
                  <c:v>33573</c:v>
                </c:pt>
                <c:pt idx="8">
                  <c:v>33664</c:v>
                </c:pt>
                <c:pt idx="9">
                  <c:v>33756</c:v>
                </c:pt>
                <c:pt idx="10">
                  <c:v>33848</c:v>
                </c:pt>
                <c:pt idx="11">
                  <c:v>33939</c:v>
                </c:pt>
                <c:pt idx="12">
                  <c:v>34029</c:v>
                </c:pt>
                <c:pt idx="13">
                  <c:v>34121</c:v>
                </c:pt>
                <c:pt idx="14">
                  <c:v>34213</c:v>
                </c:pt>
                <c:pt idx="15">
                  <c:v>34304</c:v>
                </c:pt>
                <c:pt idx="16">
                  <c:v>34394</c:v>
                </c:pt>
                <c:pt idx="17">
                  <c:v>34486</c:v>
                </c:pt>
                <c:pt idx="18">
                  <c:v>34578</c:v>
                </c:pt>
                <c:pt idx="19">
                  <c:v>34669</c:v>
                </c:pt>
                <c:pt idx="20">
                  <c:v>34759</c:v>
                </c:pt>
                <c:pt idx="21">
                  <c:v>34851</c:v>
                </c:pt>
                <c:pt idx="22">
                  <c:v>34943</c:v>
                </c:pt>
                <c:pt idx="23">
                  <c:v>35034</c:v>
                </c:pt>
                <c:pt idx="24">
                  <c:v>35125</c:v>
                </c:pt>
                <c:pt idx="25">
                  <c:v>35217</c:v>
                </c:pt>
                <c:pt idx="26">
                  <c:v>35309</c:v>
                </c:pt>
                <c:pt idx="27">
                  <c:v>35400</c:v>
                </c:pt>
                <c:pt idx="28">
                  <c:v>35490</c:v>
                </c:pt>
                <c:pt idx="29">
                  <c:v>35582</c:v>
                </c:pt>
                <c:pt idx="30">
                  <c:v>35674</c:v>
                </c:pt>
                <c:pt idx="31">
                  <c:v>35765</c:v>
                </c:pt>
                <c:pt idx="32">
                  <c:v>35855</c:v>
                </c:pt>
                <c:pt idx="33">
                  <c:v>35947</c:v>
                </c:pt>
                <c:pt idx="34">
                  <c:v>36039</c:v>
                </c:pt>
                <c:pt idx="35">
                  <c:v>36130</c:v>
                </c:pt>
                <c:pt idx="36">
                  <c:v>36220</c:v>
                </c:pt>
                <c:pt idx="37">
                  <c:v>36312</c:v>
                </c:pt>
                <c:pt idx="38">
                  <c:v>36404</c:v>
                </c:pt>
                <c:pt idx="39">
                  <c:v>36495</c:v>
                </c:pt>
                <c:pt idx="40">
                  <c:v>36586</c:v>
                </c:pt>
                <c:pt idx="41">
                  <c:v>36678</c:v>
                </c:pt>
                <c:pt idx="42">
                  <c:v>36770</c:v>
                </c:pt>
                <c:pt idx="43">
                  <c:v>36861</c:v>
                </c:pt>
                <c:pt idx="44">
                  <c:v>36951</c:v>
                </c:pt>
                <c:pt idx="45">
                  <c:v>37043</c:v>
                </c:pt>
                <c:pt idx="46">
                  <c:v>37135</c:v>
                </c:pt>
                <c:pt idx="47">
                  <c:v>37226</c:v>
                </c:pt>
                <c:pt idx="48">
                  <c:v>37316</c:v>
                </c:pt>
                <c:pt idx="49">
                  <c:v>37408</c:v>
                </c:pt>
                <c:pt idx="50">
                  <c:v>37500</c:v>
                </c:pt>
                <c:pt idx="51">
                  <c:v>37591</c:v>
                </c:pt>
                <c:pt idx="52">
                  <c:v>37681</c:v>
                </c:pt>
                <c:pt idx="53">
                  <c:v>37773</c:v>
                </c:pt>
                <c:pt idx="54">
                  <c:v>37865</c:v>
                </c:pt>
                <c:pt idx="55">
                  <c:v>37956</c:v>
                </c:pt>
                <c:pt idx="56">
                  <c:v>38047</c:v>
                </c:pt>
                <c:pt idx="57">
                  <c:v>38139</c:v>
                </c:pt>
                <c:pt idx="58">
                  <c:v>38231</c:v>
                </c:pt>
                <c:pt idx="59">
                  <c:v>38322</c:v>
                </c:pt>
                <c:pt idx="60">
                  <c:v>38412</c:v>
                </c:pt>
                <c:pt idx="61">
                  <c:v>38504</c:v>
                </c:pt>
                <c:pt idx="62">
                  <c:v>38596</c:v>
                </c:pt>
                <c:pt idx="63">
                  <c:v>38687</c:v>
                </c:pt>
                <c:pt idx="64">
                  <c:v>38777</c:v>
                </c:pt>
                <c:pt idx="65">
                  <c:v>38869</c:v>
                </c:pt>
                <c:pt idx="66">
                  <c:v>38961</c:v>
                </c:pt>
                <c:pt idx="67">
                  <c:v>39052</c:v>
                </c:pt>
                <c:pt idx="68">
                  <c:v>39142</c:v>
                </c:pt>
                <c:pt idx="69">
                  <c:v>39234</c:v>
                </c:pt>
                <c:pt idx="70">
                  <c:v>39326</c:v>
                </c:pt>
                <c:pt idx="71">
                  <c:v>39417</c:v>
                </c:pt>
                <c:pt idx="72">
                  <c:v>39508</c:v>
                </c:pt>
                <c:pt idx="73">
                  <c:v>39600</c:v>
                </c:pt>
                <c:pt idx="74">
                  <c:v>39692</c:v>
                </c:pt>
                <c:pt idx="75">
                  <c:v>39783</c:v>
                </c:pt>
                <c:pt idx="76">
                  <c:v>39873</c:v>
                </c:pt>
                <c:pt idx="77">
                  <c:v>39965</c:v>
                </c:pt>
                <c:pt idx="78">
                  <c:v>40057</c:v>
                </c:pt>
                <c:pt idx="79">
                  <c:v>40148</c:v>
                </c:pt>
                <c:pt idx="80">
                  <c:v>40238</c:v>
                </c:pt>
                <c:pt idx="81">
                  <c:v>40330</c:v>
                </c:pt>
                <c:pt idx="82">
                  <c:v>40422</c:v>
                </c:pt>
                <c:pt idx="83">
                  <c:v>40513</c:v>
                </c:pt>
                <c:pt idx="84">
                  <c:v>40603</c:v>
                </c:pt>
                <c:pt idx="85">
                  <c:v>40695</c:v>
                </c:pt>
                <c:pt idx="86">
                  <c:v>40787</c:v>
                </c:pt>
                <c:pt idx="87">
                  <c:v>40878</c:v>
                </c:pt>
                <c:pt idx="88">
                  <c:v>40969</c:v>
                </c:pt>
                <c:pt idx="89">
                  <c:v>41061</c:v>
                </c:pt>
                <c:pt idx="90">
                  <c:v>41153</c:v>
                </c:pt>
                <c:pt idx="91">
                  <c:v>41244</c:v>
                </c:pt>
                <c:pt idx="92">
                  <c:v>41334</c:v>
                </c:pt>
                <c:pt idx="93">
                  <c:v>41426</c:v>
                </c:pt>
                <c:pt idx="94">
                  <c:v>41518</c:v>
                </c:pt>
                <c:pt idx="95">
                  <c:v>41609</c:v>
                </c:pt>
                <c:pt idx="96">
                  <c:v>41699</c:v>
                </c:pt>
                <c:pt idx="97">
                  <c:v>41791</c:v>
                </c:pt>
                <c:pt idx="98">
                  <c:v>41883</c:v>
                </c:pt>
                <c:pt idx="99">
                  <c:v>41974</c:v>
                </c:pt>
                <c:pt idx="100">
                  <c:v>42064</c:v>
                </c:pt>
                <c:pt idx="101">
                  <c:v>42156</c:v>
                </c:pt>
                <c:pt idx="102">
                  <c:v>42248</c:v>
                </c:pt>
                <c:pt idx="103">
                  <c:v>42339</c:v>
                </c:pt>
                <c:pt idx="104">
                  <c:v>42430</c:v>
                </c:pt>
                <c:pt idx="105">
                  <c:v>42522</c:v>
                </c:pt>
                <c:pt idx="106">
                  <c:v>42614</c:v>
                </c:pt>
                <c:pt idx="107">
                  <c:v>42705</c:v>
                </c:pt>
                <c:pt idx="108">
                  <c:v>42795</c:v>
                </c:pt>
                <c:pt idx="109">
                  <c:v>42887</c:v>
                </c:pt>
                <c:pt idx="110">
                  <c:v>42979</c:v>
                </c:pt>
                <c:pt idx="111">
                  <c:v>43070</c:v>
                </c:pt>
                <c:pt idx="112">
                  <c:v>43160</c:v>
                </c:pt>
                <c:pt idx="113">
                  <c:v>43252</c:v>
                </c:pt>
                <c:pt idx="114">
                  <c:v>43344</c:v>
                </c:pt>
                <c:pt idx="115">
                  <c:v>43435</c:v>
                </c:pt>
                <c:pt idx="116">
                  <c:v>43525</c:v>
                </c:pt>
                <c:pt idx="117">
                  <c:v>43617</c:v>
                </c:pt>
                <c:pt idx="118">
                  <c:v>43709</c:v>
                </c:pt>
                <c:pt idx="119">
                  <c:v>43800</c:v>
                </c:pt>
                <c:pt idx="120">
                  <c:v>43891</c:v>
                </c:pt>
                <c:pt idx="121">
                  <c:v>43983</c:v>
                </c:pt>
                <c:pt idx="122">
                  <c:v>44075</c:v>
                </c:pt>
                <c:pt idx="123">
                  <c:v>44166</c:v>
                </c:pt>
                <c:pt idx="124">
                  <c:v>44256</c:v>
                </c:pt>
                <c:pt idx="125">
                  <c:v>44348</c:v>
                </c:pt>
                <c:pt idx="126">
                  <c:v>44440</c:v>
                </c:pt>
                <c:pt idx="127">
                  <c:v>44531</c:v>
                </c:pt>
                <c:pt idx="128">
                  <c:v>44621</c:v>
                </c:pt>
                <c:pt idx="129">
                  <c:v>44713</c:v>
                </c:pt>
                <c:pt idx="130">
                  <c:v>44805</c:v>
                </c:pt>
                <c:pt idx="131">
                  <c:v>44896</c:v>
                </c:pt>
                <c:pt idx="132">
                  <c:v>44986</c:v>
                </c:pt>
                <c:pt idx="133">
                  <c:v>45078</c:v>
                </c:pt>
                <c:pt idx="134">
                  <c:v>45170</c:v>
                </c:pt>
              </c:numCache>
            </c:numRef>
          </c:cat>
          <c:val>
            <c:numRef>
              <c:f>Sheet1!$D$2:$D$136</c:f>
              <c:numCache>
                <c:formatCode>General</c:formatCode>
                <c:ptCount val="135"/>
                <c:pt idx="134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7BC-4070-82FA-E3AE9E946C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7975064"/>
        <c:axId val="1"/>
      </c:lineChart>
      <c:dateAx>
        <c:axId val="207975064"/>
        <c:scaling>
          <c:orientation val="minMax"/>
        </c:scaling>
        <c:delete val="0"/>
        <c:axPos val="b"/>
        <c:numFmt formatCode="yyyy" sourceLinked="0"/>
        <c:majorTickMark val="out"/>
        <c:minorTickMark val="out"/>
        <c:tickLblPos val="low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/>
            </a:pPr>
            <a:endParaRPr lang="en-US"/>
          </a:p>
        </c:txPr>
        <c:crossAx val="1"/>
        <c:crossesAt val="-16"/>
        <c:auto val="1"/>
        <c:lblOffset val="100"/>
        <c:baseTimeUnit val="months"/>
        <c:majorUnit val="5"/>
        <c:majorTimeUnit val="years"/>
        <c:minorUnit val="1"/>
        <c:minorTimeUnit val="years"/>
      </c:dateAx>
      <c:valAx>
        <c:axId val="1"/>
        <c:scaling>
          <c:orientation val="minMax"/>
          <c:max val="20"/>
          <c:min val="-16"/>
        </c:scaling>
        <c:delete val="0"/>
        <c:axPos val="l"/>
        <c:majorGridlines>
          <c:spPr>
            <a:ln w="10022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2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000" dirty="0"/>
                  <a:t>Per cent</a:t>
                </a:r>
              </a:p>
            </c:rich>
          </c:tx>
          <c:layout>
            <c:manualLayout>
              <c:xMode val="edge"/>
              <c:yMode val="edge"/>
              <c:x val="3.083585705632949E-3"/>
              <c:y val="0.39167873582055462"/>
            </c:manualLayout>
          </c:layout>
          <c:overlay val="0"/>
          <c:spPr>
            <a:noFill/>
            <a:ln w="20044">
              <a:noFill/>
            </a:ln>
          </c:spPr>
        </c:title>
        <c:numFmt formatCode="0;\–0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/>
            </a:pPr>
            <a:endParaRPr lang="en-US"/>
          </a:p>
        </c:txPr>
        <c:crossAx val="207975064"/>
        <c:crosses val="autoZero"/>
        <c:crossBetween val="midCat"/>
        <c:majorUnit val="4"/>
      </c:valAx>
      <c:spPr>
        <a:noFill/>
        <a:ln w="15875">
          <a:solidFill>
            <a:schemeClr val="bg1">
              <a:lumMod val="75000"/>
            </a:schemeClr>
          </a:solidFill>
        </a:ln>
      </c:spPr>
    </c:plotArea>
    <c:legend>
      <c:legendPos val="r"/>
      <c:legendEntry>
        <c:idx val="0"/>
        <c:txPr>
          <a:bodyPr/>
          <a:lstStyle/>
          <a:p>
            <a:pPr>
              <a:defRPr sz="2000">
                <a:solidFill>
                  <a:srgbClr val="C00000"/>
                </a:solidFill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000">
                <a:solidFill>
                  <a:srgbClr val="0066CC"/>
                </a:solidFill>
              </a:defRPr>
            </a:pPr>
            <a:endParaRPr lang="en-US"/>
          </a:p>
        </c:txPr>
      </c:legendEntry>
      <c:legendEntry>
        <c:idx val="2"/>
        <c:delete val="1"/>
      </c:legendEntry>
      <c:layout>
        <c:manualLayout>
          <c:xMode val="edge"/>
          <c:yMode val="edge"/>
          <c:x val="0.12269594185342217"/>
          <c:y val="0.67921754826828074"/>
          <c:w val="0.51742549969715323"/>
          <c:h val="0.13704513991992956"/>
        </c:manualLayout>
      </c:layout>
      <c:overlay val="0"/>
      <c:spPr>
        <a:solidFill>
          <a:srgbClr val="FFFFDC"/>
        </a:solidFill>
        <a:ln w="15875">
          <a:solidFill>
            <a:srgbClr val="660066"/>
          </a:solidFill>
        </a:ln>
      </c:spPr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1798" b="0" i="0" u="none" strike="noStrike" baseline="0">
          <a:solidFill>
            <a:schemeClr val="tx1"/>
          </a:solidFill>
          <a:latin typeface="Arial" panose="020B0604020202020204" pitchFamily="34" charset="0"/>
          <a:ea typeface="Times New Roman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CC3A66-B10F-4477-A8D7-41353BBEE3B8}" type="datetimeFigureOut">
              <a:rPr lang="en-GB" smtClean="0"/>
              <a:t>19/11/2023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6C6D63-311C-468E-A0F9-76E7B4A4DF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3648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BAE7476C-ECBE-496C-90A0-85A1A790C59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A03C0F-39F6-4BDF-B02B-61E0C04691BB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3C8A8A42-60C9-4696-8943-935F2D99923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4CFB829D-9722-4763-B059-CD66475235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856322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19/11/2023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894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19/11/2023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1128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19/11/2023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6986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19/11/2023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713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19/11/2023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437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19/11/2023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824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19/11/2023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124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19/11/2023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588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19/11/2023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2051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19/11/2023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544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19/11/2023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8858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9360B-EF40-4D8E-9D20-9673BAE92391}" type="datetimeFigureOut">
              <a:rPr lang="en-GB" smtClean="0"/>
              <a:t>19/11/2023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3200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ons.gov.uk/economy/grossdomesticproductgdp/timeseries/ihyo/" TargetMode="External"/><Relationship Id="rId4" Type="http://schemas.openxmlformats.org/officeDocument/2006/relationships/hyperlink" Target="https://www.bankofengland.co.uk/boeapps/database/fromshowcolumns.asp?Travel=NIx&amp;ShadowPage=1&amp;SearchText=IUqAMNPY&amp;SearchExclude=&amp;SearchTextFields=TC&amp;Thes=&amp;SearchType=&amp;Cats=&amp;ActualResNumPerPage=&amp;TotalNumResults=1&amp;TickAll.x=93&amp;TickAll.y=21&amp;XNotes2=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72D827E4-C1AD-46FF-9D50-91A4E81218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5615941"/>
              </p:ext>
            </p:extLst>
          </p:nvPr>
        </p:nvGraphicFramePr>
        <p:xfrm>
          <a:off x="0" y="0"/>
          <a:ext cx="9906000" cy="60988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4AF2C2E-AEA9-4794-849D-CC842A2173C9}"/>
              </a:ext>
            </a:extLst>
          </p:cNvPr>
          <p:cNvSpPr txBox="1"/>
          <p:nvPr/>
        </p:nvSpPr>
        <p:spPr>
          <a:xfrm>
            <a:off x="0" y="6396335"/>
            <a:ext cx="990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2. Government bond yields and economic growth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62B651-72ED-4E53-BFCD-0A07A41D3C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684" y="6098881"/>
            <a:ext cx="9065272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685766" indent="-228589" defTabSz="914354" eaLnBrk="0" fontAlgn="base" hangingPunct="0">
              <a:spcBef>
                <a:spcPct val="0"/>
              </a:spcBef>
              <a:spcAft>
                <a:spcPts val="300"/>
              </a:spcAft>
              <a:defRPr/>
            </a:pPr>
            <a:r>
              <a:rPr lang="en-GB" sz="1333" i="1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Source</a:t>
            </a:r>
            <a:r>
              <a:rPr lang="en-GB" sz="1333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lang="en-GB" sz="1333" spc="-1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</a:t>
            </a:r>
            <a:r>
              <a:rPr lang="en-GB" altLang="en-US" sz="1333" dirty="0">
                <a:solidFill>
                  <a:prstClr val="black"/>
                </a:solidFill>
                <a:latin typeface="Arial" panose="020B0604020202020204" pitchFamily="34" charset="0"/>
              </a:rPr>
              <a:t>eries</a:t>
            </a:r>
            <a:r>
              <a:rPr lang="en-GB" altLang="en-US" sz="1333" i="1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en-GB" altLang="en-US" sz="1333" dirty="0">
                <a:solidFill>
                  <a:prstClr val="black"/>
                </a:solidFill>
                <a:latin typeface="Arial" panose="020B0604020202020204" pitchFamily="34" charset="0"/>
                <a:hlinkClick r:id="rId4"/>
              </a:rPr>
              <a:t>IUQAMNPY</a:t>
            </a:r>
            <a:r>
              <a:rPr lang="en-GB" altLang="en-US" sz="1333" dirty="0">
                <a:solidFill>
                  <a:prstClr val="black"/>
                </a:solidFill>
                <a:latin typeface="Arial" panose="020B0604020202020204" pitchFamily="34" charset="0"/>
              </a:rPr>
              <a:t>, Bank of England Database (October 2023); series </a:t>
            </a:r>
            <a:r>
              <a:rPr lang="en-GB" altLang="en-US" sz="1333" dirty="0">
                <a:solidFill>
                  <a:prstClr val="black"/>
                </a:solidFill>
                <a:latin typeface="Arial" panose="020B0604020202020204" pitchFamily="34" charset="0"/>
                <a:hlinkClick r:id="rId5"/>
              </a:rPr>
              <a:t>IHYO</a:t>
            </a:r>
            <a:r>
              <a:rPr lang="en-GB" altLang="en-US" sz="1333" dirty="0">
                <a:solidFill>
                  <a:prstClr val="black"/>
                </a:solidFill>
                <a:latin typeface="Arial" panose="020B0604020202020204" pitchFamily="34" charset="0"/>
              </a:rPr>
              <a:t>, ONS (November 2023)</a:t>
            </a:r>
            <a:endParaRPr lang="en-GB" sz="1333" dirty="0">
              <a:solidFill>
                <a:srgbClr val="000000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506052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556</TotalTime>
  <Words>32</Words>
  <Application>Microsoft Office PowerPoint</Application>
  <PresentationFormat>A4 Paper (210x297 mm)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Garratt</dc:creator>
  <cp:lastModifiedBy>John Sloman</cp:lastModifiedBy>
  <cp:revision>13</cp:revision>
  <dcterms:created xsi:type="dcterms:W3CDTF">2023-11-16T16:34:19Z</dcterms:created>
  <dcterms:modified xsi:type="dcterms:W3CDTF">2023-11-19T11:59:55Z</dcterms:modified>
</cp:coreProperties>
</file>