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ntuac-my.sharepoint.com/personal/michael_mccann_ntu_ac_uk/Documents/Research/ESG/Appraising%20Environmental%20Outcomes/German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21492025035332"/>
          <c:y val="3.4608360762306979E-2"/>
          <c:w val="0.86768251564708254"/>
          <c:h val="0.8778357267619275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22225" cmpd="sng">
              <a:solidFill>
                <a:srgbClr val="000066"/>
              </a:solidFill>
            </a:ln>
            <a:effectLst/>
          </c:spPr>
          <c:invertIfNegative val="0"/>
          <c:cat>
            <c:numRef>
              <c:f>Sheet2!$A$3:$A$14</c:f>
              <c:numCache>
                <c:formatCode>General</c:formatCode>
                <c:ptCount val="12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</c:numCache>
            </c:numRef>
          </c:cat>
          <c:val>
            <c:numRef>
              <c:f>Sheet2!$B$3:$B$14</c:f>
              <c:numCache>
                <c:formatCode>General</c:formatCode>
                <c:ptCount val="12"/>
                <c:pt idx="0">
                  <c:v>4</c:v>
                </c:pt>
                <c:pt idx="1">
                  <c:v>12</c:v>
                </c:pt>
                <c:pt idx="2">
                  <c:v>37</c:v>
                </c:pt>
                <c:pt idx="3">
                  <c:v>49</c:v>
                </c:pt>
                <c:pt idx="4">
                  <c:v>85</c:v>
                </c:pt>
                <c:pt idx="5">
                  <c:v>172</c:v>
                </c:pt>
                <c:pt idx="6">
                  <c:v>195</c:v>
                </c:pt>
                <c:pt idx="7">
                  <c:v>326</c:v>
                </c:pt>
                <c:pt idx="8">
                  <c:v>604</c:v>
                </c:pt>
                <c:pt idx="9">
                  <c:v>1013</c:v>
                </c:pt>
                <c:pt idx="10">
                  <c:v>913</c:v>
                </c:pt>
                <c:pt idx="11">
                  <c:v>1012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B-441B-8BD0-9CCAEE490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5413552"/>
        <c:axId val="135395312"/>
      </c:barChart>
      <c:catAx>
        <c:axId val="13541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5395312"/>
        <c:crosses val="autoZero"/>
        <c:auto val="1"/>
        <c:lblAlgn val="ctr"/>
        <c:lblOffset val="100"/>
        <c:noMultiLvlLbl val="0"/>
      </c:catAx>
      <c:valAx>
        <c:axId val="135395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1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$ billion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;\-0" sourceLinked="0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5413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70165-E247-4DB2-9079-D1262CC0688A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7F38-DC02-4DF7-87CF-D26251C8C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6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17F38-DC02-4DF7-87CF-D26251C8CE8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79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1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33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90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08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91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27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47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8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12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44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18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48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D35FBA5-008E-A878-4113-0A34504ED3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7320362"/>
              </p:ext>
            </p:extLst>
          </p:nvPr>
        </p:nvGraphicFramePr>
        <p:xfrm>
          <a:off x="0" y="0"/>
          <a:ext cx="9906000" cy="6005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B604A34-021E-19CC-74A6-561AA362354D}"/>
              </a:ext>
            </a:extLst>
          </p:cNvPr>
          <p:cNvSpPr txBox="1"/>
          <p:nvPr/>
        </p:nvSpPr>
        <p:spPr>
          <a:xfrm>
            <a:off x="0" y="6347505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1.  Annual global sustainability issuance 2012–23</a:t>
            </a:r>
            <a:endParaRPr lang="en-GB" sz="25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82E18-9984-092F-863D-2C9423ECC14D}"/>
              </a:ext>
            </a:extLst>
          </p:cNvPr>
          <p:cNvSpPr txBox="1"/>
          <p:nvPr/>
        </p:nvSpPr>
        <p:spPr>
          <a:xfrm>
            <a:off x="698767" y="6005743"/>
            <a:ext cx="57508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Data from IFC-Amundi; chart by author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87206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19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7</cp:revision>
  <dcterms:created xsi:type="dcterms:W3CDTF">2024-07-30T09:36:59Z</dcterms:created>
  <dcterms:modified xsi:type="dcterms:W3CDTF">2024-07-30T13:05:46Z</dcterms:modified>
</cp:coreProperties>
</file>